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onstanti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nstantia-bold.fntdata"/><Relationship Id="rId12" Type="http://schemas.openxmlformats.org/officeDocument/2006/relationships/font" Target="fonts/Constanti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nstantia-boldItalic.fntdata"/><Relationship Id="rId14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69bb657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cf69bb657a_1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f69bb657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cf69bb657a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f69bb6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f69bb65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f69bb657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f69bb657a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f69bb657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cf69bb657a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30352" y="987552"/>
            <a:ext cx="7772400" cy="10218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30352" y="2028498"/>
            <a:ext cx="77724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533400" y="1028700"/>
            <a:ext cx="78516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391436"/>
            <a:ext cx="4040188" cy="494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5025" y="1394818"/>
            <a:ext cx="4041775" cy="491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57200" y="1885950"/>
            <a:ext cx="4040188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885950"/>
            <a:ext cx="4041775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528066"/>
            <a:ext cx="8305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sz="5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85800" y="385764"/>
            <a:ext cx="27432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3575050" y="1257300"/>
            <a:ext cx="51117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 flipH="1" rot="-10484314">
            <a:off x="3174308" y="822171"/>
            <a:ext cx="5240690" cy="3103874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3" name="Google Shape;113;p22"/>
          <p:cNvSpPr/>
          <p:nvPr/>
        </p:nvSpPr>
        <p:spPr>
          <a:xfrm flipH="1" rot="-10484314">
            <a:off x="8004387" y="4019491"/>
            <a:ext cx="154942" cy="11725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609600" y="882747"/>
            <a:ext cx="2212848" cy="1186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1"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09600" y="2121589"/>
            <a:ext cx="220980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077200" y="4767263"/>
            <a:ext cx="609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 rot="315686">
            <a:off x="3493306" y="891146"/>
            <a:ext cx="4602693" cy="2965924"/>
          </a:xfrm>
          <a:prstGeom prst="rect">
            <a:avLst/>
          </a:prstGeom>
          <a:solidFill>
            <a:schemeClr val="dk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2"/>
          <p:cNvSpPr/>
          <p:nvPr/>
        </p:nvSpPr>
        <p:spPr>
          <a:xfrm flipH="1" rot="10800000">
            <a:off x="-9525" y="4362450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22"/>
          <p:cNvSpPr/>
          <p:nvPr/>
        </p:nvSpPr>
        <p:spPr>
          <a:xfrm flipH="1" rot="10800000">
            <a:off x="4381500" y="4664869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926080" y="-1017270"/>
            <a:ext cx="32918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703689" y="1611512"/>
            <a:ext cx="39088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1512689" y="-369688"/>
            <a:ext cx="39088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25000">
              <a:srgbClr val="72727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-29294" y="-12085"/>
            <a:ext cx="9198255" cy="814700"/>
            <a:chOff x="-29322" y="-1971"/>
            <a:chExt cx="9198255" cy="1086266"/>
          </a:xfrm>
        </p:grpSpPr>
        <p:sp>
          <p:nvSpPr>
            <p:cNvPr id="59" name="Google Shape;59;p1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062952" y="14859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9CA2"/>
              </a:buClr>
              <a:buSzPts val="4800"/>
              <a:buFont typeface="Calibri"/>
              <a:buNone/>
            </a:pPr>
            <a:r>
              <a:rPr lang="en" sz="4800">
                <a:solidFill>
                  <a:srgbClr val="089CA2"/>
                </a:solidFill>
              </a:rPr>
              <a:t>Dataset Description</a:t>
            </a:r>
            <a:endParaRPr b="1" sz="4800">
              <a:solidFill>
                <a:srgbClr val="089CA2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088375" y="2400300"/>
            <a:ext cx="6376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⮚"/>
            </a:pPr>
            <a:r>
              <a:rPr b="1" lang="en" sz="2800">
                <a:solidFill>
                  <a:schemeClr val="dk1"/>
                </a:solidFill>
              </a:rPr>
              <a:t>Data Size</a:t>
            </a:r>
            <a:endParaRPr b="1" sz="1800"/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Char char="⮚"/>
            </a:pPr>
            <a:r>
              <a:rPr b="1" lang="en" sz="2800">
                <a:solidFill>
                  <a:schemeClr val="dk1"/>
                </a:solidFill>
              </a:rPr>
              <a:t>Attributes</a:t>
            </a:r>
            <a:endParaRPr b="1" sz="1800"/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Char char="⮚"/>
            </a:pPr>
            <a:r>
              <a:rPr b="1" lang="en" sz="2800">
                <a:solidFill>
                  <a:schemeClr val="dk1"/>
                </a:solidFill>
              </a:rPr>
              <a:t>Source</a:t>
            </a:r>
            <a:endParaRPr b="1" sz="1800"/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Char char="⮚"/>
            </a:pPr>
            <a:r>
              <a:rPr b="1" lang="en" sz="2800">
                <a:solidFill>
                  <a:schemeClr val="dk1"/>
                </a:solidFill>
              </a:rPr>
              <a:t>Authenticity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94538" y="914400"/>
            <a:ext cx="7772400" cy="10218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9CA2"/>
              </a:buClr>
              <a:buSzPts val="5400"/>
              <a:buFont typeface="Calibri"/>
              <a:buNone/>
            </a:pPr>
            <a:r>
              <a:rPr lang="en" sz="5400">
                <a:solidFill>
                  <a:srgbClr val="089CA2"/>
                </a:solidFill>
              </a:rPr>
              <a:t>Methodologies</a:t>
            </a:r>
            <a:endParaRPr sz="5400">
              <a:solidFill>
                <a:srgbClr val="089CA2"/>
              </a:solidFill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62000" y="21717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640"/>
              <a:buFont typeface="Noto Sans Symbols"/>
              <a:buChar char="⮚"/>
            </a:pPr>
            <a:r>
              <a:rPr b="1" lang="en" sz="2800">
                <a:solidFill>
                  <a:schemeClr val="dk1"/>
                </a:solidFill>
              </a:rPr>
              <a:t>Data Analysis</a:t>
            </a:r>
            <a:endParaRPr sz="1800"/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Font typeface="Noto Sans Symbols"/>
              <a:buChar char="⮚"/>
            </a:pPr>
            <a:r>
              <a:rPr b="1" lang="en" sz="2800">
                <a:solidFill>
                  <a:schemeClr val="dk1"/>
                </a:solidFill>
              </a:rPr>
              <a:t>Data Pre-Processing</a:t>
            </a:r>
            <a:endParaRPr sz="1800"/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Font typeface="Noto Sans Symbols"/>
              <a:buChar char="⮚"/>
            </a:pPr>
            <a:r>
              <a:rPr b="1" lang="en" sz="2800">
                <a:solidFill>
                  <a:schemeClr val="dk1"/>
                </a:solidFill>
              </a:rPr>
              <a:t>Modeling</a:t>
            </a:r>
            <a:endParaRPr sz="1800"/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Font typeface="Noto Sans Symbols"/>
              <a:buChar char="⮚"/>
            </a:pPr>
            <a:r>
              <a:rPr b="1" lang="en" sz="2800">
                <a:solidFill>
                  <a:schemeClr val="dk1"/>
                </a:solidFill>
              </a:rPr>
              <a:t>Deployment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794550" y="914400"/>
            <a:ext cx="77724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9CA2"/>
              </a:buClr>
              <a:buSzPts val="5400"/>
              <a:buFont typeface="Calibri"/>
              <a:buNone/>
            </a:pPr>
            <a:r>
              <a:rPr lang="en" sz="4000">
                <a:solidFill>
                  <a:srgbClr val="089CA2"/>
                </a:solidFill>
              </a:rPr>
              <a:t>Before Preprocessing:</a:t>
            </a:r>
            <a:endParaRPr sz="4000">
              <a:solidFill>
                <a:srgbClr val="089CA2"/>
              </a:solidFill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762000" y="21717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SzPts val="2640"/>
              <a:buFont typeface="Noto Sans Symbols"/>
              <a:buChar char="⮚"/>
            </a:pPr>
            <a:r>
              <a:t/>
            </a:r>
            <a:endParaRPr sz="18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50" y="2024350"/>
            <a:ext cx="7827850" cy="28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530352" y="987552"/>
            <a:ext cx="7772400" cy="10218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9CA2"/>
              </a:buClr>
              <a:buSzPts val="4800"/>
              <a:buFont typeface="Calibri"/>
              <a:buNone/>
            </a:pPr>
            <a:r>
              <a:rPr lang="en" sz="4800">
                <a:solidFill>
                  <a:srgbClr val="089CA2"/>
                </a:solidFill>
              </a:rPr>
              <a:t>Data Preprocessing</a:t>
            </a:r>
            <a:endParaRPr sz="4800">
              <a:solidFill>
                <a:srgbClr val="089CA2"/>
              </a:solidFill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533400" y="2286000"/>
            <a:ext cx="80844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/>
          </a:bodyPr>
          <a:lstStyle/>
          <a:p>
            <a:pPr indent="-345168" lvl="0" marL="342900" rtl="0" algn="l">
              <a:spcBef>
                <a:spcPts val="0"/>
              </a:spcBef>
              <a:spcAft>
                <a:spcPts val="0"/>
              </a:spcAft>
              <a:buSzPct val="95991"/>
              <a:buFont typeface="Noto Sans Symbols"/>
              <a:buChar char="▪"/>
            </a:pPr>
            <a:r>
              <a:rPr b="1" lang="en" sz="3617">
                <a:solidFill>
                  <a:schemeClr val="dk1"/>
                </a:solidFill>
              </a:rPr>
              <a:t>Removing Null Values/Imputation Of Missing Values</a:t>
            </a:r>
            <a:endParaRPr sz="2917"/>
          </a:p>
          <a:p>
            <a:pPr indent="-345168" lvl="0" marL="342900" rtl="0" algn="l">
              <a:spcBef>
                <a:spcPts val="449"/>
              </a:spcBef>
              <a:spcAft>
                <a:spcPts val="0"/>
              </a:spcAft>
              <a:buSzPct val="95991"/>
              <a:buFont typeface="Noto Sans Symbols"/>
              <a:buChar char="▪"/>
            </a:pPr>
            <a:r>
              <a:rPr b="1" lang="en" sz="3617">
                <a:solidFill>
                  <a:schemeClr val="dk1"/>
                </a:solidFill>
              </a:rPr>
              <a:t>Handling Categorical Feature</a:t>
            </a:r>
            <a:endParaRPr sz="2917"/>
          </a:p>
          <a:p>
            <a:pPr indent="-345168" lvl="0" marL="342900" rtl="0" algn="l">
              <a:spcBef>
                <a:spcPts val="449"/>
              </a:spcBef>
              <a:spcAft>
                <a:spcPts val="0"/>
              </a:spcAft>
              <a:buSzPct val="95991"/>
              <a:buFont typeface="Noto Sans Symbols"/>
              <a:buChar char="▪"/>
            </a:pPr>
            <a:r>
              <a:rPr b="1" lang="en" sz="3617">
                <a:solidFill>
                  <a:schemeClr val="dk1"/>
                </a:solidFill>
              </a:rPr>
              <a:t>Feature Engineering</a:t>
            </a:r>
            <a:endParaRPr sz="2917"/>
          </a:p>
          <a:p>
            <a:pPr indent="-345168" lvl="0" marL="342900" rtl="0" algn="l">
              <a:spcBef>
                <a:spcPts val="449"/>
              </a:spcBef>
              <a:spcAft>
                <a:spcPts val="0"/>
              </a:spcAft>
              <a:buSzPct val="95991"/>
              <a:buFont typeface="Noto Sans Symbols"/>
              <a:buChar char="▪"/>
            </a:pPr>
            <a:r>
              <a:rPr b="1" lang="en" sz="3617">
                <a:solidFill>
                  <a:schemeClr val="dk1"/>
                </a:solidFill>
              </a:rPr>
              <a:t>Feature Scaling</a:t>
            </a:r>
            <a:endParaRPr sz="2917"/>
          </a:p>
          <a:p>
            <a:pPr indent="-345168" lvl="0" marL="342900" rtl="0" algn="l">
              <a:spcBef>
                <a:spcPts val="449"/>
              </a:spcBef>
              <a:spcAft>
                <a:spcPts val="0"/>
              </a:spcAft>
              <a:buSzPct val="95991"/>
              <a:buFont typeface="Noto Sans Symbols"/>
              <a:buChar char="▪"/>
            </a:pPr>
            <a:r>
              <a:rPr b="1" lang="en" sz="3617">
                <a:solidFill>
                  <a:schemeClr val="dk1"/>
                </a:solidFill>
              </a:rPr>
              <a:t>Feature Selection</a:t>
            </a:r>
            <a:endParaRPr sz="2917"/>
          </a:p>
          <a:p>
            <a:pPr indent="-240045" lvl="0" marL="342900" rtl="0" algn="l">
              <a:spcBef>
                <a:spcPts val="341"/>
              </a:spcBef>
              <a:spcAft>
                <a:spcPts val="0"/>
              </a:spcAft>
              <a:buSzPct val="95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9CA2"/>
              </a:buClr>
              <a:buSzPts val="4000"/>
              <a:buFont typeface="Calibri"/>
              <a:buNone/>
            </a:pPr>
            <a:r>
              <a:rPr b="1" lang="en" sz="4000">
                <a:solidFill>
                  <a:srgbClr val="089CA2"/>
                </a:solidFill>
              </a:rPr>
              <a:t>After Preprocessing:</a:t>
            </a:r>
            <a:endParaRPr b="1" sz="4000">
              <a:solidFill>
                <a:srgbClr val="089CA2"/>
              </a:solidFill>
            </a:endParaRPr>
          </a:p>
        </p:txBody>
      </p:sp>
      <p:pic>
        <p:nvPicPr>
          <p:cNvPr id="164" name="Google Shape;16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14500"/>
            <a:ext cx="8229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