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taish Neh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118E38-15A8-48B5-8236-8865974626DE}">
  <a:tblStyle styleId="{4F118E38-15A8-48B5-8236-8865974626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3.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Nunito-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02T23:41:46.374">
    <p:pos x="702" y="790"/>
    <p:text>I added demo as two separate slides, keeping in mind if we have to play it. Can I delete slide 19? I have added demo to slide 24, 25.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5c53b2346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5c53b2346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40cf9eb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40cf9eb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40cf9eb6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40cf9eb6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7f3206b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7f3206b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40cf9eb6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40cf9eb6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40cf9eb6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40cf9eb6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40cf9eb6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40cf9eb6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5c53b23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5c53b23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6698523f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6698523f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6698523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6698523f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8d96c4a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8d96c4a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8321f16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c8321f16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6698523f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6698523f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6698523f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6698523f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40cf9eb6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40cf9eb6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40cf9eb6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40cf9eb6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8321f16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8321f16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f528e6c9f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528e6c9f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8321f16c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8321f16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c7f3206b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c7f3206b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7f3206b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c7f3206b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6698523f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6698523f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c40cf9eb6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c40cf9eb6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c40cf9eb6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c40cf9eb6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7a2fd45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7a2fd45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40cf9eb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40cf9eb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9d62f8b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9d62f8b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6698523f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6698523f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6698523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6698523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40cf9eb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40cf9eb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krussell.atlassian.net/jira/core/projects/CP/timeline"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hyperlink" Target="http://drive.google.com/file/d/1LrF5fDx9PIj4ljpe7x6LtBaJYisSnyJ6/view" TargetMode="External"/><Relationship Id="rId5"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drive.google.com/file/d/1LrF5fDx9PIj4ljpe7x6LtBaJYisSnyJ6/view"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36600" y="1123647"/>
            <a:ext cx="6070800" cy="201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Predicting Climate Induced Total Disasters.</a:t>
            </a:r>
            <a:endParaRPr/>
          </a:p>
        </p:txBody>
      </p:sp>
      <p:sp>
        <p:nvSpPr>
          <p:cNvPr id="129" name="Google Shape;129;p13"/>
          <p:cNvSpPr txBox="1"/>
          <p:nvPr>
            <p:ph idx="1" type="subTitle"/>
          </p:nvPr>
        </p:nvSpPr>
        <p:spPr>
          <a:xfrm>
            <a:off x="3057825" y="2853400"/>
            <a:ext cx="5717100" cy="1443000"/>
          </a:xfrm>
          <a:prstGeom prst="rect">
            <a:avLst/>
          </a:prstGeom>
        </p:spPr>
        <p:txBody>
          <a:bodyPr anchorCtr="0" anchor="t" bIns="91425" lIns="91425" spcFirstLastPara="1" rIns="91425" wrap="square" tIns="91425">
            <a:normAutofit lnSpcReduction="20000"/>
          </a:bodyPr>
          <a:lstStyle/>
          <a:p>
            <a:pPr indent="0" lvl="0" marL="0" rtl="0" algn="r">
              <a:lnSpc>
                <a:spcPct val="150000"/>
              </a:lnSpc>
              <a:spcBef>
                <a:spcPts val="0"/>
              </a:spcBef>
              <a:spcAft>
                <a:spcPts val="0"/>
              </a:spcAft>
              <a:buNone/>
            </a:pPr>
            <a:r>
              <a:rPr lang="en"/>
              <a:t>By: Sean Klein, </a:t>
            </a:r>
            <a:r>
              <a:rPr lang="en"/>
              <a:t>Kevin Russell</a:t>
            </a:r>
            <a:r>
              <a:rPr lang="en"/>
              <a:t>, and Ataish Nehra</a:t>
            </a:r>
            <a:endParaRPr/>
          </a:p>
          <a:p>
            <a:pPr indent="0" lvl="0" marL="0" rtl="0" algn="r">
              <a:lnSpc>
                <a:spcPct val="150000"/>
              </a:lnSpc>
              <a:spcBef>
                <a:spcPts val="0"/>
              </a:spcBef>
              <a:spcAft>
                <a:spcPts val="0"/>
              </a:spcAft>
              <a:buNone/>
            </a:pPr>
            <a:r>
              <a:rPr lang="en"/>
              <a:t>Advisor: Dr. Nafa Fatema</a:t>
            </a:r>
            <a:endParaRPr/>
          </a:p>
          <a:p>
            <a:pPr indent="0" lvl="0" marL="0" rtl="0" algn="r">
              <a:lnSpc>
                <a:spcPct val="150000"/>
              </a:lnSpc>
              <a:spcBef>
                <a:spcPts val="0"/>
              </a:spcBef>
              <a:spcAft>
                <a:spcPts val="0"/>
              </a:spcAft>
              <a:buNone/>
            </a:pPr>
            <a:r>
              <a:rPr lang="en"/>
              <a:t>DS5500 Capstone Project Presentation</a:t>
            </a:r>
            <a:endParaRPr/>
          </a:p>
          <a:p>
            <a:pPr indent="0" lvl="0" marL="0" rtl="0" algn="ctr">
              <a:lnSpc>
                <a:spcPct val="150000"/>
              </a:lnSpc>
              <a:spcBef>
                <a:spcPts val="0"/>
              </a:spcBef>
              <a:spcAft>
                <a:spcPts val="0"/>
              </a:spcAft>
              <a:buNone/>
            </a:pPr>
            <a:r>
              <a:t/>
            </a:r>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492900" y="443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198" name="Google Shape;198;p22"/>
          <p:cNvSpPr txBox="1"/>
          <p:nvPr>
            <p:ph idx="1" type="body"/>
          </p:nvPr>
        </p:nvSpPr>
        <p:spPr>
          <a:xfrm>
            <a:off x="492900" y="1156650"/>
            <a:ext cx="8252100" cy="34911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Data Quality and Cleanliness:</a:t>
            </a:r>
            <a:endParaRPr b="1" sz="14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Missing Values were replaced with the column’s mean (for a particular country) except for frequency of natural disasters were replaced with zeros.</a:t>
            </a:r>
            <a:endParaRPr sz="12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Outliers and duplicated records were removed from the dataset.</a:t>
            </a:r>
            <a:endParaRPr sz="12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Preprocessing &amp; Transformations:</a:t>
            </a:r>
            <a:endParaRPr b="1" sz="14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filtered </a:t>
            </a:r>
            <a:r>
              <a:rPr lang="en" sz="1200">
                <a:latin typeface="Times New Roman"/>
                <a:ea typeface="Times New Roman"/>
                <a:cs typeface="Times New Roman"/>
                <a:sym typeface="Times New Roman"/>
              </a:rPr>
              <a:t>on </a:t>
            </a:r>
            <a:r>
              <a:rPr lang="en" sz="1200">
                <a:latin typeface="Times New Roman"/>
                <a:ea typeface="Times New Roman"/>
                <a:cs typeface="Times New Roman"/>
                <a:sym typeface="Times New Roman"/>
              </a:rPr>
              <a:t>the top 30 countries to extend the dataset from 29 samples to 930 samples.</a:t>
            </a:r>
            <a:endParaRPr sz="12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Data was sorted by Country, Year and normalized with z-score for continuous value prediction and MinMax for time-series predictions.</a:t>
            </a:r>
            <a:endParaRPr sz="12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Time series predictions grouped the data by Country, Year in sequences.</a:t>
            </a:r>
            <a:endParaRPr sz="12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Train/Test Split:</a:t>
            </a:r>
            <a:endParaRPr b="1" sz="14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Time-series predictions used 70% train and 30% test split.</a:t>
            </a:r>
            <a:endParaRPr sz="12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Continuous value prediction used 80% train and 20% test split.</a:t>
            </a:r>
            <a:endParaRPr sz="1200">
              <a:latin typeface="Times New Roman"/>
              <a:ea typeface="Times New Roman"/>
              <a:cs typeface="Times New Roman"/>
              <a:sym typeface="Times New Roman"/>
            </a:endParaRPr>
          </a:p>
        </p:txBody>
      </p:sp>
      <p:sp>
        <p:nvSpPr>
          <p:cNvPr id="199" name="Google Shape;199;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362425" y="378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Chosen.</a:t>
            </a:r>
            <a:endParaRPr/>
          </a:p>
        </p:txBody>
      </p:sp>
      <p:sp>
        <p:nvSpPr>
          <p:cNvPr id="205" name="Google Shape;205;p23"/>
          <p:cNvSpPr txBox="1"/>
          <p:nvPr>
            <p:ph idx="1" type="body"/>
          </p:nvPr>
        </p:nvSpPr>
        <p:spPr>
          <a:xfrm>
            <a:off x="362425" y="1134900"/>
            <a:ext cx="8306400" cy="3501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Times New Roman"/>
              <a:buAutoNum type="arabicPeriod"/>
            </a:pPr>
            <a:r>
              <a:rPr b="1" lang="en" sz="1400">
                <a:latin typeface="Times New Roman"/>
                <a:ea typeface="Times New Roman"/>
                <a:cs typeface="Times New Roman"/>
                <a:sym typeface="Times New Roman"/>
              </a:rPr>
              <a:t>LSTM:</a:t>
            </a:r>
            <a:endParaRPr b="1"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 deep learning sequential neural network that allows information to be </a:t>
            </a:r>
            <a:r>
              <a:rPr lang="en" sz="1400">
                <a:latin typeface="Times New Roman"/>
                <a:ea typeface="Times New Roman"/>
                <a:cs typeface="Times New Roman"/>
                <a:sym typeface="Times New Roman"/>
              </a:rPr>
              <a:t>persistent</a:t>
            </a:r>
            <a:r>
              <a:rPr lang="en" sz="1400">
                <a:latin typeface="Times New Roman"/>
                <a:ea typeface="Times New Roman"/>
                <a:cs typeface="Times New Roman"/>
                <a:sym typeface="Times New Roman"/>
              </a:rPr>
              <a:t> during the learning process.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model was chosen because of its capability to use long and short term memory to do sequence to sequence learning.</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AutoNum type="arabicPeriod"/>
            </a:pPr>
            <a:r>
              <a:rPr b="1" lang="en" sz="1400">
                <a:latin typeface="Times New Roman"/>
                <a:ea typeface="Times New Roman"/>
                <a:cs typeface="Times New Roman"/>
                <a:sym typeface="Times New Roman"/>
              </a:rPr>
              <a:t>Attention with LSTM:</a:t>
            </a:r>
            <a:endParaRPr b="1"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 deep learning sequential neural network that allows multi-head attention applied to sequential data during the learning process.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model was chosen because its capability to use long and short term memory with attention to do sequence to sequence learning.</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AutoNum type="arabicPeriod"/>
            </a:pPr>
            <a:r>
              <a:rPr b="1" lang="en" sz="1400">
                <a:latin typeface="Times New Roman"/>
                <a:ea typeface="Times New Roman"/>
                <a:cs typeface="Times New Roman"/>
                <a:sym typeface="Times New Roman"/>
              </a:rPr>
              <a:t>Forward-Forward Continuous:</a:t>
            </a:r>
            <a:endParaRPr b="1"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 new neural network concept that uses activation layers as inputs to train a linear layer for continuous value prediction.</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model was chosen because of its ability to predict continuous values.</a:t>
            </a:r>
            <a:endParaRPr sz="1400">
              <a:latin typeface="Times New Roman"/>
              <a:ea typeface="Times New Roman"/>
              <a:cs typeface="Times New Roman"/>
              <a:sym typeface="Times New Roman"/>
            </a:endParaRPr>
          </a:p>
        </p:txBody>
      </p:sp>
      <p:sp>
        <p:nvSpPr>
          <p:cNvPr id="206" name="Google Shape;206;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08050" y="236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Model - </a:t>
            </a:r>
            <a:r>
              <a:rPr lang="en"/>
              <a:t>Workflow</a:t>
            </a:r>
            <a:r>
              <a:rPr lang="en"/>
              <a:t>.</a:t>
            </a:r>
            <a:endParaRPr/>
          </a:p>
        </p:txBody>
      </p:sp>
      <p:sp>
        <p:nvSpPr>
          <p:cNvPr id="212" name="Google Shape;212;p24"/>
          <p:cNvSpPr txBox="1"/>
          <p:nvPr>
            <p:ph idx="1" type="body"/>
          </p:nvPr>
        </p:nvSpPr>
        <p:spPr>
          <a:xfrm>
            <a:off x="373350" y="881550"/>
            <a:ext cx="8175900" cy="3537600"/>
          </a:xfrm>
          <a:prstGeom prst="rect">
            <a:avLst/>
          </a:prstGeom>
        </p:spPr>
        <p:txBody>
          <a:bodyPr anchorCtr="0" anchor="t" bIns="91425" lIns="91425" spcFirstLastPara="1" rIns="91425" wrap="square" tIns="91425">
            <a:noAutofit/>
          </a:bodyPr>
          <a:lstStyle/>
          <a:p>
            <a:pPr indent="-319087" lvl="0" marL="457200" rtl="0" algn="just">
              <a:lnSpc>
                <a:spcPct val="80000"/>
              </a:lnSpc>
              <a:spcBef>
                <a:spcPts val="0"/>
              </a:spcBef>
              <a:spcAft>
                <a:spcPts val="0"/>
              </a:spcAft>
              <a:buClr>
                <a:srgbClr val="FF0000"/>
              </a:buClr>
              <a:buSzPts val="1425"/>
              <a:buFont typeface="Times New Roman"/>
              <a:buChar char="●"/>
            </a:pPr>
            <a:r>
              <a:rPr lang="en" sz="1425">
                <a:solidFill>
                  <a:srgbClr val="FF0000"/>
                </a:solidFill>
                <a:latin typeface="Times New Roman"/>
                <a:ea typeface="Times New Roman"/>
                <a:cs typeface="Times New Roman"/>
                <a:sym typeface="Times New Roman"/>
              </a:rPr>
              <a:t>Initial LSTM Model </a:t>
            </a:r>
            <a:r>
              <a:rPr lang="en" sz="1425">
                <a:latin typeface="Times New Roman"/>
                <a:ea typeface="Times New Roman"/>
                <a:cs typeface="Times New Roman"/>
                <a:sym typeface="Times New Roman"/>
              </a:rPr>
              <a:t>(MSE- 34.0)</a:t>
            </a:r>
            <a:r>
              <a:rPr lang="en" sz="1425">
                <a:solidFill>
                  <a:srgbClr val="FF0000"/>
                </a:solidFill>
                <a:latin typeface="Times New Roman"/>
                <a:ea typeface="Times New Roman"/>
                <a:cs typeface="Times New Roman"/>
                <a:sym typeface="Times New Roman"/>
              </a:rPr>
              <a:t>:</a:t>
            </a:r>
            <a:endParaRPr sz="1425">
              <a:solidFill>
                <a:srgbClr val="FF0000"/>
              </a:solidFill>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rPr b="1" lang="en" sz="1425">
                <a:latin typeface="Times New Roman"/>
                <a:ea typeface="Times New Roman"/>
                <a:cs typeface="Times New Roman"/>
                <a:sym typeface="Times New Roman"/>
              </a:rPr>
              <a:t>Objective</a:t>
            </a:r>
            <a:r>
              <a:rPr lang="en" sz="1425">
                <a:latin typeface="Times New Roman"/>
                <a:ea typeface="Times New Roman"/>
                <a:cs typeface="Times New Roman"/>
                <a:sym typeface="Times New Roman"/>
              </a:rPr>
              <a:t>: Establish baseline with climate indicators from 1992-2020.</a:t>
            </a:r>
            <a:endParaRPr sz="1425">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rPr b="1" lang="en" sz="1425">
                <a:latin typeface="Times New Roman"/>
                <a:ea typeface="Times New Roman"/>
                <a:cs typeface="Times New Roman"/>
                <a:sym typeface="Times New Roman"/>
              </a:rPr>
              <a:t>Architecture</a:t>
            </a:r>
            <a:r>
              <a:rPr lang="en" sz="1425">
                <a:latin typeface="Times New Roman"/>
                <a:ea typeface="Times New Roman"/>
                <a:cs typeface="Times New Roman"/>
                <a:sym typeface="Times New Roman"/>
              </a:rPr>
              <a:t>: Single LSTM layer with 3-year input sequence.</a:t>
            </a:r>
            <a:endParaRPr sz="1425">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rPr b="1" lang="en" sz="1425">
                <a:latin typeface="Times New Roman"/>
                <a:ea typeface="Times New Roman"/>
                <a:cs typeface="Times New Roman"/>
                <a:sym typeface="Times New Roman"/>
              </a:rPr>
              <a:t>Challenges</a:t>
            </a:r>
            <a:r>
              <a:rPr lang="en" sz="1425">
                <a:latin typeface="Times New Roman"/>
                <a:ea typeface="Times New Roman"/>
                <a:cs typeface="Times New Roman"/>
                <a:sym typeface="Times New Roman"/>
              </a:rPr>
              <a:t>: Limited feature set, resulting in moderate prediction accuracy.</a:t>
            </a:r>
            <a:endParaRPr sz="1425">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t/>
            </a:r>
            <a:endParaRPr sz="1425">
              <a:latin typeface="Times New Roman"/>
              <a:ea typeface="Times New Roman"/>
              <a:cs typeface="Times New Roman"/>
              <a:sym typeface="Times New Roman"/>
            </a:endParaRPr>
          </a:p>
          <a:p>
            <a:pPr indent="-319087" lvl="0" marL="457200" rtl="0" algn="just">
              <a:lnSpc>
                <a:spcPct val="80000"/>
              </a:lnSpc>
              <a:spcBef>
                <a:spcPts val="1200"/>
              </a:spcBef>
              <a:spcAft>
                <a:spcPts val="0"/>
              </a:spcAft>
              <a:buClr>
                <a:srgbClr val="FF0000"/>
              </a:buClr>
              <a:buSzPts val="1425"/>
              <a:buFont typeface="Times New Roman"/>
              <a:buChar char="●"/>
            </a:pPr>
            <a:r>
              <a:rPr lang="en" sz="1425">
                <a:solidFill>
                  <a:srgbClr val="FF0000"/>
                </a:solidFill>
                <a:latin typeface="Times New Roman"/>
                <a:ea typeface="Times New Roman"/>
                <a:cs typeface="Times New Roman"/>
                <a:sym typeface="Times New Roman"/>
              </a:rPr>
              <a:t>Second LSTM Model </a:t>
            </a:r>
            <a:r>
              <a:rPr lang="en" sz="1425">
                <a:latin typeface="Times New Roman"/>
                <a:ea typeface="Times New Roman"/>
                <a:cs typeface="Times New Roman"/>
                <a:sym typeface="Times New Roman"/>
              </a:rPr>
              <a:t>(MSE- 12.2)</a:t>
            </a:r>
            <a:r>
              <a:rPr lang="en" sz="1425">
                <a:solidFill>
                  <a:srgbClr val="FF0000"/>
                </a:solidFill>
                <a:latin typeface="Times New Roman"/>
                <a:ea typeface="Times New Roman"/>
                <a:cs typeface="Times New Roman"/>
                <a:sym typeface="Times New Roman"/>
              </a:rPr>
              <a:t>:</a:t>
            </a:r>
            <a:endParaRPr sz="1425">
              <a:solidFill>
                <a:srgbClr val="FF0000"/>
              </a:solidFill>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rPr b="1" lang="en" sz="1425">
                <a:latin typeface="Times New Roman"/>
                <a:ea typeface="Times New Roman"/>
                <a:cs typeface="Times New Roman"/>
                <a:sym typeface="Times New Roman"/>
              </a:rPr>
              <a:t>Enhancements</a:t>
            </a:r>
            <a:r>
              <a:rPr lang="en" sz="1425">
                <a:latin typeface="Times New Roman"/>
                <a:ea typeface="Times New Roman"/>
                <a:cs typeface="Times New Roman"/>
                <a:sym typeface="Times New Roman"/>
              </a:rPr>
              <a:t>: Added complexity with additional LSTM layers and dropout regularization.</a:t>
            </a:r>
            <a:endParaRPr sz="1425">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rPr b="1" lang="en" sz="1425">
                <a:latin typeface="Times New Roman"/>
                <a:ea typeface="Times New Roman"/>
                <a:cs typeface="Times New Roman"/>
                <a:sym typeface="Times New Roman"/>
              </a:rPr>
              <a:t>Hyperparameter Tuning</a:t>
            </a:r>
            <a:r>
              <a:rPr lang="en" sz="1425">
                <a:latin typeface="Times New Roman"/>
                <a:ea typeface="Times New Roman"/>
                <a:cs typeface="Times New Roman"/>
                <a:sym typeface="Times New Roman"/>
              </a:rPr>
              <a:t>: Implemented L2 regularization, adjusted dropout rates.</a:t>
            </a:r>
            <a:endParaRPr sz="1425">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rPr b="1" lang="en" sz="1425">
                <a:latin typeface="Times New Roman"/>
                <a:ea typeface="Times New Roman"/>
                <a:cs typeface="Times New Roman"/>
                <a:sym typeface="Times New Roman"/>
              </a:rPr>
              <a:t>Outcome</a:t>
            </a:r>
            <a:r>
              <a:rPr lang="en" sz="1425">
                <a:latin typeface="Times New Roman"/>
                <a:ea typeface="Times New Roman"/>
                <a:cs typeface="Times New Roman"/>
                <a:sym typeface="Times New Roman"/>
              </a:rPr>
              <a:t>: Higher MSE indicated need for further refinement despite increased sophistication.</a:t>
            </a:r>
            <a:endParaRPr sz="1425">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t/>
            </a:r>
            <a:endParaRPr sz="1425">
              <a:latin typeface="Times New Roman"/>
              <a:ea typeface="Times New Roman"/>
              <a:cs typeface="Times New Roman"/>
              <a:sym typeface="Times New Roman"/>
            </a:endParaRPr>
          </a:p>
          <a:p>
            <a:pPr indent="-319087" lvl="0" marL="457200" rtl="0" algn="just">
              <a:lnSpc>
                <a:spcPct val="80000"/>
              </a:lnSpc>
              <a:spcBef>
                <a:spcPts val="1200"/>
              </a:spcBef>
              <a:spcAft>
                <a:spcPts val="0"/>
              </a:spcAft>
              <a:buClr>
                <a:srgbClr val="FF0000"/>
              </a:buClr>
              <a:buSzPts val="1425"/>
              <a:buFont typeface="Times New Roman"/>
              <a:buChar char="●"/>
            </a:pPr>
            <a:r>
              <a:rPr lang="en" sz="1425">
                <a:solidFill>
                  <a:srgbClr val="FF0000"/>
                </a:solidFill>
                <a:latin typeface="Times New Roman"/>
                <a:ea typeface="Times New Roman"/>
                <a:cs typeface="Times New Roman"/>
                <a:sym typeface="Times New Roman"/>
              </a:rPr>
              <a:t>Final and Best-Performing LSTM Model </a:t>
            </a:r>
            <a:r>
              <a:rPr lang="en" sz="1425">
                <a:latin typeface="Times New Roman"/>
                <a:ea typeface="Times New Roman"/>
                <a:cs typeface="Times New Roman"/>
                <a:sym typeface="Times New Roman"/>
              </a:rPr>
              <a:t>(MSE- 7.7)</a:t>
            </a:r>
            <a:r>
              <a:rPr lang="en" sz="1425">
                <a:solidFill>
                  <a:srgbClr val="FF0000"/>
                </a:solidFill>
                <a:latin typeface="Times New Roman"/>
                <a:ea typeface="Times New Roman"/>
                <a:cs typeface="Times New Roman"/>
                <a:sym typeface="Times New Roman"/>
              </a:rPr>
              <a:t>:</a:t>
            </a:r>
            <a:endParaRPr sz="1425">
              <a:solidFill>
                <a:srgbClr val="FF0000"/>
              </a:solidFill>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rPr b="1" lang="en" sz="1425">
                <a:latin typeface="Times New Roman"/>
                <a:ea typeface="Times New Roman"/>
                <a:cs typeface="Times New Roman"/>
                <a:sym typeface="Times New Roman"/>
              </a:rPr>
              <a:t>Innovation</a:t>
            </a:r>
            <a:r>
              <a:rPr lang="en" sz="1425">
                <a:latin typeface="Times New Roman"/>
                <a:ea typeface="Times New Roman"/>
                <a:cs typeface="Times New Roman"/>
                <a:sym typeface="Times New Roman"/>
              </a:rPr>
              <a:t>: Extended input sequence to 7 years for richer temporal learning.</a:t>
            </a:r>
            <a:endParaRPr sz="1425">
              <a:latin typeface="Times New Roman"/>
              <a:ea typeface="Times New Roman"/>
              <a:cs typeface="Times New Roman"/>
              <a:sym typeface="Times New Roman"/>
            </a:endParaRPr>
          </a:p>
          <a:p>
            <a:pPr indent="0" lvl="0" marL="0" rtl="0" algn="just">
              <a:lnSpc>
                <a:spcPct val="50000"/>
              </a:lnSpc>
              <a:spcBef>
                <a:spcPts val="1200"/>
              </a:spcBef>
              <a:spcAft>
                <a:spcPts val="0"/>
              </a:spcAft>
              <a:buSzPts val="275"/>
              <a:buNone/>
            </a:pPr>
            <a:r>
              <a:rPr b="1" lang="en" sz="1425">
                <a:latin typeface="Times New Roman"/>
                <a:ea typeface="Times New Roman"/>
                <a:cs typeface="Times New Roman"/>
                <a:sym typeface="Times New Roman"/>
              </a:rPr>
              <a:t>Simplification</a:t>
            </a:r>
            <a:r>
              <a:rPr lang="en" sz="1425">
                <a:latin typeface="Times New Roman"/>
                <a:ea typeface="Times New Roman"/>
                <a:cs typeface="Times New Roman"/>
                <a:sym typeface="Times New Roman"/>
              </a:rPr>
              <a:t>: Streamlined to two LSTM layers, optimized for predictive strength.</a:t>
            </a:r>
            <a:endParaRPr sz="1425">
              <a:latin typeface="Times New Roman"/>
              <a:ea typeface="Times New Roman"/>
              <a:cs typeface="Times New Roman"/>
              <a:sym typeface="Times New Roman"/>
            </a:endParaRPr>
          </a:p>
          <a:p>
            <a:pPr indent="0" lvl="0" marL="0" rtl="0" algn="just">
              <a:lnSpc>
                <a:spcPct val="50000"/>
              </a:lnSpc>
              <a:spcBef>
                <a:spcPts val="1200"/>
              </a:spcBef>
              <a:spcAft>
                <a:spcPts val="1200"/>
              </a:spcAft>
              <a:buSzPts val="275"/>
              <a:buNone/>
            </a:pPr>
            <a:r>
              <a:rPr b="1" lang="en" sz="1425">
                <a:latin typeface="Times New Roman"/>
                <a:ea typeface="Times New Roman"/>
                <a:cs typeface="Times New Roman"/>
                <a:sym typeface="Times New Roman"/>
              </a:rPr>
              <a:t>Results</a:t>
            </a:r>
            <a:r>
              <a:rPr lang="en" sz="1425">
                <a:latin typeface="Times New Roman"/>
                <a:ea typeface="Times New Roman"/>
                <a:cs typeface="Times New Roman"/>
                <a:sym typeface="Times New Roman"/>
              </a:rPr>
              <a:t>: Significantly improved MSE and MAE, achieving robust and reliable predictions.</a:t>
            </a:r>
            <a:endParaRPr sz="1425">
              <a:latin typeface="Times New Roman"/>
              <a:ea typeface="Times New Roman"/>
              <a:cs typeface="Times New Roman"/>
              <a:sym typeface="Times New Roman"/>
            </a:endParaRPr>
          </a:p>
        </p:txBody>
      </p:sp>
      <p:sp>
        <p:nvSpPr>
          <p:cNvPr id="213" name="Google Shape;213;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405925" y="388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Architecture.</a:t>
            </a:r>
            <a:endParaRPr/>
          </a:p>
        </p:txBody>
      </p:sp>
      <p:sp>
        <p:nvSpPr>
          <p:cNvPr id="219" name="Google Shape;219;p25"/>
          <p:cNvSpPr txBox="1"/>
          <p:nvPr>
            <p:ph idx="1" type="body"/>
          </p:nvPr>
        </p:nvSpPr>
        <p:spPr>
          <a:xfrm>
            <a:off x="405925" y="1186025"/>
            <a:ext cx="5751000" cy="3374700"/>
          </a:xfrm>
          <a:prstGeom prst="rect">
            <a:avLst/>
          </a:prstGeom>
        </p:spPr>
        <p:txBody>
          <a:bodyPr anchorCtr="0" anchor="t" bIns="91425" lIns="91425" spcFirstLastPara="1" rIns="91425" wrap="square" tIns="91425">
            <a:normAutofit/>
          </a:bodyPr>
          <a:lstStyle/>
          <a:p>
            <a:pPr indent="-311150" lvl="0" marL="457200" rtl="0" algn="just">
              <a:lnSpc>
                <a:spcPct val="100000"/>
              </a:lnSpc>
              <a:spcBef>
                <a:spcPts val="0"/>
              </a:spcBef>
              <a:spcAft>
                <a:spcPts val="0"/>
              </a:spcAft>
              <a:buSzPts val="1300"/>
              <a:buChar char="●"/>
            </a:pPr>
            <a:r>
              <a:rPr b="1" lang="en"/>
              <a:t>Temporal Depth (7-year sequence):</a:t>
            </a:r>
            <a:r>
              <a:rPr lang="en"/>
              <a:t> Captures long-term climate patterns for enhanced prediction accuracy.</a:t>
            </a:r>
            <a:endParaRPr/>
          </a:p>
          <a:p>
            <a:pPr indent="-311150" lvl="0" marL="457200" rtl="0" algn="just">
              <a:lnSpc>
                <a:spcPct val="100000"/>
              </a:lnSpc>
              <a:spcBef>
                <a:spcPts val="0"/>
              </a:spcBef>
              <a:spcAft>
                <a:spcPts val="0"/>
              </a:spcAft>
              <a:buSzPts val="1300"/>
              <a:buChar char="●"/>
            </a:pPr>
            <a:r>
              <a:rPr b="1" lang="en"/>
              <a:t>First LSTM Layer (300 units):</a:t>
            </a:r>
            <a:r>
              <a:rPr lang="en"/>
              <a:t> Understands complex dependencies, providing a strong foundation for data analysis.</a:t>
            </a:r>
            <a:endParaRPr/>
          </a:p>
          <a:p>
            <a:pPr indent="-311150" lvl="0" marL="457200" rtl="0" algn="just">
              <a:lnSpc>
                <a:spcPct val="100000"/>
              </a:lnSpc>
              <a:spcBef>
                <a:spcPts val="0"/>
              </a:spcBef>
              <a:spcAft>
                <a:spcPts val="0"/>
              </a:spcAft>
              <a:buSzPts val="1300"/>
              <a:buChar char="●"/>
            </a:pPr>
            <a:r>
              <a:rPr b="1" lang="en"/>
              <a:t>Second LSTM Layer (150 units): </a:t>
            </a:r>
            <a:r>
              <a:rPr lang="en"/>
              <a:t>Refines predictions, focusing on the most relevant features for disaster forecasting.</a:t>
            </a:r>
            <a:endParaRPr/>
          </a:p>
          <a:p>
            <a:pPr indent="-311150" lvl="0" marL="457200" rtl="0" algn="just">
              <a:lnSpc>
                <a:spcPct val="100000"/>
              </a:lnSpc>
              <a:spcBef>
                <a:spcPts val="0"/>
              </a:spcBef>
              <a:spcAft>
                <a:spcPts val="0"/>
              </a:spcAft>
              <a:buSzPts val="1300"/>
              <a:buChar char="●"/>
            </a:pPr>
            <a:r>
              <a:rPr b="1" lang="en"/>
              <a:t>Dropout Regularization, after each LSTM layer (20%): </a:t>
            </a:r>
            <a:r>
              <a:rPr lang="en"/>
              <a:t>Prevents overfitting, ensuring model reliability on unseen data.</a:t>
            </a:r>
            <a:endParaRPr/>
          </a:p>
          <a:p>
            <a:pPr indent="-311150" lvl="0" marL="457200" rtl="0" algn="just">
              <a:lnSpc>
                <a:spcPct val="100000"/>
              </a:lnSpc>
              <a:spcBef>
                <a:spcPts val="0"/>
              </a:spcBef>
              <a:spcAft>
                <a:spcPts val="0"/>
              </a:spcAft>
              <a:buSzPts val="1300"/>
              <a:buChar char="●"/>
            </a:pPr>
            <a:r>
              <a:rPr b="1" lang="en"/>
              <a:t>Output Layer (Single unit): </a:t>
            </a:r>
            <a:r>
              <a:rPr lang="en"/>
              <a:t>Condenses learning into precise disaster predictions.</a:t>
            </a:r>
            <a:endParaRPr/>
          </a:p>
          <a:p>
            <a:pPr indent="-311150" lvl="0" marL="457200" rtl="0" algn="just">
              <a:lnSpc>
                <a:spcPct val="100000"/>
              </a:lnSpc>
              <a:spcBef>
                <a:spcPts val="0"/>
              </a:spcBef>
              <a:spcAft>
                <a:spcPts val="0"/>
              </a:spcAft>
              <a:buSzPts val="1300"/>
              <a:buChar char="●"/>
            </a:pPr>
            <a:r>
              <a:rPr b="1" lang="en"/>
              <a:t>Optimizer (Adam):</a:t>
            </a:r>
            <a:r>
              <a:rPr lang="en"/>
              <a:t> Dynamically adjusts the learning rate, ensuring efficient convergence to the optimal solution without overshooting, leading to faster and more stable training.</a:t>
            </a:r>
            <a:endParaRPr/>
          </a:p>
          <a:p>
            <a:pPr indent="-311150" lvl="0" marL="457200" rtl="0" algn="just">
              <a:lnSpc>
                <a:spcPct val="100000"/>
              </a:lnSpc>
              <a:spcBef>
                <a:spcPts val="0"/>
              </a:spcBef>
              <a:spcAft>
                <a:spcPts val="0"/>
              </a:spcAft>
              <a:buSzPts val="1300"/>
              <a:buChar char="●"/>
            </a:pPr>
            <a:r>
              <a:rPr b="1" lang="en"/>
              <a:t>Activation Function (tanh):</a:t>
            </a:r>
            <a:r>
              <a:rPr lang="en"/>
              <a:t> Used in the LSTM layers, helps in managing the gradient flow, allowing the model to effectively learn from both short-term and long-term dependencies within the data.</a:t>
            </a:r>
            <a:endParaRPr/>
          </a:p>
        </p:txBody>
      </p:sp>
      <p:pic>
        <p:nvPicPr>
          <p:cNvPr id="220" name="Google Shape;220;p25"/>
          <p:cNvPicPr preferRelativeResize="0"/>
          <p:nvPr/>
        </p:nvPicPr>
        <p:blipFill rotWithShape="1">
          <a:blip r:embed="rId3">
            <a:alphaModFix/>
          </a:blip>
          <a:srcRect b="0" l="37155" r="7693" t="0"/>
          <a:stretch/>
        </p:blipFill>
        <p:spPr>
          <a:xfrm>
            <a:off x="6624575" y="469763"/>
            <a:ext cx="2240074" cy="4203976"/>
          </a:xfrm>
          <a:prstGeom prst="rect">
            <a:avLst/>
          </a:prstGeom>
          <a:noFill/>
          <a:ln>
            <a:noFill/>
          </a:ln>
        </p:spPr>
      </p:pic>
      <p:sp>
        <p:nvSpPr>
          <p:cNvPr id="221" name="Google Shape;221;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405950" y="443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RNN Model.</a:t>
            </a:r>
            <a:endParaRPr/>
          </a:p>
        </p:txBody>
      </p:sp>
      <p:sp>
        <p:nvSpPr>
          <p:cNvPr id="227" name="Google Shape;227;p26"/>
          <p:cNvSpPr txBox="1"/>
          <p:nvPr>
            <p:ph idx="1" type="body"/>
          </p:nvPr>
        </p:nvSpPr>
        <p:spPr>
          <a:xfrm>
            <a:off x="405950" y="1186025"/>
            <a:ext cx="8306400" cy="33963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Char char="●"/>
            </a:pPr>
            <a:r>
              <a:rPr lang="en" sz="1400"/>
              <a:t>125 units, ReLu Activation, Adam Optimizer, and MSE Loss</a:t>
            </a:r>
            <a:endParaRPr sz="1400"/>
          </a:p>
          <a:p>
            <a:pPr indent="-317500" lvl="0" marL="457200" rtl="0" algn="just">
              <a:lnSpc>
                <a:spcPct val="150000"/>
              </a:lnSpc>
              <a:spcBef>
                <a:spcPts val="0"/>
              </a:spcBef>
              <a:spcAft>
                <a:spcPts val="0"/>
              </a:spcAft>
              <a:buSzPts val="1400"/>
              <a:buChar char="●"/>
            </a:pPr>
            <a:r>
              <a:rPr lang="en" sz="1400"/>
              <a:t>A simple Recurrent Neural Network was used as a baseline model for </a:t>
            </a:r>
            <a:r>
              <a:rPr lang="en" sz="1400"/>
              <a:t>figuring out how to properly structure the dataset and </a:t>
            </a:r>
            <a:r>
              <a:rPr lang="en" sz="1400"/>
              <a:t>hyperparameter tuning.</a:t>
            </a:r>
            <a:endParaRPr sz="1400"/>
          </a:p>
          <a:p>
            <a:pPr indent="-317500" lvl="0" marL="457200" rtl="0" algn="just">
              <a:lnSpc>
                <a:spcPct val="150000"/>
              </a:lnSpc>
              <a:spcBef>
                <a:spcPts val="0"/>
              </a:spcBef>
              <a:spcAft>
                <a:spcPts val="0"/>
              </a:spcAft>
              <a:buSzPts val="1400"/>
              <a:buChar char="●"/>
            </a:pPr>
            <a:r>
              <a:rPr lang="en" sz="1400"/>
              <a:t>This was done to help improve the LSTM </a:t>
            </a:r>
            <a:r>
              <a:rPr lang="en" sz="1400"/>
              <a:t>and</a:t>
            </a:r>
            <a:r>
              <a:rPr lang="en" sz="1400"/>
              <a:t> Attention Neural Networks.</a:t>
            </a:r>
            <a:endParaRPr sz="1400"/>
          </a:p>
          <a:p>
            <a:pPr indent="-317500" lvl="0" marL="457200" rtl="0" algn="just">
              <a:lnSpc>
                <a:spcPct val="150000"/>
              </a:lnSpc>
              <a:spcBef>
                <a:spcPts val="0"/>
              </a:spcBef>
              <a:spcAft>
                <a:spcPts val="0"/>
              </a:spcAft>
              <a:buSzPts val="1400"/>
              <a:buChar char="●"/>
            </a:pPr>
            <a:r>
              <a:rPr lang="en" sz="1400"/>
              <a:t>Its performance helped discern data preprocessing needs and paved the way for the LSTM's enhanced temporal analysis capabilities.</a:t>
            </a:r>
            <a:endParaRPr sz="1400">
              <a:solidFill>
                <a:srgbClr val="FF0000"/>
              </a:solidFill>
            </a:endParaRPr>
          </a:p>
          <a:p>
            <a:pPr indent="-317500" lvl="0" marL="457200" rtl="0" algn="just">
              <a:lnSpc>
                <a:spcPct val="150000"/>
              </a:lnSpc>
              <a:spcBef>
                <a:spcPts val="0"/>
              </a:spcBef>
              <a:spcAft>
                <a:spcPts val="0"/>
              </a:spcAft>
              <a:buSzPts val="1400"/>
              <a:buChar char="●"/>
            </a:pPr>
            <a:r>
              <a:rPr lang="en" sz="1400"/>
              <a:t>Specifically for the Attention model, this was a helpful tool in when there was issues with it performance and we did not know whether it was the model or if it was the way the data was being preprocessed.</a:t>
            </a:r>
            <a:endParaRPr sz="1400"/>
          </a:p>
        </p:txBody>
      </p:sp>
      <p:sp>
        <p:nvSpPr>
          <p:cNvPr id="228" name="Google Shape;228;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384175" y="432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Attention Model.</a:t>
            </a:r>
            <a:endParaRPr/>
          </a:p>
        </p:txBody>
      </p:sp>
      <p:sp>
        <p:nvSpPr>
          <p:cNvPr id="234" name="Google Shape;234;p27"/>
          <p:cNvSpPr txBox="1"/>
          <p:nvPr>
            <p:ph idx="1" type="body"/>
          </p:nvPr>
        </p:nvSpPr>
        <p:spPr>
          <a:xfrm>
            <a:off x="298375" y="1075200"/>
            <a:ext cx="4717500" cy="39897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Attention model was built </a:t>
            </a:r>
            <a:r>
              <a:rPr lang="en" sz="1400">
                <a:latin typeface="Times New Roman"/>
                <a:ea typeface="Times New Roman"/>
                <a:cs typeface="Times New Roman"/>
                <a:sym typeface="Times New Roman"/>
              </a:rPr>
              <a:t>using</a:t>
            </a:r>
            <a:r>
              <a:rPr lang="en" sz="1400">
                <a:latin typeface="Times New Roman"/>
                <a:ea typeface="Times New Roman"/>
                <a:cs typeface="Times New Roman"/>
                <a:sym typeface="Times New Roman"/>
              </a:rPr>
              <a:t> Tensorflow Keras.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125 Epochs with batch size of 30</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31 units, Adam Optimizer, and MSE Loss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attention transformer was implemented onto an LSTM neural network through </a:t>
            </a:r>
            <a:r>
              <a:rPr lang="en" sz="1400">
                <a:latin typeface="Times New Roman"/>
                <a:ea typeface="Times New Roman"/>
                <a:cs typeface="Times New Roman"/>
                <a:sym typeface="Times New Roman"/>
              </a:rPr>
              <a:t>concatenation</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attention transformer is a neural layer that solely uses attention mechanisms for tuning.</a:t>
            </a:r>
            <a:endParaRPr sz="12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is done to help the model learn sequencing better.</a:t>
            </a:r>
            <a:endParaRPr sz="12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It also contains 5 additional layers:</a:t>
            </a:r>
            <a:endParaRPr sz="14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1 dropout layer with a rate of 0.1</a:t>
            </a:r>
            <a:endParaRPr sz="12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3 Dense Layers with ReLu activation.</a:t>
            </a:r>
            <a:endParaRPr sz="12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1 final dense layer but with softmax activation.</a:t>
            </a:r>
            <a:endParaRPr sz="12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a:latin typeface="Times New Roman"/>
              <a:ea typeface="Times New Roman"/>
              <a:cs typeface="Times New Roman"/>
              <a:sym typeface="Times New Roman"/>
            </a:endParaRPr>
          </a:p>
        </p:txBody>
      </p:sp>
      <p:pic>
        <p:nvPicPr>
          <p:cNvPr id="235" name="Google Shape;235;p27"/>
          <p:cNvPicPr preferRelativeResize="0"/>
          <p:nvPr/>
        </p:nvPicPr>
        <p:blipFill>
          <a:blip r:embed="rId3">
            <a:alphaModFix/>
          </a:blip>
          <a:stretch>
            <a:fillRect/>
          </a:stretch>
        </p:blipFill>
        <p:spPr>
          <a:xfrm>
            <a:off x="5099982" y="466750"/>
            <a:ext cx="3687695" cy="4111273"/>
          </a:xfrm>
          <a:prstGeom prst="rect">
            <a:avLst/>
          </a:prstGeom>
          <a:noFill/>
          <a:ln>
            <a:noFill/>
          </a:ln>
        </p:spPr>
      </p:pic>
      <p:sp>
        <p:nvSpPr>
          <p:cNvPr id="236" name="Google Shape;236;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311700" y="410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Forward-Forward Model.</a:t>
            </a:r>
            <a:endParaRPr/>
          </a:p>
        </p:txBody>
      </p:sp>
      <p:sp>
        <p:nvSpPr>
          <p:cNvPr id="242" name="Google Shape;242;p28"/>
          <p:cNvSpPr txBox="1"/>
          <p:nvPr>
            <p:ph idx="1" type="body"/>
          </p:nvPr>
        </p:nvSpPr>
        <p:spPr>
          <a:xfrm>
            <a:off x="311700" y="1165350"/>
            <a:ext cx="4191000" cy="35793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Clr>
                <a:srgbClr val="233A44"/>
              </a:buClr>
              <a:buSzPts val="1400"/>
              <a:buFont typeface="Times New Roman"/>
              <a:buChar char="●"/>
            </a:pPr>
            <a:r>
              <a:rPr lang="en" sz="1400">
                <a:solidFill>
                  <a:srgbClr val="233A44"/>
                </a:solidFill>
                <a:latin typeface="Times New Roman"/>
                <a:ea typeface="Times New Roman"/>
                <a:cs typeface="Times New Roman"/>
                <a:sym typeface="Times New Roman"/>
              </a:rPr>
              <a:t>Uses two forward passes with positive and negative goodness to classify inputs.</a:t>
            </a:r>
            <a:endParaRPr sz="1400">
              <a:solidFill>
                <a:srgbClr val="233A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3A44"/>
              </a:buClr>
              <a:buSzPts val="1400"/>
              <a:buFont typeface="Times New Roman"/>
              <a:buChar char="●"/>
            </a:pPr>
            <a:r>
              <a:rPr lang="en" sz="1400">
                <a:solidFill>
                  <a:srgbClr val="233A44"/>
                </a:solidFill>
                <a:latin typeface="Times New Roman"/>
                <a:ea typeface="Times New Roman"/>
                <a:cs typeface="Times New Roman"/>
                <a:sym typeface="Times New Roman"/>
              </a:rPr>
              <a:t>Training of goodness function is performed before neural activities are passed to next layer.</a:t>
            </a:r>
            <a:endParaRPr sz="1400">
              <a:solidFill>
                <a:srgbClr val="233A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3A44"/>
              </a:buClr>
              <a:buSzPts val="1400"/>
              <a:buFont typeface="Times New Roman"/>
              <a:buChar char="●"/>
            </a:pPr>
            <a:r>
              <a:rPr lang="en" sz="1400">
                <a:solidFill>
                  <a:srgbClr val="233A44"/>
                </a:solidFill>
                <a:latin typeface="Times New Roman"/>
                <a:ea typeface="Times New Roman"/>
                <a:cs typeface="Times New Roman"/>
                <a:sym typeface="Times New Roman"/>
              </a:rPr>
              <a:t>Each layer is trained independently where positive goodness is maximized while negative goodness is minimized.</a:t>
            </a:r>
            <a:endParaRPr sz="1400">
              <a:solidFill>
                <a:srgbClr val="233A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3A44"/>
              </a:buClr>
              <a:buSzPts val="1400"/>
              <a:buFont typeface="Times New Roman"/>
              <a:buChar char="●"/>
            </a:pPr>
            <a:r>
              <a:rPr lang="en" sz="1400">
                <a:solidFill>
                  <a:srgbClr val="233A44"/>
                </a:solidFill>
                <a:latin typeface="Times New Roman"/>
                <a:ea typeface="Times New Roman"/>
                <a:cs typeface="Times New Roman"/>
                <a:sym typeface="Times New Roman"/>
              </a:rPr>
              <a:t>Hot encoding is used to create positive and negative data as signals.</a:t>
            </a:r>
            <a:endParaRPr sz="1400">
              <a:solidFill>
                <a:srgbClr val="233A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3A44"/>
              </a:buClr>
              <a:buSzPts val="1400"/>
              <a:buFont typeface="Times New Roman"/>
              <a:buChar char="●"/>
            </a:pPr>
            <a:r>
              <a:rPr lang="en" sz="1400">
                <a:solidFill>
                  <a:srgbClr val="233A44"/>
                </a:solidFill>
                <a:latin typeface="Times New Roman"/>
                <a:ea typeface="Times New Roman"/>
                <a:cs typeface="Times New Roman"/>
                <a:sym typeface="Times New Roman"/>
              </a:rPr>
              <a:t>Training the goodness function is independent from forward predictions.</a:t>
            </a:r>
            <a:endParaRPr sz="1400">
              <a:solidFill>
                <a:srgbClr val="233A44"/>
              </a:solidFill>
              <a:latin typeface="Times New Roman"/>
              <a:ea typeface="Times New Roman"/>
              <a:cs typeface="Times New Roman"/>
              <a:sym typeface="Times New Roman"/>
            </a:endParaRPr>
          </a:p>
        </p:txBody>
      </p:sp>
      <p:pic>
        <p:nvPicPr>
          <p:cNvPr id="243" name="Google Shape;243;p28"/>
          <p:cNvPicPr preferRelativeResize="0"/>
          <p:nvPr/>
        </p:nvPicPr>
        <p:blipFill>
          <a:blip r:embed="rId3">
            <a:alphaModFix/>
          </a:blip>
          <a:stretch>
            <a:fillRect/>
          </a:stretch>
        </p:blipFill>
        <p:spPr>
          <a:xfrm>
            <a:off x="4537350" y="1365213"/>
            <a:ext cx="4336500" cy="1631822"/>
          </a:xfrm>
          <a:prstGeom prst="rect">
            <a:avLst/>
          </a:prstGeom>
          <a:noFill/>
          <a:ln>
            <a:noFill/>
          </a:ln>
        </p:spPr>
      </p:pic>
      <p:sp>
        <p:nvSpPr>
          <p:cNvPr id="244" name="Google Shape;244;p28"/>
          <p:cNvSpPr txBox="1"/>
          <p:nvPr/>
        </p:nvSpPr>
        <p:spPr>
          <a:xfrm>
            <a:off x="4537350" y="3329375"/>
            <a:ext cx="42672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Times New Roman"/>
                <a:ea typeface="Times New Roman"/>
                <a:cs typeface="Times New Roman"/>
                <a:sym typeface="Times New Roman"/>
              </a:rPr>
              <a:t>Figure 1: </a:t>
            </a:r>
            <a:r>
              <a:rPr i="1" lang="en" sz="1000">
                <a:solidFill>
                  <a:schemeClr val="dk2"/>
                </a:solidFill>
                <a:latin typeface="Times New Roman"/>
                <a:ea typeface="Times New Roman"/>
                <a:cs typeface="Times New Roman"/>
                <a:sym typeface="Times New Roman"/>
              </a:rPr>
              <a:t>This visual showcases the training architecture for the Forward-Forward Algorithm where (</a:t>
            </a:r>
            <a:r>
              <a:rPr i="1" lang="en" sz="1000">
                <a:solidFill>
                  <a:srgbClr val="FF0000"/>
                </a:solidFill>
                <a:latin typeface="Times New Roman"/>
                <a:ea typeface="Times New Roman"/>
                <a:cs typeface="Times New Roman"/>
                <a:sym typeface="Times New Roman"/>
              </a:rPr>
              <a:t>red</a:t>
            </a:r>
            <a:r>
              <a:rPr i="1" lang="en" sz="1000">
                <a:solidFill>
                  <a:schemeClr val="dk2"/>
                </a:solidFill>
                <a:latin typeface="Times New Roman"/>
                <a:ea typeface="Times New Roman"/>
                <a:cs typeface="Times New Roman"/>
                <a:sym typeface="Times New Roman"/>
              </a:rPr>
              <a:t>) represents the positive goodness and (</a:t>
            </a:r>
            <a:r>
              <a:rPr i="1" lang="en" sz="1000">
                <a:solidFill>
                  <a:srgbClr val="0000FF"/>
                </a:solidFill>
                <a:latin typeface="Times New Roman"/>
                <a:ea typeface="Times New Roman"/>
                <a:cs typeface="Times New Roman"/>
                <a:sym typeface="Times New Roman"/>
              </a:rPr>
              <a:t>blue</a:t>
            </a:r>
            <a:r>
              <a:rPr i="1" lang="en" sz="1000">
                <a:solidFill>
                  <a:schemeClr val="dk2"/>
                </a:solidFill>
                <a:latin typeface="Times New Roman"/>
                <a:ea typeface="Times New Roman"/>
                <a:cs typeface="Times New Roman"/>
                <a:sym typeface="Times New Roman"/>
              </a:rPr>
              <a:t>) represents negative goodness that is either trained inside the layer itself or passed to the next fully connected layer</a:t>
            </a:r>
            <a:endParaRPr i="1" sz="1000">
              <a:solidFill>
                <a:schemeClr val="dk2"/>
              </a:solidFill>
              <a:latin typeface="Times New Roman"/>
              <a:ea typeface="Times New Roman"/>
              <a:cs typeface="Times New Roman"/>
              <a:sym typeface="Times New Roman"/>
            </a:endParaRPr>
          </a:p>
        </p:txBody>
      </p:sp>
      <p:sp>
        <p:nvSpPr>
          <p:cNvPr id="245" name="Google Shape;245;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11700" y="432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Forward-Forward Model</a:t>
            </a:r>
            <a:r>
              <a:rPr lang="en"/>
              <a:t> (Continued).</a:t>
            </a:r>
            <a:endParaRPr/>
          </a:p>
        </p:txBody>
      </p:sp>
      <p:sp>
        <p:nvSpPr>
          <p:cNvPr id="251" name="Google Shape;251;p29"/>
          <p:cNvSpPr txBox="1"/>
          <p:nvPr>
            <p:ph idx="1" type="body"/>
          </p:nvPr>
        </p:nvSpPr>
        <p:spPr>
          <a:xfrm>
            <a:off x="311700" y="1212975"/>
            <a:ext cx="4191000" cy="3565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Clr>
                <a:srgbClr val="233A44"/>
              </a:buClr>
              <a:buSzPts val="1400"/>
              <a:buFont typeface="Times New Roman"/>
              <a:buChar char="●"/>
            </a:pPr>
            <a:r>
              <a:rPr lang="en" sz="1400">
                <a:solidFill>
                  <a:srgbClr val="233A44"/>
                </a:solidFill>
                <a:latin typeface="Times New Roman"/>
                <a:ea typeface="Times New Roman"/>
                <a:cs typeface="Times New Roman"/>
                <a:sym typeface="Times New Roman"/>
              </a:rPr>
              <a:t>The Forward-Forward network only needs forward predictions for layer activities instead of using training sequence.</a:t>
            </a:r>
            <a:endParaRPr sz="1400">
              <a:solidFill>
                <a:srgbClr val="233A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3A44"/>
              </a:buClr>
              <a:buSzPts val="1400"/>
              <a:buFont typeface="Times New Roman"/>
              <a:buChar char="●"/>
            </a:pPr>
            <a:r>
              <a:rPr lang="en" sz="1400">
                <a:solidFill>
                  <a:srgbClr val="233A44"/>
                </a:solidFill>
                <a:latin typeface="Times New Roman"/>
                <a:ea typeface="Times New Roman"/>
                <a:cs typeface="Times New Roman"/>
                <a:sym typeface="Times New Roman"/>
              </a:rPr>
              <a:t>Forward-Forward network is fully trained before continuing with the training process.</a:t>
            </a:r>
            <a:endParaRPr sz="1400">
              <a:solidFill>
                <a:srgbClr val="233A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3A44"/>
              </a:buClr>
              <a:buSzPts val="1400"/>
              <a:buFont typeface="Times New Roman"/>
              <a:buChar char="●"/>
            </a:pPr>
            <a:r>
              <a:rPr lang="en" sz="1400">
                <a:solidFill>
                  <a:srgbClr val="233A44"/>
                </a:solidFill>
                <a:latin typeface="Times New Roman"/>
                <a:ea typeface="Times New Roman"/>
                <a:cs typeface="Times New Roman"/>
                <a:sym typeface="Times New Roman"/>
              </a:rPr>
              <a:t>Layer activations from Forward-Forward network are concatenated before training traditional linear layer.</a:t>
            </a:r>
            <a:endParaRPr sz="1400">
              <a:solidFill>
                <a:srgbClr val="233A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3A44"/>
              </a:buClr>
              <a:buSzPts val="1400"/>
              <a:buFont typeface="Times New Roman"/>
              <a:buChar char="●"/>
            </a:pPr>
            <a:r>
              <a:rPr lang="en" sz="1400">
                <a:solidFill>
                  <a:srgbClr val="233A44"/>
                </a:solidFill>
                <a:latin typeface="Times New Roman"/>
                <a:ea typeface="Times New Roman"/>
                <a:cs typeface="Times New Roman"/>
                <a:sym typeface="Times New Roman"/>
              </a:rPr>
              <a:t>Traditional linear layer is trained without backward propagation, which uses function </a:t>
            </a:r>
            <a:r>
              <a:rPr lang="en" sz="1400">
                <a:solidFill>
                  <a:srgbClr val="233A44"/>
                </a:solidFill>
                <a:latin typeface="Times New Roman"/>
                <a:ea typeface="Times New Roman"/>
                <a:cs typeface="Times New Roman"/>
                <a:sym typeface="Times New Roman"/>
              </a:rPr>
              <a:t>derivatives</a:t>
            </a:r>
            <a:r>
              <a:rPr lang="en" sz="1400">
                <a:solidFill>
                  <a:srgbClr val="233A44"/>
                </a:solidFill>
                <a:latin typeface="Times New Roman"/>
                <a:ea typeface="Times New Roman"/>
                <a:cs typeface="Times New Roman"/>
                <a:sym typeface="Times New Roman"/>
              </a:rPr>
              <a:t> to correct errors.</a:t>
            </a:r>
            <a:endParaRPr sz="1400">
              <a:solidFill>
                <a:srgbClr val="233A44"/>
              </a:solidFill>
              <a:latin typeface="Times New Roman"/>
              <a:ea typeface="Times New Roman"/>
              <a:cs typeface="Times New Roman"/>
              <a:sym typeface="Times New Roman"/>
            </a:endParaRPr>
          </a:p>
        </p:txBody>
      </p:sp>
      <p:pic>
        <p:nvPicPr>
          <p:cNvPr id="252" name="Google Shape;252;p29"/>
          <p:cNvPicPr preferRelativeResize="0"/>
          <p:nvPr/>
        </p:nvPicPr>
        <p:blipFill>
          <a:blip r:embed="rId3">
            <a:alphaModFix/>
          </a:blip>
          <a:stretch>
            <a:fillRect/>
          </a:stretch>
        </p:blipFill>
        <p:spPr>
          <a:xfrm>
            <a:off x="4502700" y="1867800"/>
            <a:ext cx="4336500" cy="2223075"/>
          </a:xfrm>
          <a:prstGeom prst="rect">
            <a:avLst/>
          </a:prstGeom>
          <a:noFill/>
          <a:ln>
            <a:noFill/>
          </a:ln>
        </p:spPr>
      </p:pic>
      <p:sp>
        <p:nvSpPr>
          <p:cNvPr id="253" name="Google Shape;253;p29"/>
          <p:cNvSpPr txBox="1"/>
          <p:nvPr/>
        </p:nvSpPr>
        <p:spPr>
          <a:xfrm>
            <a:off x="4572000" y="4090875"/>
            <a:ext cx="43218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Times New Roman"/>
                <a:ea typeface="Times New Roman"/>
                <a:cs typeface="Times New Roman"/>
                <a:sym typeface="Times New Roman"/>
              </a:rPr>
              <a:t>Figure 2: </a:t>
            </a:r>
            <a:r>
              <a:rPr i="1" lang="en" sz="1000">
                <a:solidFill>
                  <a:schemeClr val="dk2"/>
                </a:solidFill>
                <a:latin typeface="Times New Roman"/>
                <a:ea typeface="Times New Roman"/>
                <a:cs typeface="Times New Roman"/>
                <a:sym typeface="Times New Roman"/>
              </a:rPr>
              <a:t>The top architecture is the prediction of the Forward-Forward algorithm that yields positive (</a:t>
            </a:r>
            <a:r>
              <a:rPr i="1" lang="en" sz="1000">
                <a:solidFill>
                  <a:srgbClr val="FF0000"/>
                </a:solidFill>
                <a:latin typeface="Times New Roman"/>
                <a:ea typeface="Times New Roman"/>
                <a:cs typeface="Times New Roman"/>
                <a:sym typeface="Times New Roman"/>
              </a:rPr>
              <a:t>+</a:t>
            </a:r>
            <a:r>
              <a:rPr i="1" lang="en" sz="1000">
                <a:solidFill>
                  <a:schemeClr val="dk2"/>
                </a:solidFill>
                <a:latin typeface="Times New Roman"/>
                <a:ea typeface="Times New Roman"/>
                <a:cs typeface="Times New Roman"/>
                <a:sym typeface="Times New Roman"/>
              </a:rPr>
              <a:t>) goodness from each fully connected layer. Each positive goodness’ are concatenated to make a matrix that is passed into a singular linear layer for training and predictions.</a:t>
            </a:r>
            <a:endParaRPr i="1" sz="1000">
              <a:solidFill>
                <a:schemeClr val="dk2"/>
              </a:solidFill>
              <a:latin typeface="Times New Roman"/>
              <a:ea typeface="Times New Roman"/>
              <a:cs typeface="Times New Roman"/>
              <a:sym typeface="Times New Roman"/>
            </a:endParaRPr>
          </a:p>
        </p:txBody>
      </p:sp>
      <p:sp>
        <p:nvSpPr>
          <p:cNvPr id="254" name="Google Shape;254;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318925" y="388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 List.</a:t>
            </a:r>
            <a:endParaRPr/>
          </a:p>
        </p:txBody>
      </p:sp>
      <p:sp>
        <p:nvSpPr>
          <p:cNvPr id="260" name="Google Shape;260;p30"/>
          <p:cNvSpPr txBox="1"/>
          <p:nvPr>
            <p:ph idx="1" type="body"/>
          </p:nvPr>
        </p:nvSpPr>
        <p:spPr>
          <a:xfrm>
            <a:off x="318925" y="1037400"/>
            <a:ext cx="8491200" cy="3740700"/>
          </a:xfrm>
          <a:prstGeom prst="rect">
            <a:avLst/>
          </a:prstGeom>
        </p:spPr>
        <p:txBody>
          <a:bodyPr anchorCtr="0" anchor="t" bIns="91425" lIns="91425" spcFirstLastPara="1" rIns="91425" wrap="square" tIns="91425">
            <a:normAutofit/>
          </a:bodyPr>
          <a:lstStyle/>
          <a:p>
            <a:pPr indent="-311150" lvl="0" marL="914400" rtl="0" algn="l">
              <a:spcBef>
                <a:spcPts val="0"/>
              </a:spcBef>
              <a:spcAft>
                <a:spcPts val="0"/>
              </a:spcAft>
              <a:buSzPts val="1300"/>
              <a:buFont typeface="Times New Roman"/>
              <a:buChar char="●"/>
            </a:pPr>
            <a:r>
              <a:rPr lang="en">
                <a:latin typeface="Times New Roman"/>
                <a:ea typeface="Times New Roman"/>
                <a:cs typeface="Times New Roman"/>
                <a:sym typeface="Times New Roman"/>
              </a:rPr>
              <a:t>Python</a:t>
            </a:r>
            <a:endParaRPr>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a:latin typeface="Times New Roman"/>
                <a:ea typeface="Times New Roman"/>
                <a:cs typeface="Times New Roman"/>
                <a:sym typeface="Times New Roman"/>
              </a:rPr>
              <a:t>Github</a:t>
            </a:r>
            <a:endParaRPr>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a:latin typeface="Times New Roman"/>
                <a:ea typeface="Times New Roman"/>
                <a:cs typeface="Times New Roman"/>
                <a:sym typeface="Times New Roman"/>
              </a:rPr>
              <a:t>Jupyter-Lab and Jupyter Notebook</a:t>
            </a:r>
            <a:endParaRPr>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a:latin typeface="Times New Roman"/>
                <a:ea typeface="Times New Roman"/>
                <a:cs typeface="Times New Roman"/>
                <a:sym typeface="Times New Roman"/>
              </a:rPr>
              <a:t>Pytorch</a:t>
            </a:r>
            <a:endParaRPr>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a:latin typeface="Times New Roman"/>
                <a:ea typeface="Times New Roman"/>
                <a:cs typeface="Times New Roman"/>
                <a:sym typeface="Times New Roman"/>
              </a:rPr>
              <a:t>Tensorflow and Tensorflow Keras</a:t>
            </a:r>
            <a:endParaRPr>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a:latin typeface="Times New Roman"/>
                <a:ea typeface="Times New Roman"/>
                <a:cs typeface="Times New Roman"/>
                <a:sym typeface="Times New Roman"/>
              </a:rPr>
              <a:t>Numpy</a:t>
            </a:r>
            <a:endParaRPr>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a:latin typeface="Times New Roman"/>
                <a:ea typeface="Times New Roman"/>
                <a:cs typeface="Times New Roman"/>
                <a:sym typeface="Times New Roman"/>
              </a:rPr>
              <a:t>Pandas</a:t>
            </a:r>
            <a:endParaRPr>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a:latin typeface="Times New Roman"/>
                <a:ea typeface="Times New Roman"/>
                <a:cs typeface="Times New Roman"/>
                <a:sym typeface="Times New Roman"/>
              </a:rPr>
              <a:t>SKLearn</a:t>
            </a:r>
            <a:endParaRPr>
              <a:latin typeface="Times New Roman"/>
              <a:ea typeface="Times New Roman"/>
              <a:cs typeface="Times New Roman"/>
              <a:sym typeface="Times New Roman"/>
            </a:endParaRPr>
          </a:p>
          <a:p>
            <a:pPr indent="-311150" lvl="0" marL="914400" rtl="0" algn="l">
              <a:spcBef>
                <a:spcPts val="0"/>
              </a:spcBef>
              <a:spcAft>
                <a:spcPts val="0"/>
              </a:spcAft>
              <a:buSzPts val="1300"/>
              <a:buFont typeface="Times New Roman"/>
              <a:buChar char="●"/>
            </a:pPr>
            <a:r>
              <a:rPr lang="en">
                <a:latin typeface="Times New Roman"/>
                <a:ea typeface="Times New Roman"/>
                <a:cs typeface="Times New Roman"/>
                <a:sym typeface="Times New Roman"/>
              </a:rPr>
              <a:t>MatplotLib’s Pyplot</a:t>
            </a:r>
            <a:endParaRPr>
              <a:latin typeface="Times New Roman"/>
              <a:ea typeface="Times New Roman"/>
              <a:cs typeface="Times New Roman"/>
              <a:sym typeface="Times New Roman"/>
            </a:endParaRPr>
          </a:p>
        </p:txBody>
      </p:sp>
      <p:sp>
        <p:nvSpPr>
          <p:cNvPr id="261" name="Google Shape;261;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405925" y="280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Schedule (using Jira).</a:t>
            </a:r>
            <a:endParaRPr/>
          </a:p>
        </p:txBody>
      </p:sp>
      <p:pic>
        <p:nvPicPr>
          <p:cNvPr id="267" name="Google Shape;267;p31">
            <a:hlinkClick r:id="rId3"/>
          </p:cNvPr>
          <p:cNvPicPr preferRelativeResize="0"/>
          <p:nvPr/>
        </p:nvPicPr>
        <p:blipFill>
          <a:blip r:embed="rId4">
            <a:alphaModFix/>
          </a:blip>
          <a:stretch>
            <a:fillRect/>
          </a:stretch>
        </p:blipFill>
        <p:spPr>
          <a:xfrm>
            <a:off x="405925" y="993900"/>
            <a:ext cx="8390324" cy="3846624"/>
          </a:xfrm>
          <a:prstGeom prst="rect">
            <a:avLst/>
          </a:prstGeom>
          <a:noFill/>
          <a:ln>
            <a:noFill/>
          </a:ln>
        </p:spPr>
      </p:pic>
      <p:sp>
        <p:nvSpPr>
          <p:cNvPr id="268" name="Google Shape;268;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520100" y="336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a:t>
            </a:r>
            <a:endParaRPr/>
          </a:p>
        </p:txBody>
      </p:sp>
      <p:sp>
        <p:nvSpPr>
          <p:cNvPr id="136" name="Google Shape;136;p14"/>
          <p:cNvSpPr txBox="1"/>
          <p:nvPr>
            <p:ph idx="1" type="body"/>
          </p:nvPr>
        </p:nvSpPr>
        <p:spPr>
          <a:xfrm>
            <a:off x="434175" y="956925"/>
            <a:ext cx="8162700" cy="3865500"/>
          </a:xfrm>
          <a:prstGeom prst="rect">
            <a:avLst/>
          </a:prstGeom>
        </p:spPr>
        <p:txBody>
          <a:bodyPr anchorCtr="0" anchor="t" bIns="91425" lIns="91425" spcFirstLastPara="1" rIns="91425" wrap="square" tIns="91425">
            <a:noAutofit/>
          </a:bodyPr>
          <a:lstStyle/>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Student Objectives …………………………………………………………………………………………………………………………</a:t>
            </a:r>
            <a:r>
              <a:rPr lang="en" sz="1000">
                <a:latin typeface="Times New Roman"/>
                <a:ea typeface="Times New Roman"/>
                <a:cs typeface="Times New Roman"/>
                <a:sym typeface="Times New Roman"/>
              </a:rPr>
              <a:t>....</a:t>
            </a:r>
            <a:r>
              <a:rPr lang="en" sz="1000">
                <a:latin typeface="Times New Roman"/>
                <a:ea typeface="Times New Roman"/>
                <a:cs typeface="Times New Roman"/>
                <a:sym typeface="Times New Roman"/>
              </a:rPr>
              <a:t>(Slide 3-4)</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Problem Specifications …………………………………………………………………………………………………………………</a:t>
            </a:r>
            <a:r>
              <a:rPr lang="en" sz="1000">
                <a:latin typeface="Times New Roman"/>
                <a:ea typeface="Times New Roman"/>
                <a:cs typeface="Times New Roman"/>
                <a:sym typeface="Times New Roman"/>
              </a:rPr>
              <a:t>...</a:t>
            </a:r>
            <a:r>
              <a:rPr lang="en" sz="1000">
                <a:latin typeface="Times New Roman"/>
                <a:ea typeface="Times New Roman"/>
                <a:cs typeface="Times New Roman"/>
                <a:sym typeface="Times New Roman"/>
              </a:rPr>
              <a:t>…….</a:t>
            </a:r>
            <a:r>
              <a:rPr lang="en" sz="1000">
                <a:latin typeface="Times New Roman"/>
                <a:ea typeface="Times New Roman"/>
                <a:cs typeface="Times New Roman"/>
                <a:sym typeface="Times New Roman"/>
              </a:rPr>
              <a:t>(Slide 5)</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Related Work ……………………………………………………………………………………………………………………………………(Slide 6)</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Amendments ………………………………………………………………………………………………………………………………...….(Slide 7)</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Solution Design ……………………………………………………………………………………………………………………………..(Slide 8-19)</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Original Dataset ……………………………………………………………………………………………………………………….(Slide 9)</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Data Pre-processing ………………………………………………………………………………………………………………….(Slide 10)</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Models Chosen ………………………………………………………………………………………………………………………(Slide 11)</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LSTM Model - Workflow ……………………………………………………………………………………………………………(Slide 12)</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LSTM Architecture …………………………………………………………………………………………………………………..(Slide 13)</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RNN Model ………………………………………………………………………………………………………………………….(Slide 14)</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Attention Model ……………………………………………………………………………………………………………………...(Slide 15)</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Forward-Forward Model ………………………………………………………………………………………………………....(Slide 16-17)</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Tool List ……………………………………………………………………………………………………………………………...(Slide 18)</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Time Schedule ……………………………………………………………………………………………………………………….(Slide 19)</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Demo ………………………………………………………………………………..………………………………………………………....(Slide 20)</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Postmortem ……………………………………………………………………………………………………………………………………(Slide 21)</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Results and Deliverables …………………………………………………………………………………………………………………..(Slide 22-24)</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Actual vs Prediction graphs ………………………………………………………………………………………………………….(Slide 23)</a:t>
            </a:r>
            <a:endParaRPr sz="1000">
              <a:latin typeface="Times New Roman"/>
              <a:ea typeface="Times New Roman"/>
              <a:cs typeface="Times New Roman"/>
              <a:sym typeface="Times New Roman"/>
            </a:endParaRPr>
          </a:p>
          <a:p>
            <a:pPr indent="-292100" lvl="1" marL="9144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Comparison …………………………………………………………………………………………………………………………..(Slide 24)</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Contributions …………………………………………………………………………………………………………………………………..(Slide 25)</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Future Enhancements .…………………………………………………………………………………………………………………………(Slide 26)</a:t>
            </a:r>
            <a:endParaRPr sz="1000">
              <a:latin typeface="Times New Roman"/>
              <a:ea typeface="Times New Roman"/>
              <a:cs typeface="Times New Roman"/>
              <a:sym typeface="Times New Roman"/>
            </a:endParaRPr>
          </a:p>
          <a:p>
            <a:pPr indent="-292100" lvl="0" marL="457200" rtl="0" algn="just">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Questions …………...………………………………………………………………………………………………………………………….(Slide 27)</a:t>
            </a:r>
            <a:endParaRPr sz="1000">
              <a:latin typeface="Times New Roman"/>
              <a:ea typeface="Times New Roman"/>
              <a:cs typeface="Times New Roman"/>
              <a:sym typeface="Times New Roman"/>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405950" y="465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Video/Demo.</a:t>
            </a:r>
            <a:endParaRPr/>
          </a:p>
        </p:txBody>
      </p:sp>
      <p:pic>
        <p:nvPicPr>
          <p:cNvPr id="274" name="Google Shape;274;p32" title="DS5500 Final Codewalk. - 1080p.mp4">
            <a:hlinkClick r:id="rId4"/>
          </p:cNvPr>
          <p:cNvPicPr preferRelativeResize="0"/>
          <p:nvPr/>
        </p:nvPicPr>
        <p:blipFill>
          <a:blip r:embed="rId5">
            <a:alphaModFix/>
          </a:blip>
          <a:stretch>
            <a:fillRect/>
          </a:stretch>
        </p:blipFill>
        <p:spPr>
          <a:xfrm>
            <a:off x="1114900" y="1254875"/>
            <a:ext cx="6496301" cy="3654175"/>
          </a:xfrm>
          <a:prstGeom prst="rect">
            <a:avLst/>
          </a:prstGeom>
          <a:noFill/>
          <a:ln>
            <a:noFill/>
          </a:ln>
        </p:spPr>
      </p:pic>
      <p:sp>
        <p:nvSpPr>
          <p:cNvPr id="275" name="Google Shape;275;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405950" y="465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Postmortem.</a:t>
            </a:r>
            <a:endParaRPr/>
          </a:p>
        </p:txBody>
      </p:sp>
      <p:sp>
        <p:nvSpPr>
          <p:cNvPr id="281" name="Google Shape;281;p33"/>
          <p:cNvSpPr txBox="1"/>
          <p:nvPr>
            <p:ph idx="1" type="body"/>
          </p:nvPr>
        </p:nvSpPr>
        <p:spPr>
          <a:xfrm>
            <a:off x="405950" y="1156650"/>
            <a:ext cx="8262900" cy="35019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Original goal of expanding to more </a:t>
            </a:r>
            <a:r>
              <a:rPr lang="en" sz="1400">
                <a:latin typeface="Times New Roman"/>
                <a:ea typeface="Times New Roman"/>
                <a:cs typeface="Times New Roman"/>
                <a:sym typeface="Times New Roman"/>
              </a:rPr>
              <a:t>granular</a:t>
            </a:r>
            <a:r>
              <a:rPr lang="en" sz="1400">
                <a:latin typeface="Times New Roman"/>
                <a:ea typeface="Times New Roman"/>
                <a:cs typeface="Times New Roman"/>
                <a:sym typeface="Times New Roman"/>
              </a:rPr>
              <a:t> data points for dataset.</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Expand the dataset to include more countries than the 30 chosen.</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Expand prediction to include the specific type of disasters instead of just broad total disasters.</a:t>
            </a:r>
            <a:endParaRPr sz="14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Learn what specific climate change indicators are better predictors for each type of disaster.</a:t>
            </a:r>
            <a:endParaRPr sz="12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Forward-Forward RNN</a:t>
            </a:r>
            <a:endParaRPr sz="14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Kevin decided to discontinue exploration of the Forward-Forward RNN architecture since predictions of continuous values would need to be researched and extended before building the Forward-Forward RNN architecture. Not enough time permitted research of both methodology along with proper experimentation and documentation.</a:t>
            </a:r>
            <a:endParaRPr sz="1200">
              <a:latin typeface="Times New Roman"/>
              <a:ea typeface="Times New Roman"/>
              <a:cs typeface="Times New Roman"/>
              <a:sym typeface="Times New Roman"/>
            </a:endParaRPr>
          </a:p>
          <a:p>
            <a:pPr indent="-304800" lvl="1" marL="9144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allowed Kevin to focus on one extension instead of two, which allowed the proper amount of time to experiment and document of one extension.</a:t>
            </a:r>
            <a:endParaRPr sz="1200">
              <a:latin typeface="Times New Roman"/>
              <a:ea typeface="Times New Roman"/>
              <a:cs typeface="Times New Roman"/>
              <a:sym typeface="Times New Roman"/>
            </a:endParaRPr>
          </a:p>
        </p:txBody>
      </p:sp>
      <p:sp>
        <p:nvSpPr>
          <p:cNvPr id="282" name="Google Shape;282;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Deliverables.</a:t>
            </a:r>
            <a:endParaRPr/>
          </a:p>
        </p:txBody>
      </p:sp>
      <p:sp>
        <p:nvSpPr>
          <p:cNvPr id="288" name="Google Shape;288;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318925" y="388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Actual vs</a:t>
            </a:r>
            <a:r>
              <a:rPr lang="en"/>
              <a:t> Prediction graphs.</a:t>
            </a:r>
            <a:endParaRPr/>
          </a:p>
        </p:txBody>
      </p:sp>
      <p:pic>
        <p:nvPicPr>
          <p:cNvPr id="294" name="Google Shape;294;p35"/>
          <p:cNvPicPr preferRelativeResize="0"/>
          <p:nvPr/>
        </p:nvPicPr>
        <p:blipFill>
          <a:blip r:embed="rId3">
            <a:alphaModFix/>
          </a:blip>
          <a:stretch>
            <a:fillRect/>
          </a:stretch>
        </p:blipFill>
        <p:spPr>
          <a:xfrm>
            <a:off x="1020375" y="3103714"/>
            <a:ext cx="2594674" cy="1617711"/>
          </a:xfrm>
          <a:prstGeom prst="rect">
            <a:avLst/>
          </a:prstGeom>
          <a:noFill/>
          <a:ln>
            <a:noFill/>
          </a:ln>
        </p:spPr>
      </p:pic>
      <p:pic>
        <p:nvPicPr>
          <p:cNvPr id="295" name="Google Shape;295;p35"/>
          <p:cNvPicPr preferRelativeResize="0"/>
          <p:nvPr/>
        </p:nvPicPr>
        <p:blipFill>
          <a:blip r:embed="rId4">
            <a:alphaModFix/>
          </a:blip>
          <a:stretch>
            <a:fillRect/>
          </a:stretch>
        </p:blipFill>
        <p:spPr>
          <a:xfrm>
            <a:off x="5310725" y="1232500"/>
            <a:ext cx="2574775" cy="1610549"/>
          </a:xfrm>
          <a:prstGeom prst="rect">
            <a:avLst/>
          </a:prstGeom>
          <a:noFill/>
          <a:ln>
            <a:noFill/>
          </a:ln>
        </p:spPr>
      </p:pic>
      <p:pic>
        <p:nvPicPr>
          <p:cNvPr id="296" name="Google Shape;296;p35"/>
          <p:cNvPicPr preferRelativeResize="0"/>
          <p:nvPr/>
        </p:nvPicPr>
        <p:blipFill>
          <a:blip r:embed="rId5">
            <a:alphaModFix/>
          </a:blip>
          <a:stretch>
            <a:fillRect/>
          </a:stretch>
        </p:blipFill>
        <p:spPr>
          <a:xfrm>
            <a:off x="5300775" y="3090687"/>
            <a:ext cx="2594675" cy="1643775"/>
          </a:xfrm>
          <a:prstGeom prst="rect">
            <a:avLst/>
          </a:prstGeom>
          <a:noFill/>
          <a:ln>
            <a:noFill/>
          </a:ln>
        </p:spPr>
      </p:pic>
      <p:sp>
        <p:nvSpPr>
          <p:cNvPr id="297" name="Google Shape;297;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35"/>
          <p:cNvPicPr preferRelativeResize="0"/>
          <p:nvPr/>
        </p:nvPicPr>
        <p:blipFill>
          <a:blip r:embed="rId6">
            <a:alphaModFix/>
          </a:blip>
          <a:stretch>
            <a:fillRect/>
          </a:stretch>
        </p:blipFill>
        <p:spPr>
          <a:xfrm>
            <a:off x="1020375" y="1210150"/>
            <a:ext cx="2718395" cy="1610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514675" y="45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endParaRPr/>
          </a:p>
        </p:txBody>
      </p:sp>
      <p:graphicFrame>
        <p:nvGraphicFramePr>
          <p:cNvPr id="304" name="Google Shape;304;p36"/>
          <p:cNvGraphicFramePr/>
          <p:nvPr/>
        </p:nvGraphicFramePr>
        <p:xfrm>
          <a:off x="952500" y="1619250"/>
          <a:ext cx="3000000" cy="3000000"/>
        </p:xfrm>
        <a:graphic>
          <a:graphicData uri="http://schemas.openxmlformats.org/drawingml/2006/table">
            <a:tbl>
              <a:tblPr>
                <a:noFill/>
                <a:tableStyleId>{4F118E38-15A8-48B5-8236-8865974626DE}</a:tableStyleId>
              </a:tblPr>
              <a:tblGrid>
                <a:gridCol w="2413000"/>
                <a:gridCol w="2413000"/>
                <a:gridCol w="2413000"/>
              </a:tblGrid>
              <a:tr h="381000">
                <a:tc>
                  <a:txBody>
                    <a:bodyPr/>
                    <a:lstStyle/>
                    <a:p>
                      <a:pPr indent="0" lvl="0" marL="0" rtl="0" algn="l">
                        <a:spcBef>
                          <a:spcPts val="0"/>
                        </a:spcBef>
                        <a:spcAft>
                          <a:spcPts val="0"/>
                        </a:spcAft>
                        <a:buNone/>
                      </a:pPr>
                      <a:r>
                        <a:rPr lang="en"/>
                        <a:t>Models</a:t>
                      </a:r>
                      <a:endParaRPr/>
                    </a:p>
                  </a:txBody>
                  <a:tcPr marT="91425" marB="91425" marR="91425" marL="91425"/>
                </a:tc>
                <a:tc>
                  <a:txBody>
                    <a:bodyPr/>
                    <a:lstStyle/>
                    <a:p>
                      <a:pPr indent="0" lvl="0" marL="0" rtl="0" algn="l">
                        <a:spcBef>
                          <a:spcPts val="0"/>
                        </a:spcBef>
                        <a:spcAft>
                          <a:spcPts val="0"/>
                        </a:spcAft>
                        <a:buNone/>
                      </a:pPr>
                      <a:r>
                        <a:rPr lang="en"/>
                        <a:t>MSE</a:t>
                      </a:r>
                      <a:endParaRPr/>
                    </a:p>
                  </a:txBody>
                  <a:tcPr marT="91425" marB="91425" marR="91425" marL="91425"/>
                </a:tc>
                <a:tc>
                  <a:txBody>
                    <a:bodyPr/>
                    <a:lstStyle/>
                    <a:p>
                      <a:pPr indent="0" lvl="0" marL="0" rtl="0" algn="l">
                        <a:spcBef>
                          <a:spcPts val="0"/>
                        </a:spcBef>
                        <a:spcAft>
                          <a:spcPts val="0"/>
                        </a:spcAft>
                        <a:buNone/>
                      </a:pPr>
                      <a:r>
                        <a:rPr lang="en"/>
                        <a:t>MAE</a:t>
                      </a:r>
                      <a:endParaRPr/>
                    </a:p>
                  </a:txBody>
                  <a:tcPr marT="91425" marB="91425" marR="91425" marL="91425"/>
                </a:tc>
              </a:tr>
              <a:tr h="381000">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7.78</a:t>
                      </a:r>
                      <a:endParaRPr/>
                    </a:p>
                  </a:txBody>
                  <a:tcPr marT="91425" marB="91425" marR="91425" marL="91425"/>
                </a:tc>
                <a:tc>
                  <a:txBody>
                    <a:bodyPr/>
                    <a:lstStyle/>
                    <a:p>
                      <a:pPr indent="0" lvl="0" marL="0" rtl="0" algn="l">
                        <a:spcBef>
                          <a:spcPts val="0"/>
                        </a:spcBef>
                        <a:spcAft>
                          <a:spcPts val="0"/>
                        </a:spcAft>
                        <a:buNone/>
                      </a:pPr>
                      <a:r>
                        <a:rPr lang="en"/>
                        <a:t>2.13</a:t>
                      </a:r>
                      <a:endParaRPr/>
                    </a:p>
                  </a:txBody>
                  <a:tcPr marT="91425" marB="91425" marR="91425" marL="91425"/>
                </a:tc>
              </a:tr>
              <a:tr h="381000">
                <a:tc>
                  <a:txBody>
                    <a:bodyPr/>
                    <a:lstStyle/>
                    <a:p>
                      <a:pPr indent="0" lvl="0" marL="0" rtl="0" algn="l">
                        <a:spcBef>
                          <a:spcPts val="0"/>
                        </a:spcBef>
                        <a:spcAft>
                          <a:spcPts val="0"/>
                        </a:spcAft>
                        <a:buNone/>
                      </a:pPr>
                      <a:r>
                        <a:rPr lang="en"/>
                        <a:t>RNN</a:t>
                      </a:r>
                      <a:endParaRPr/>
                    </a:p>
                  </a:txBody>
                  <a:tcPr marT="91425" marB="91425" marR="91425" marL="91425"/>
                </a:tc>
                <a:tc>
                  <a:txBody>
                    <a:bodyPr/>
                    <a:lstStyle/>
                    <a:p>
                      <a:pPr indent="0" lvl="0" marL="0" rtl="0" algn="l">
                        <a:spcBef>
                          <a:spcPts val="0"/>
                        </a:spcBef>
                        <a:spcAft>
                          <a:spcPts val="0"/>
                        </a:spcAft>
                        <a:buNone/>
                      </a:pPr>
                      <a:r>
                        <a:rPr lang="en"/>
                        <a:t>15.205</a:t>
                      </a:r>
                      <a:endParaRPr/>
                    </a:p>
                  </a:txBody>
                  <a:tcPr marT="91425" marB="91425" marR="91425" marL="91425"/>
                </a:tc>
                <a:tc>
                  <a:txBody>
                    <a:bodyPr/>
                    <a:lstStyle/>
                    <a:p>
                      <a:pPr indent="0" lvl="0" marL="0" rtl="0" algn="l">
                        <a:spcBef>
                          <a:spcPts val="0"/>
                        </a:spcBef>
                        <a:spcAft>
                          <a:spcPts val="0"/>
                        </a:spcAft>
                        <a:buNone/>
                      </a:pPr>
                      <a:r>
                        <a:rPr lang="en"/>
                        <a:t>2.58</a:t>
                      </a:r>
                      <a:endParaRPr/>
                    </a:p>
                  </a:txBody>
                  <a:tcPr marT="91425" marB="91425" marR="91425" marL="91425"/>
                </a:tc>
              </a:tr>
              <a:tr h="381000">
                <a:tc>
                  <a:txBody>
                    <a:bodyPr/>
                    <a:lstStyle/>
                    <a:p>
                      <a:pPr indent="0" lvl="0" marL="0" rtl="0" algn="l">
                        <a:spcBef>
                          <a:spcPts val="0"/>
                        </a:spcBef>
                        <a:spcAft>
                          <a:spcPts val="0"/>
                        </a:spcAft>
                        <a:buNone/>
                      </a:pPr>
                      <a:r>
                        <a:rPr lang="en"/>
                        <a:t>Attention</a:t>
                      </a:r>
                      <a:endParaRPr/>
                    </a:p>
                  </a:txBody>
                  <a:tcPr marT="91425" marB="91425" marR="91425" marL="91425"/>
                </a:tc>
                <a:tc>
                  <a:txBody>
                    <a:bodyPr/>
                    <a:lstStyle/>
                    <a:p>
                      <a:pPr indent="0" lvl="0" marL="0" rtl="0" algn="l">
                        <a:spcBef>
                          <a:spcPts val="0"/>
                        </a:spcBef>
                        <a:spcAft>
                          <a:spcPts val="0"/>
                        </a:spcAft>
                        <a:buNone/>
                      </a:pPr>
                      <a:r>
                        <a:rPr lang="en"/>
                        <a:t>13.606</a:t>
                      </a:r>
                      <a:endParaRPr/>
                    </a:p>
                  </a:txBody>
                  <a:tcPr marT="91425" marB="91425" marR="91425" marL="91425"/>
                </a:tc>
                <a:tc>
                  <a:txBody>
                    <a:bodyPr/>
                    <a:lstStyle/>
                    <a:p>
                      <a:pPr indent="0" lvl="0" marL="0" rtl="0" algn="l">
                        <a:spcBef>
                          <a:spcPts val="0"/>
                        </a:spcBef>
                        <a:spcAft>
                          <a:spcPts val="0"/>
                        </a:spcAft>
                        <a:buNone/>
                      </a:pPr>
                      <a:r>
                        <a:rPr lang="en"/>
                        <a:t>2.39</a:t>
                      </a:r>
                      <a:endParaRPr/>
                    </a:p>
                  </a:txBody>
                  <a:tcPr marT="91425" marB="91425" marR="91425" marL="91425"/>
                </a:tc>
              </a:tr>
              <a:tr h="381000">
                <a:tc>
                  <a:txBody>
                    <a:bodyPr/>
                    <a:lstStyle/>
                    <a:p>
                      <a:pPr indent="0" lvl="0" marL="0" rtl="0" algn="l">
                        <a:spcBef>
                          <a:spcPts val="0"/>
                        </a:spcBef>
                        <a:spcAft>
                          <a:spcPts val="0"/>
                        </a:spcAft>
                        <a:buNone/>
                      </a:pPr>
                      <a:r>
                        <a:rPr lang="en"/>
                        <a:t>Forward Forward</a:t>
                      </a:r>
                      <a:endParaRPr/>
                    </a:p>
                  </a:txBody>
                  <a:tcPr marT="91425" marB="91425" marR="91425" marL="91425"/>
                </a:tc>
                <a:tc>
                  <a:txBody>
                    <a:bodyPr/>
                    <a:lstStyle/>
                    <a:p>
                      <a:pPr indent="0" lvl="0" marL="0" rtl="0" algn="l">
                        <a:spcBef>
                          <a:spcPts val="0"/>
                        </a:spcBef>
                        <a:spcAft>
                          <a:spcPts val="0"/>
                        </a:spcAft>
                        <a:buNone/>
                      </a:pPr>
                      <a:r>
                        <a:rPr lang="en"/>
                        <a:t>20.45</a:t>
                      </a:r>
                      <a:endParaRPr/>
                    </a:p>
                  </a:txBody>
                  <a:tcPr marT="91425" marB="91425" marR="91425" marL="91425"/>
                </a:tc>
                <a:tc>
                  <a:txBody>
                    <a:bodyPr/>
                    <a:lstStyle/>
                    <a:p>
                      <a:pPr indent="0" lvl="0" marL="0" rtl="0" algn="l">
                        <a:spcBef>
                          <a:spcPts val="0"/>
                        </a:spcBef>
                        <a:spcAft>
                          <a:spcPts val="0"/>
                        </a:spcAft>
                        <a:buNone/>
                      </a:pPr>
                      <a:r>
                        <a:rPr lang="en"/>
                        <a:t>3.09</a:t>
                      </a:r>
                      <a:endParaRPr/>
                    </a:p>
                  </a:txBody>
                  <a:tcPr marT="91425" marB="91425" marR="91425" marL="91425"/>
                </a:tc>
              </a:tr>
            </a:tbl>
          </a:graphicData>
        </a:graphic>
      </p:graphicFrame>
      <p:sp>
        <p:nvSpPr>
          <p:cNvPr id="305" name="Google Shape;305;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449425" y="421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sp>
        <p:nvSpPr>
          <p:cNvPr id="311" name="Google Shape;311;p37"/>
          <p:cNvSpPr txBox="1"/>
          <p:nvPr>
            <p:ph idx="1" type="body"/>
          </p:nvPr>
        </p:nvSpPr>
        <p:spPr>
          <a:xfrm>
            <a:off x="449425" y="1059275"/>
            <a:ext cx="7505700" cy="3385200"/>
          </a:xfrm>
          <a:prstGeom prst="rect">
            <a:avLst/>
          </a:prstGeom>
        </p:spPr>
        <p:txBody>
          <a:bodyPr anchorCtr="0" anchor="t" bIns="91425" lIns="91425" spcFirstLastPara="1" rIns="91425" wrap="square" tIns="91425">
            <a:noAutofit/>
          </a:bodyPr>
          <a:lstStyle/>
          <a:p>
            <a:pPr indent="-305117" lvl="0" marL="457200" rtl="0" algn="l">
              <a:lnSpc>
                <a:spcPct val="115000"/>
              </a:lnSpc>
              <a:spcBef>
                <a:spcPts val="0"/>
              </a:spcBef>
              <a:spcAft>
                <a:spcPts val="0"/>
              </a:spcAft>
              <a:buSzPts val="1205"/>
              <a:buFont typeface="Times New Roman"/>
              <a:buChar char="●"/>
            </a:pPr>
            <a:r>
              <a:rPr b="1" lang="en" sz="1205">
                <a:latin typeface="Times New Roman"/>
                <a:ea typeface="Times New Roman"/>
                <a:cs typeface="Times New Roman"/>
                <a:sym typeface="Times New Roman"/>
              </a:rPr>
              <a:t>Kevin Russell:</a:t>
            </a:r>
            <a:endParaRPr b="1" sz="120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Forward-Forward Continuous Model.</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Report Writer.</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Pre-processing of Data.</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Torch Batch DataLoader.</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Handling of Total Disasters and Surface Temperature.</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Project Management in Jira.</a:t>
            </a:r>
            <a:endParaRPr sz="1035">
              <a:latin typeface="Times New Roman"/>
              <a:ea typeface="Times New Roman"/>
              <a:cs typeface="Times New Roman"/>
              <a:sym typeface="Times New Roman"/>
            </a:endParaRPr>
          </a:p>
          <a:p>
            <a:pPr indent="-305117" lvl="0" marL="457200" rtl="0" algn="l">
              <a:lnSpc>
                <a:spcPct val="150000"/>
              </a:lnSpc>
              <a:spcBef>
                <a:spcPts val="0"/>
              </a:spcBef>
              <a:spcAft>
                <a:spcPts val="0"/>
              </a:spcAft>
              <a:buSzPts val="1205"/>
              <a:buFont typeface="Times New Roman"/>
              <a:buChar char="●"/>
            </a:pPr>
            <a:r>
              <a:rPr b="1" lang="en" sz="1205">
                <a:latin typeface="Times New Roman"/>
                <a:ea typeface="Times New Roman"/>
                <a:cs typeface="Times New Roman"/>
                <a:sym typeface="Times New Roman"/>
              </a:rPr>
              <a:t>Sean Klein:</a:t>
            </a:r>
            <a:endParaRPr b="1" sz="120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Attention Neural Network.</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Simple RNN model.</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Pre-processing</a:t>
            </a:r>
            <a:r>
              <a:rPr lang="en" sz="1035">
                <a:latin typeface="Times New Roman"/>
                <a:ea typeface="Times New Roman"/>
                <a:cs typeface="Times New Roman"/>
                <a:sym typeface="Times New Roman"/>
              </a:rPr>
              <a:t> of Data.</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Report Writer.</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Initial Handling of Sea Levels and Co Concentration datasets.</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Project Leader.</a:t>
            </a:r>
            <a:endParaRPr sz="1035">
              <a:latin typeface="Times New Roman"/>
              <a:ea typeface="Times New Roman"/>
              <a:cs typeface="Times New Roman"/>
              <a:sym typeface="Times New Roman"/>
            </a:endParaRPr>
          </a:p>
          <a:p>
            <a:pPr indent="-305117" lvl="0" marL="457200" rtl="0" algn="l">
              <a:lnSpc>
                <a:spcPct val="150000"/>
              </a:lnSpc>
              <a:spcBef>
                <a:spcPts val="0"/>
              </a:spcBef>
              <a:spcAft>
                <a:spcPts val="0"/>
              </a:spcAft>
              <a:buSzPts val="1205"/>
              <a:buFont typeface="Times New Roman"/>
              <a:buChar char="●"/>
            </a:pPr>
            <a:r>
              <a:rPr b="1" lang="en" sz="1205">
                <a:latin typeface="Times New Roman"/>
                <a:ea typeface="Times New Roman"/>
                <a:cs typeface="Times New Roman"/>
                <a:sym typeface="Times New Roman"/>
              </a:rPr>
              <a:t>Ataish Nehra:</a:t>
            </a:r>
            <a:endParaRPr b="1" sz="120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LSTM model.</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Report Writer.</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Pre-processing of Data.</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Initial Handling of Forest &amp; Carbon  and Land Cover Accounts datasets.</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Sequencing the data set.</a:t>
            </a:r>
            <a:endParaRPr sz="1035">
              <a:latin typeface="Times New Roman"/>
              <a:ea typeface="Times New Roman"/>
              <a:cs typeface="Times New Roman"/>
              <a:sym typeface="Times New Roman"/>
            </a:endParaRPr>
          </a:p>
          <a:p>
            <a:pPr indent="-294322" lvl="1" marL="914400" rtl="0" algn="l">
              <a:lnSpc>
                <a:spcPct val="100000"/>
              </a:lnSpc>
              <a:spcBef>
                <a:spcPts val="0"/>
              </a:spcBef>
              <a:spcAft>
                <a:spcPts val="0"/>
              </a:spcAft>
              <a:buSzPts val="1035"/>
              <a:buFont typeface="Times New Roman"/>
              <a:buChar char="○"/>
            </a:pPr>
            <a:r>
              <a:rPr lang="en" sz="1035">
                <a:latin typeface="Times New Roman"/>
                <a:ea typeface="Times New Roman"/>
                <a:cs typeface="Times New Roman"/>
                <a:sym typeface="Times New Roman"/>
              </a:rPr>
              <a:t>Lead Programmer.</a:t>
            </a:r>
            <a:endParaRPr sz="1035">
              <a:latin typeface="Times New Roman"/>
              <a:ea typeface="Times New Roman"/>
              <a:cs typeface="Times New Roman"/>
              <a:sym typeface="Times New Roman"/>
            </a:endParaRPr>
          </a:p>
        </p:txBody>
      </p:sp>
      <p:pic>
        <p:nvPicPr>
          <p:cNvPr id="312" name="Google Shape;312;p37"/>
          <p:cNvPicPr preferRelativeResize="0"/>
          <p:nvPr/>
        </p:nvPicPr>
        <p:blipFill>
          <a:blip r:embed="rId3">
            <a:alphaModFix/>
          </a:blip>
          <a:stretch>
            <a:fillRect/>
          </a:stretch>
        </p:blipFill>
        <p:spPr>
          <a:xfrm>
            <a:off x="5675820" y="220925"/>
            <a:ext cx="3259725" cy="2783849"/>
          </a:xfrm>
          <a:prstGeom prst="rect">
            <a:avLst/>
          </a:prstGeom>
          <a:noFill/>
          <a:ln>
            <a:noFill/>
          </a:ln>
        </p:spPr>
      </p:pic>
      <p:sp>
        <p:nvSpPr>
          <p:cNvPr id="313" name="Google Shape;313;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719875" y="421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a:t>
            </a:r>
            <a:r>
              <a:rPr lang="en"/>
              <a:t> Enhancements.</a:t>
            </a:r>
            <a:endParaRPr/>
          </a:p>
        </p:txBody>
      </p:sp>
      <p:sp>
        <p:nvSpPr>
          <p:cNvPr id="319" name="Google Shape;319;p38"/>
          <p:cNvSpPr txBox="1"/>
          <p:nvPr>
            <p:ph idx="1" type="body"/>
          </p:nvPr>
        </p:nvSpPr>
        <p:spPr>
          <a:xfrm>
            <a:off x="719875" y="1233125"/>
            <a:ext cx="7211400" cy="29880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Extend the database to include more </a:t>
            </a:r>
            <a:r>
              <a:rPr lang="en" sz="1400">
                <a:latin typeface="Times New Roman"/>
                <a:ea typeface="Times New Roman"/>
                <a:cs typeface="Times New Roman"/>
                <a:sym typeface="Times New Roman"/>
              </a:rPr>
              <a:t>countries to make the models more global.</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will also make a larger dataset which will help improve accuracy.</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Find other datasets that can be joined with ours to increase feature space.</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More feature selection and feature construction.</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More experimentation on the forward forward model with time-series problems.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Further hyper-parameter tune attention model to make it more competitive.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Increase number of units per layer, try different activation functions, apply multi-year sequencing, etc.</a:t>
            </a:r>
            <a:endParaRPr sz="1400">
              <a:latin typeface="Times New Roman"/>
              <a:ea typeface="Times New Roman"/>
              <a:cs typeface="Times New Roman"/>
              <a:sym typeface="Times New Roman"/>
            </a:endParaRPr>
          </a:p>
        </p:txBody>
      </p:sp>
      <p:sp>
        <p:nvSpPr>
          <p:cNvPr id="320" name="Google Shape;320;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449425" y="31531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600"/>
              <a:t>Questions?</a:t>
            </a:r>
            <a:endParaRPr sz="4600"/>
          </a:p>
        </p:txBody>
      </p:sp>
      <p:sp>
        <p:nvSpPr>
          <p:cNvPr id="326" name="Google Shape;326;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7" name="Google Shape;327;p39"/>
          <p:cNvPicPr preferRelativeResize="0"/>
          <p:nvPr/>
        </p:nvPicPr>
        <p:blipFill>
          <a:blip r:embed="rId3">
            <a:alphaModFix/>
          </a:blip>
          <a:stretch>
            <a:fillRect/>
          </a:stretch>
        </p:blipFill>
        <p:spPr>
          <a:xfrm>
            <a:off x="3051213" y="304800"/>
            <a:ext cx="3041587" cy="2443500"/>
          </a:xfrm>
          <a:prstGeom prst="rect">
            <a:avLst/>
          </a:prstGeom>
          <a:noFill/>
          <a:ln>
            <a:noFill/>
          </a:ln>
        </p:spPr>
      </p:pic>
      <p:sp>
        <p:nvSpPr>
          <p:cNvPr id="328" name="Google Shape;328;p39"/>
          <p:cNvSpPr txBox="1"/>
          <p:nvPr/>
        </p:nvSpPr>
        <p:spPr>
          <a:xfrm>
            <a:off x="3354900" y="2517750"/>
            <a:ext cx="2434200" cy="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solidFill>
                  <a:schemeClr val="dk2"/>
                </a:solidFill>
                <a:latin typeface="Calibri"/>
                <a:ea typeface="Calibri"/>
                <a:cs typeface="Calibri"/>
                <a:sym typeface="Calibri"/>
              </a:rPr>
              <a:t>https://spendmatters.com/2019/05/24/dont-forget-the-big-4-questions-to-ask-during-any-mega-acquisition/</a:t>
            </a:r>
            <a:endParaRPr sz="400">
              <a:solidFill>
                <a:schemeClr val="dk2"/>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3409200" y="2073450"/>
            <a:ext cx="2325600" cy="99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200"/>
              <a:t>DEMO.</a:t>
            </a:r>
            <a:endParaRPr sz="5200"/>
          </a:p>
        </p:txBody>
      </p:sp>
      <p:sp>
        <p:nvSpPr>
          <p:cNvPr id="334" name="Google Shape;334;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pic>
        <p:nvPicPr>
          <p:cNvPr id="339" name="Google Shape;339;p41" title="DS5500 Final Codewalk. - 1080p.mp4">
            <a:hlinkClick r:id="rId3"/>
          </p:cNvPr>
          <p:cNvPicPr preferRelativeResize="0"/>
          <p:nvPr/>
        </p:nvPicPr>
        <p:blipFill>
          <a:blip r:embed="rId4">
            <a:alphaModFix/>
          </a:blip>
          <a:stretch>
            <a:fillRect/>
          </a:stretch>
        </p:blipFill>
        <p:spPr>
          <a:xfrm>
            <a:off x="152400" y="152400"/>
            <a:ext cx="8695944" cy="4935473"/>
          </a:xfrm>
          <a:prstGeom prst="rect">
            <a:avLst/>
          </a:prstGeom>
          <a:noFill/>
          <a:ln>
            <a:noFill/>
          </a:ln>
          <a:effectLst>
            <a:outerShdw blurRad="57150" rotWithShape="0" algn="bl" dir="5400000" dist="19050">
              <a:srgbClr val="000000">
                <a:alpha val="50000"/>
              </a:srgbClr>
            </a:outerShdw>
          </a:effectLst>
        </p:spPr>
      </p:pic>
      <p:sp>
        <p:nvSpPr>
          <p:cNvPr id="340" name="Google Shape;340;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579925" y="45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 Objectives.</a:t>
            </a:r>
            <a:endParaRPr/>
          </a:p>
        </p:txBody>
      </p:sp>
      <p:sp>
        <p:nvSpPr>
          <p:cNvPr id="143" name="Google Shape;143;p15"/>
          <p:cNvSpPr txBox="1"/>
          <p:nvPr>
            <p:ph idx="1" type="body"/>
          </p:nvPr>
        </p:nvSpPr>
        <p:spPr>
          <a:xfrm>
            <a:off x="500250" y="1207800"/>
            <a:ext cx="8143500" cy="3059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Purpose:</a:t>
            </a:r>
            <a:endParaRPr b="1"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project explores Climate Change to predict Total Natural Disasters using Machine Learning. This aligns with the course objective to expand our knowledge in Data Science</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Learning Knowledge:</a:t>
            </a:r>
            <a:endParaRPr b="1"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We expect to learn how to program in</a:t>
            </a:r>
            <a:r>
              <a:rPr lang="en" sz="1400">
                <a:latin typeface="Times New Roman"/>
                <a:ea typeface="Times New Roman"/>
                <a:cs typeface="Times New Roman"/>
                <a:sym typeface="Times New Roman"/>
              </a:rPr>
              <a:t> TensorFlow, </a:t>
            </a:r>
            <a:r>
              <a:rPr lang="en" sz="1400">
                <a:latin typeface="Times New Roman"/>
                <a:ea typeface="Times New Roman"/>
                <a:cs typeface="Times New Roman"/>
                <a:sym typeface="Times New Roman"/>
              </a:rPr>
              <a:t>work with Jira project management software</a:t>
            </a:r>
            <a:r>
              <a:rPr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build advanced deep learning architecture</a:t>
            </a:r>
            <a:r>
              <a:rPr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understand the basic steps of research</a:t>
            </a:r>
            <a:r>
              <a:rPr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and think critically of new ideas</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Application of Knowledge:</a:t>
            </a:r>
            <a:endParaRPr b="1"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Sean and Ataish learned and used TensorFlow, Kevin learned and used Jira project management, Kevin learned </a:t>
            </a:r>
            <a:r>
              <a:rPr lang="en" sz="1400">
                <a:latin typeface="Times New Roman"/>
                <a:ea typeface="Times New Roman"/>
                <a:cs typeface="Times New Roman"/>
                <a:sym typeface="Times New Roman"/>
              </a:rPr>
              <a:t>how to </a:t>
            </a:r>
            <a:r>
              <a:rPr lang="en" sz="1400">
                <a:latin typeface="Times New Roman"/>
                <a:ea typeface="Times New Roman"/>
                <a:cs typeface="Times New Roman"/>
                <a:sym typeface="Times New Roman"/>
              </a:rPr>
              <a:t>perform basic research experimentation, and Kevin extended the Forward-Forward algorithm.</a:t>
            </a:r>
            <a:endParaRPr sz="1400">
              <a:latin typeface="Times New Roman"/>
              <a:ea typeface="Times New Roman"/>
              <a:cs typeface="Times New Roman"/>
              <a:sym typeface="Times New Roman"/>
            </a:endParaRPr>
          </a:p>
        </p:txBody>
      </p:sp>
      <p:sp>
        <p:nvSpPr>
          <p:cNvPr id="144" name="Google Shape;144;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6" name="Google Shape;346;p4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Explicitly say which model succeeded</a:t>
            </a:r>
            <a:endParaRPr/>
          </a:p>
          <a:p>
            <a:pPr indent="0" lvl="0" marL="0" rtl="0" algn="l">
              <a:spcBef>
                <a:spcPts val="1200"/>
              </a:spcBef>
              <a:spcAft>
                <a:spcPts val="0"/>
              </a:spcAft>
              <a:buNone/>
            </a:pPr>
            <a:r>
              <a:rPr lang="en"/>
              <a:t>Say how this (potentially?) shows that climate change has an explicit effect on the rise in Natural Disasters that occur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Why our project/climate change research matters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47" name="Google Shape;347;p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1" name="Shape 351"/>
        <p:cNvGrpSpPr/>
        <p:nvPr/>
      </p:nvGrpSpPr>
      <p:grpSpPr>
        <a:xfrm>
          <a:off x="0" y="0"/>
          <a:ext cx="0" cy="0"/>
          <a:chOff x="0" y="0"/>
          <a:chExt cx="0" cy="0"/>
        </a:xfrm>
      </p:grpSpPr>
      <p:sp>
        <p:nvSpPr>
          <p:cNvPr id="352" name="Google Shape;352;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353" name="Google Shape;353;p4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can we or people who are interested in this project can help to expand on this project to either generalize it or expand the scope</a:t>
            </a:r>
            <a:endParaRPr/>
          </a:p>
        </p:txBody>
      </p:sp>
      <p:sp>
        <p:nvSpPr>
          <p:cNvPr id="354" name="Google Shape;354;p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645150" y="421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 Objectives (Continued).</a:t>
            </a:r>
            <a:endParaRPr/>
          </a:p>
        </p:txBody>
      </p:sp>
      <p:sp>
        <p:nvSpPr>
          <p:cNvPr id="150" name="Google Shape;150;p16"/>
          <p:cNvSpPr txBox="1"/>
          <p:nvPr>
            <p:ph idx="1" type="body"/>
          </p:nvPr>
        </p:nvSpPr>
        <p:spPr>
          <a:xfrm>
            <a:off x="645150" y="1327400"/>
            <a:ext cx="7922700" cy="2830200"/>
          </a:xfrm>
          <a:prstGeom prst="rect">
            <a:avLst/>
          </a:prstGeom>
        </p:spPr>
        <p:txBody>
          <a:bodyPr anchorCtr="0" anchor="t" bIns="91425" lIns="91425" spcFirstLastPara="1" rIns="91425" wrap="square" tIns="91425">
            <a:noAutofit/>
          </a:bodyPr>
          <a:lstStyle/>
          <a:p>
            <a:pPr indent="-323532" lvl="0" marL="457200" rtl="0" algn="just">
              <a:lnSpc>
                <a:spcPct val="130000"/>
              </a:lnSpc>
              <a:spcBef>
                <a:spcPts val="0"/>
              </a:spcBef>
              <a:spcAft>
                <a:spcPts val="0"/>
              </a:spcAft>
              <a:buSzPts val="1495"/>
              <a:buFont typeface="Times New Roman"/>
              <a:buChar char="●"/>
            </a:pPr>
            <a:r>
              <a:rPr b="1" lang="en" sz="1495">
                <a:latin typeface="Times New Roman"/>
                <a:ea typeface="Times New Roman"/>
                <a:cs typeface="Times New Roman"/>
                <a:sym typeface="Times New Roman"/>
              </a:rPr>
              <a:t>Critical Thinking and Problem Solving:</a:t>
            </a:r>
            <a:endParaRPr b="1" sz="1495">
              <a:latin typeface="Times New Roman"/>
              <a:ea typeface="Times New Roman"/>
              <a:cs typeface="Times New Roman"/>
              <a:sym typeface="Times New Roman"/>
            </a:endParaRPr>
          </a:p>
          <a:p>
            <a:pPr indent="-311785" lvl="1" marL="914400" rtl="0" algn="just">
              <a:lnSpc>
                <a:spcPct val="13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Kevin</a:t>
            </a:r>
            <a:r>
              <a:rPr lang="en" sz="1310">
                <a:latin typeface="Times New Roman"/>
                <a:ea typeface="Times New Roman"/>
                <a:cs typeface="Times New Roman"/>
                <a:sym typeface="Times New Roman"/>
              </a:rPr>
              <a:t> extended </a:t>
            </a:r>
            <a:r>
              <a:rPr lang="en" sz="1310">
                <a:latin typeface="Times New Roman"/>
                <a:ea typeface="Times New Roman"/>
                <a:cs typeface="Times New Roman"/>
                <a:sym typeface="Times New Roman"/>
              </a:rPr>
              <a:t>the Forward-Forward algorithm to predict continuous values, Sean learned how to resolve issues with the attention model architecture, and Ataish learned how to better tune models.</a:t>
            </a:r>
            <a:endParaRPr sz="1310">
              <a:latin typeface="Times New Roman"/>
              <a:ea typeface="Times New Roman"/>
              <a:cs typeface="Times New Roman"/>
              <a:sym typeface="Times New Roman"/>
            </a:endParaRPr>
          </a:p>
          <a:p>
            <a:pPr indent="-323532" lvl="0" marL="457200" rtl="0" algn="just">
              <a:lnSpc>
                <a:spcPct val="130000"/>
              </a:lnSpc>
              <a:spcBef>
                <a:spcPts val="0"/>
              </a:spcBef>
              <a:spcAft>
                <a:spcPts val="0"/>
              </a:spcAft>
              <a:buSzPts val="1495"/>
              <a:buFont typeface="Times New Roman"/>
              <a:buChar char="●"/>
            </a:pPr>
            <a:r>
              <a:rPr b="1" lang="en" sz="1495">
                <a:latin typeface="Times New Roman"/>
                <a:ea typeface="Times New Roman"/>
                <a:cs typeface="Times New Roman"/>
                <a:sym typeface="Times New Roman"/>
              </a:rPr>
              <a:t>Collaboration:</a:t>
            </a:r>
            <a:endParaRPr b="1" sz="1495">
              <a:latin typeface="Times New Roman"/>
              <a:ea typeface="Times New Roman"/>
              <a:cs typeface="Times New Roman"/>
              <a:sym typeface="Times New Roman"/>
            </a:endParaRPr>
          </a:p>
          <a:p>
            <a:pPr indent="-311785" lvl="1" marL="914400" rtl="0" algn="just">
              <a:lnSpc>
                <a:spcPct val="13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All three of us learned how to collaboratively resolve issues with challenges as a team.</a:t>
            </a:r>
            <a:endParaRPr sz="1310">
              <a:latin typeface="Times New Roman"/>
              <a:ea typeface="Times New Roman"/>
              <a:cs typeface="Times New Roman"/>
              <a:sym typeface="Times New Roman"/>
            </a:endParaRPr>
          </a:p>
          <a:p>
            <a:pPr indent="-311785" lvl="2" marL="1371600" rtl="0" algn="just">
              <a:lnSpc>
                <a:spcPct val="13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Issues with Dataset creation.</a:t>
            </a:r>
            <a:endParaRPr sz="1310">
              <a:latin typeface="Times New Roman"/>
              <a:ea typeface="Times New Roman"/>
              <a:cs typeface="Times New Roman"/>
              <a:sym typeface="Times New Roman"/>
            </a:endParaRPr>
          </a:p>
          <a:p>
            <a:pPr indent="-311785" lvl="2" marL="1371600" rtl="0" algn="just">
              <a:lnSpc>
                <a:spcPct val="13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Tackling iterations together.</a:t>
            </a:r>
            <a:endParaRPr sz="1310">
              <a:latin typeface="Times New Roman"/>
              <a:ea typeface="Times New Roman"/>
              <a:cs typeface="Times New Roman"/>
              <a:sym typeface="Times New Roman"/>
            </a:endParaRPr>
          </a:p>
          <a:p>
            <a:pPr indent="-311785" lvl="2" marL="1371600" rtl="0" algn="just">
              <a:lnSpc>
                <a:spcPct val="13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Brainstorm Ideas.</a:t>
            </a:r>
            <a:endParaRPr sz="1310">
              <a:latin typeface="Times New Roman"/>
              <a:ea typeface="Times New Roman"/>
              <a:cs typeface="Times New Roman"/>
              <a:sym typeface="Times New Roman"/>
            </a:endParaRPr>
          </a:p>
          <a:p>
            <a:pPr indent="-323532" lvl="0" marL="457200" rtl="0" algn="just">
              <a:lnSpc>
                <a:spcPct val="130000"/>
              </a:lnSpc>
              <a:spcBef>
                <a:spcPts val="0"/>
              </a:spcBef>
              <a:spcAft>
                <a:spcPts val="0"/>
              </a:spcAft>
              <a:buSzPts val="1495"/>
              <a:buFont typeface="Times New Roman"/>
              <a:buChar char="●"/>
            </a:pPr>
            <a:r>
              <a:rPr b="1" lang="en" sz="1495">
                <a:latin typeface="Times New Roman"/>
                <a:ea typeface="Times New Roman"/>
                <a:cs typeface="Times New Roman"/>
                <a:sym typeface="Times New Roman"/>
              </a:rPr>
              <a:t>Presentation and Communication of Skills:</a:t>
            </a:r>
            <a:endParaRPr b="1" sz="1495">
              <a:latin typeface="Times New Roman"/>
              <a:ea typeface="Times New Roman"/>
              <a:cs typeface="Times New Roman"/>
              <a:sym typeface="Times New Roman"/>
            </a:endParaRPr>
          </a:p>
          <a:p>
            <a:pPr indent="-311785" lvl="1" marL="914400" rtl="0" algn="just">
              <a:lnSpc>
                <a:spcPct val="13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We hope to convey through our presentation the importance of climate change.</a:t>
            </a:r>
            <a:endParaRPr sz="1310">
              <a:latin typeface="Times New Roman"/>
              <a:ea typeface="Times New Roman"/>
              <a:cs typeface="Times New Roman"/>
              <a:sym typeface="Times New Roman"/>
            </a:endParaRPr>
          </a:p>
          <a:p>
            <a:pPr indent="-311785" lvl="1" marL="914400" rtl="0" algn="just">
              <a:lnSpc>
                <a:spcPct val="13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Properly convey our methodology and findings in both written and verbal formats.</a:t>
            </a:r>
            <a:endParaRPr sz="1310">
              <a:latin typeface="Times New Roman"/>
              <a:ea typeface="Times New Roman"/>
              <a:cs typeface="Times New Roman"/>
              <a:sym typeface="Times New Roman"/>
            </a:endParaRPr>
          </a:p>
        </p:txBody>
      </p:sp>
      <p:sp>
        <p:nvSpPr>
          <p:cNvPr id="151" name="Google Shape;151;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60325" y="443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Specification.</a:t>
            </a:r>
            <a:endParaRPr/>
          </a:p>
        </p:txBody>
      </p:sp>
      <p:sp>
        <p:nvSpPr>
          <p:cNvPr id="157" name="Google Shape;157;p17"/>
          <p:cNvSpPr txBox="1"/>
          <p:nvPr>
            <p:ph idx="1" type="body"/>
          </p:nvPr>
        </p:nvSpPr>
        <p:spPr>
          <a:xfrm>
            <a:off x="460325" y="1331000"/>
            <a:ext cx="5031600" cy="3251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Times New Roman"/>
              <a:buChar char="●"/>
            </a:pPr>
            <a:r>
              <a:rPr b="1" lang="en">
                <a:latin typeface="Times New Roman"/>
                <a:ea typeface="Times New Roman"/>
                <a:cs typeface="Times New Roman"/>
                <a:sym typeface="Times New Roman"/>
              </a:rPr>
              <a:t>Problem Description:</a:t>
            </a:r>
            <a:endParaRPr b="1">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en">
                <a:latin typeface="Times New Roman"/>
                <a:ea typeface="Times New Roman"/>
                <a:cs typeface="Times New Roman"/>
                <a:sym typeface="Times New Roman"/>
              </a:rPr>
              <a:t>Climate change has had </a:t>
            </a:r>
            <a:r>
              <a:rPr lang="en">
                <a:latin typeface="Times New Roman"/>
                <a:ea typeface="Times New Roman"/>
                <a:cs typeface="Times New Roman"/>
                <a:sym typeface="Times New Roman"/>
              </a:rPr>
              <a:t>devastating</a:t>
            </a:r>
            <a:r>
              <a:rPr lang="en">
                <a:latin typeface="Times New Roman"/>
                <a:ea typeface="Times New Roman"/>
                <a:cs typeface="Times New Roman"/>
                <a:sym typeface="Times New Roman"/>
              </a:rPr>
              <a:t> impacts to the environment. Predicting Natural Disaster frequency can raise global awareness.</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b="1" lang="en">
                <a:latin typeface="Times New Roman"/>
                <a:ea typeface="Times New Roman"/>
                <a:cs typeface="Times New Roman"/>
                <a:sym typeface="Times New Roman"/>
              </a:rPr>
              <a:t>Scope:</a:t>
            </a:r>
            <a:endParaRPr b="1">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en">
                <a:latin typeface="Times New Roman"/>
                <a:ea typeface="Times New Roman"/>
                <a:cs typeface="Times New Roman"/>
                <a:sym typeface="Times New Roman"/>
              </a:rPr>
              <a:t>To predict Total Disasters with climate change data using advanced neural networks. This involves pre-processing, building of deep learning architectures, and research of an experimental method.</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b="1" lang="en">
                <a:latin typeface="Times New Roman"/>
                <a:ea typeface="Times New Roman"/>
                <a:cs typeface="Times New Roman"/>
                <a:sym typeface="Times New Roman"/>
              </a:rPr>
              <a:t>Impact:</a:t>
            </a:r>
            <a:endParaRPr b="1">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en">
                <a:latin typeface="Times New Roman"/>
                <a:ea typeface="Times New Roman"/>
                <a:cs typeface="Times New Roman"/>
                <a:sym typeface="Times New Roman"/>
              </a:rPr>
              <a:t>If there is no</a:t>
            </a:r>
            <a:r>
              <a:rPr lang="en">
                <a:latin typeface="Times New Roman"/>
                <a:ea typeface="Times New Roman"/>
                <a:cs typeface="Times New Roman"/>
                <a:sym typeface="Times New Roman"/>
              </a:rPr>
              <a:t>/minimal awareness to climate change, climate change can lead to an increase in natural disasters, which can have devastating impacts on the environments globally.</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b="1" lang="en">
                <a:latin typeface="Times New Roman"/>
                <a:ea typeface="Times New Roman"/>
                <a:cs typeface="Times New Roman"/>
                <a:sym typeface="Times New Roman"/>
              </a:rPr>
              <a:t>Challenges:</a:t>
            </a:r>
            <a:endParaRPr b="1">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en">
                <a:latin typeface="Times New Roman"/>
                <a:ea typeface="Times New Roman"/>
                <a:cs typeface="Times New Roman"/>
                <a:sym typeface="Times New Roman"/>
              </a:rPr>
              <a:t>Extending an experimental method may yield unsuccessful results.</a:t>
            </a:r>
            <a:endParaRPr>
              <a:latin typeface="Times New Roman"/>
              <a:ea typeface="Times New Roman"/>
              <a:cs typeface="Times New Roman"/>
              <a:sym typeface="Times New Roman"/>
            </a:endParaRPr>
          </a:p>
          <a:p>
            <a:pPr indent="-298450" lvl="1" marL="914400" rtl="0" algn="just">
              <a:spcBef>
                <a:spcPts val="0"/>
              </a:spcBef>
              <a:spcAft>
                <a:spcPts val="0"/>
              </a:spcAft>
              <a:buSzPts val="1100"/>
              <a:buFont typeface="Times New Roman"/>
              <a:buChar char="○"/>
            </a:pPr>
            <a:r>
              <a:rPr lang="en">
                <a:latin typeface="Times New Roman"/>
                <a:ea typeface="Times New Roman"/>
                <a:cs typeface="Times New Roman"/>
                <a:sym typeface="Times New Roman"/>
              </a:rPr>
              <a:t>Building deep learning architectures can be challenging.</a:t>
            </a:r>
            <a:endParaRPr>
              <a:latin typeface="Times New Roman"/>
              <a:ea typeface="Times New Roman"/>
              <a:cs typeface="Times New Roman"/>
              <a:sym typeface="Times New Roman"/>
            </a:endParaRPr>
          </a:p>
        </p:txBody>
      </p:sp>
      <p:pic>
        <p:nvPicPr>
          <p:cNvPr id="158" name="Google Shape;158;p17"/>
          <p:cNvPicPr preferRelativeResize="0"/>
          <p:nvPr/>
        </p:nvPicPr>
        <p:blipFill>
          <a:blip r:embed="rId3">
            <a:alphaModFix/>
          </a:blip>
          <a:stretch>
            <a:fillRect/>
          </a:stretch>
        </p:blipFill>
        <p:spPr>
          <a:xfrm>
            <a:off x="5492058" y="443250"/>
            <a:ext cx="3345567" cy="4302376"/>
          </a:xfrm>
          <a:prstGeom prst="rect">
            <a:avLst/>
          </a:prstGeom>
          <a:noFill/>
          <a:ln>
            <a:noFill/>
          </a:ln>
        </p:spPr>
      </p:pic>
      <p:sp>
        <p:nvSpPr>
          <p:cNvPr id="159" name="Google Shape;159;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04525" y="345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65" name="Google Shape;165;p18"/>
          <p:cNvSpPr txBox="1"/>
          <p:nvPr/>
        </p:nvSpPr>
        <p:spPr>
          <a:xfrm>
            <a:off x="250125" y="4419100"/>
            <a:ext cx="8605800" cy="48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50">
                <a:highlight>
                  <a:srgbClr val="FFFFFF"/>
                </a:highlight>
              </a:rPr>
              <a:t>T.-F. Hu, I. G. Luja, H. Su, and C.-C. Chang, “Forecasting</a:t>
            </a:r>
            <a:r>
              <a:rPr lang="en" sz="800"/>
              <a:t> </a:t>
            </a:r>
            <a:r>
              <a:rPr lang="en" sz="450">
                <a:highlight>
                  <a:srgbClr val="FFFFFF"/>
                </a:highlight>
              </a:rPr>
              <a:t>inflation under globalization with artificial neural network-based thin and thick models,” in World Congress on Engineering and Computer Science, USA, Citeseer, 2007, pp. 909–914.</a:t>
            </a:r>
            <a:endParaRPr sz="450">
              <a:highlight>
                <a:srgbClr val="FFFFFF"/>
              </a:highlight>
            </a:endParaRPr>
          </a:p>
          <a:p>
            <a:pPr indent="0" lvl="0" marL="0" rtl="0" algn="l">
              <a:lnSpc>
                <a:spcPct val="115000"/>
              </a:lnSpc>
              <a:spcBef>
                <a:spcPts val="0"/>
              </a:spcBef>
              <a:spcAft>
                <a:spcPts val="0"/>
              </a:spcAft>
              <a:buNone/>
            </a:pPr>
            <a:r>
              <a:rPr lang="en" sz="450">
                <a:highlight>
                  <a:srgbClr val="FFFFFF"/>
                </a:highlight>
              </a:rPr>
              <a:t>A. Vaswani, N. Shazeer, N. Parmar, et al. Attention is all</a:t>
            </a:r>
            <a:r>
              <a:rPr lang="en" sz="450"/>
              <a:t> </a:t>
            </a:r>
            <a:r>
              <a:rPr lang="en" sz="450">
                <a:highlight>
                  <a:srgbClr val="FFFFFF"/>
                </a:highlight>
              </a:rPr>
              <a:t>you need, 2017. arXiv: </a:t>
            </a:r>
            <a:r>
              <a:rPr lang="en" sz="450">
                <a:highlight>
                  <a:srgbClr val="FFFFFF"/>
                </a:highlight>
                <a:latin typeface="Courier New"/>
                <a:ea typeface="Courier New"/>
                <a:cs typeface="Courier New"/>
                <a:sym typeface="Courier New"/>
              </a:rPr>
              <a:t>1706.03762 [cs.CL].</a:t>
            </a:r>
            <a:endParaRPr sz="450">
              <a:highlight>
                <a:srgbClr val="FFFFFF"/>
              </a:highlight>
            </a:endParaRPr>
          </a:p>
          <a:p>
            <a:pPr indent="0" lvl="0" marL="0" rtl="0" algn="l">
              <a:lnSpc>
                <a:spcPct val="115000"/>
              </a:lnSpc>
              <a:spcBef>
                <a:spcPts val="0"/>
              </a:spcBef>
              <a:spcAft>
                <a:spcPts val="0"/>
              </a:spcAft>
              <a:buNone/>
            </a:pPr>
            <a:r>
              <a:rPr lang="en" sz="450">
                <a:highlight>
                  <a:srgbClr val="FFFFFF"/>
                </a:highlight>
              </a:rPr>
              <a:t>Y. Liu, D. Li, S. Wan et al. “A long short-term memory-based model for greenhouse climate prediction,” International Journal of Intelligent Systems , vol. 37, no. 1, pp. 135–151, 2022</a:t>
            </a:r>
            <a:endParaRPr sz="450">
              <a:highlight>
                <a:srgbClr val="FFFFFF"/>
              </a:highlight>
            </a:endParaRPr>
          </a:p>
          <a:p>
            <a:pPr indent="0" lvl="0" marL="0" rtl="0" algn="l">
              <a:lnSpc>
                <a:spcPct val="115000"/>
              </a:lnSpc>
              <a:spcBef>
                <a:spcPts val="0"/>
              </a:spcBef>
              <a:spcAft>
                <a:spcPts val="0"/>
              </a:spcAft>
              <a:buNone/>
            </a:pPr>
            <a:r>
              <a:rPr lang="en" sz="450">
                <a:highlight>
                  <a:srgbClr val="FFFFFF"/>
                </a:highlight>
              </a:rPr>
              <a:t>S. Gandhi, R. Gala, J. Kornberg, and A. Sridhar, Extending</a:t>
            </a:r>
            <a:r>
              <a:rPr lang="en" sz="450"/>
              <a:t> </a:t>
            </a:r>
            <a:r>
              <a:rPr lang="en" sz="450">
                <a:highlight>
                  <a:srgbClr val="FFFFFF"/>
                </a:highlight>
              </a:rPr>
              <a:t>the forward forward algorithm, 2023. arXiv: </a:t>
            </a:r>
            <a:r>
              <a:rPr lang="en" sz="450">
                <a:highlight>
                  <a:srgbClr val="FFFFFF"/>
                </a:highlight>
                <a:latin typeface="Courier New"/>
                <a:ea typeface="Courier New"/>
                <a:cs typeface="Courier New"/>
                <a:sym typeface="Courier New"/>
              </a:rPr>
              <a:t>2307.04205</a:t>
            </a:r>
            <a:r>
              <a:rPr lang="en" sz="450"/>
              <a:t> </a:t>
            </a:r>
            <a:r>
              <a:rPr lang="en" sz="450">
                <a:highlight>
                  <a:srgbClr val="FFFFFF"/>
                </a:highlight>
                <a:latin typeface="Courier New"/>
                <a:ea typeface="Courier New"/>
                <a:cs typeface="Courier New"/>
                <a:sym typeface="Courier New"/>
              </a:rPr>
              <a:t>[cs.LG].</a:t>
            </a:r>
            <a:endParaRPr sz="450">
              <a:highlight>
                <a:srgbClr val="FFFFFF"/>
              </a:highlight>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66" name="Google Shape;166;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18"/>
          <p:cNvPicPr preferRelativeResize="0"/>
          <p:nvPr/>
        </p:nvPicPr>
        <p:blipFill>
          <a:blip r:embed="rId3">
            <a:alphaModFix/>
          </a:blip>
          <a:stretch>
            <a:fillRect/>
          </a:stretch>
        </p:blipFill>
        <p:spPr>
          <a:xfrm>
            <a:off x="274450" y="1124400"/>
            <a:ext cx="8605801" cy="3294900"/>
          </a:xfrm>
          <a:prstGeom prst="rect">
            <a:avLst/>
          </a:prstGeom>
          <a:noFill/>
          <a:ln>
            <a:noFill/>
          </a:ln>
        </p:spPr>
      </p:pic>
      <p:sp>
        <p:nvSpPr>
          <p:cNvPr id="168" name="Google Shape;168;p18"/>
          <p:cNvSpPr txBox="1"/>
          <p:nvPr>
            <p:ph idx="1" type="body"/>
          </p:nvPr>
        </p:nvSpPr>
        <p:spPr>
          <a:xfrm>
            <a:off x="274450" y="1124400"/>
            <a:ext cx="4239300" cy="1571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Climate Change Dataset</a:t>
            </a:r>
            <a:endParaRPr b="1">
              <a:latin typeface="Times New Roman"/>
              <a:ea typeface="Times New Roman"/>
              <a:cs typeface="Times New Roman"/>
              <a:sym typeface="Times New Roman"/>
            </a:endParaRPr>
          </a:p>
          <a:p>
            <a:pPr indent="-304800" lvl="0" marL="457200" rtl="0" algn="just">
              <a:spcBef>
                <a:spcPts val="1200"/>
              </a:spcBef>
              <a:spcAft>
                <a:spcPts val="0"/>
              </a:spcAft>
              <a:buSzPts val="1200"/>
              <a:buFont typeface="Times New Roman"/>
              <a:buChar char="●"/>
            </a:pPr>
            <a:r>
              <a:rPr lang="en" sz="1200">
                <a:latin typeface="Times New Roman"/>
                <a:ea typeface="Times New Roman"/>
                <a:cs typeface="Times New Roman"/>
                <a:sym typeface="Times New Roman"/>
              </a:rPr>
              <a:t>Tsui-Fang Hu et al utilized the IMF dataset to forecast inflation.</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We used the IMF dataset to predict frequency of Total Disasters as a time-series and continuous value problem.</a:t>
            </a:r>
            <a:endParaRPr sz="1200">
              <a:latin typeface="Times New Roman"/>
              <a:ea typeface="Times New Roman"/>
              <a:cs typeface="Times New Roman"/>
              <a:sym typeface="Times New Roman"/>
            </a:endParaRPr>
          </a:p>
        </p:txBody>
      </p:sp>
      <p:sp>
        <p:nvSpPr>
          <p:cNvPr id="169" name="Google Shape;169;p18"/>
          <p:cNvSpPr txBox="1"/>
          <p:nvPr>
            <p:ph idx="1" type="body"/>
          </p:nvPr>
        </p:nvSpPr>
        <p:spPr>
          <a:xfrm>
            <a:off x="4644400" y="1124400"/>
            <a:ext cx="4239300" cy="15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LSTM Cell Model</a:t>
            </a:r>
            <a:endParaRPr b="1">
              <a:latin typeface="Times New Roman"/>
              <a:ea typeface="Times New Roman"/>
              <a:cs typeface="Times New Roman"/>
              <a:sym typeface="Times New Roman"/>
            </a:endParaRPr>
          </a:p>
          <a:p>
            <a:pPr indent="-295275" lvl="0" marL="457200" rtl="0" algn="l">
              <a:spcBef>
                <a:spcPts val="1200"/>
              </a:spcBef>
              <a:spcAft>
                <a:spcPts val="0"/>
              </a:spcAft>
              <a:buSzPts val="1050"/>
              <a:buFont typeface="Times New Roman"/>
              <a:buChar char="●"/>
            </a:pPr>
            <a:r>
              <a:rPr lang="en" sz="1050">
                <a:latin typeface="Times New Roman"/>
                <a:ea typeface="Times New Roman"/>
                <a:cs typeface="Times New Roman"/>
                <a:sym typeface="Times New Roman"/>
              </a:rPr>
              <a:t>Liu et al. introduced an LSTM-based model tailored to predict greenhouse climate variables.</a:t>
            </a:r>
            <a:endParaRPr sz="1050">
              <a:latin typeface="Times New Roman"/>
              <a:ea typeface="Times New Roman"/>
              <a:cs typeface="Times New Roman"/>
              <a:sym typeface="Times New Roman"/>
            </a:endParaRPr>
          </a:p>
          <a:p>
            <a:pPr indent="-295275" lvl="0" marL="457200" rtl="0" algn="l">
              <a:spcBef>
                <a:spcPts val="0"/>
              </a:spcBef>
              <a:spcAft>
                <a:spcPts val="0"/>
              </a:spcAft>
              <a:buSzPts val="1050"/>
              <a:buFont typeface="Times New Roman"/>
              <a:buChar char="●"/>
            </a:pPr>
            <a:r>
              <a:rPr lang="en" sz="1050">
                <a:latin typeface="Times New Roman"/>
                <a:ea typeface="Times New Roman"/>
                <a:cs typeface="Times New Roman"/>
                <a:sym typeface="Times New Roman"/>
              </a:rPr>
              <a:t>The LSTM cell is known to perform sequence to sequence prediction.</a:t>
            </a:r>
            <a:endParaRPr sz="1050">
              <a:latin typeface="Times New Roman"/>
              <a:ea typeface="Times New Roman"/>
              <a:cs typeface="Times New Roman"/>
              <a:sym typeface="Times New Roman"/>
            </a:endParaRPr>
          </a:p>
          <a:p>
            <a:pPr indent="-295275" lvl="0" marL="457200" rtl="0" algn="l">
              <a:spcBef>
                <a:spcPts val="0"/>
              </a:spcBef>
              <a:spcAft>
                <a:spcPts val="0"/>
              </a:spcAft>
              <a:buSzPts val="1050"/>
              <a:buFont typeface="Times New Roman"/>
              <a:buChar char="●"/>
            </a:pPr>
            <a:r>
              <a:rPr lang="en" sz="1050">
                <a:latin typeface="Times New Roman"/>
                <a:ea typeface="Times New Roman"/>
                <a:cs typeface="Times New Roman"/>
                <a:sym typeface="Times New Roman"/>
              </a:rPr>
              <a:t>Ataish used the LSTM cell to predict Total Disasters as a time-series problem.</a:t>
            </a:r>
            <a:endParaRPr sz="1050">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
        <p:nvSpPr>
          <p:cNvPr id="170" name="Google Shape;170;p18"/>
          <p:cNvSpPr txBox="1"/>
          <p:nvPr>
            <p:ph idx="1" type="body"/>
          </p:nvPr>
        </p:nvSpPr>
        <p:spPr>
          <a:xfrm>
            <a:off x="274450" y="2810150"/>
            <a:ext cx="4239300" cy="15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Multi-Head Attention Model</a:t>
            </a:r>
            <a:endParaRPr b="1">
              <a:latin typeface="Times New Roman"/>
              <a:ea typeface="Times New Roman"/>
              <a:cs typeface="Times New Roman"/>
              <a:sym typeface="Times New Roman"/>
            </a:endParaRPr>
          </a:p>
          <a:p>
            <a:pPr indent="-295275" lvl="0" marL="457200" rtl="0" algn="l">
              <a:spcBef>
                <a:spcPts val="1200"/>
              </a:spcBef>
              <a:spcAft>
                <a:spcPts val="0"/>
              </a:spcAft>
              <a:buSzPts val="1050"/>
              <a:buFont typeface="Times New Roman"/>
              <a:buChar char="●"/>
            </a:pPr>
            <a:r>
              <a:rPr lang="en" sz="1050">
                <a:latin typeface="Times New Roman"/>
                <a:ea typeface="Times New Roman"/>
                <a:cs typeface="Times New Roman"/>
                <a:sym typeface="Times New Roman"/>
              </a:rPr>
              <a:t>Google proposed the Attention is All you Need algorithm that introduces Multi-Head Attention.</a:t>
            </a:r>
            <a:endParaRPr sz="1050">
              <a:latin typeface="Times New Roman"/>
              <a:ea typeface="Times New Roman"/>
              <a:cs typeface="Times New Roman"/>
              <a:sym typeface="Times New Roman"/>
            </a:endParaRPr>
          </a:p>
          <a:p>
            <a:pPr indent="-295275" lvl="0" marL="457200" rtl="0" algn="l">
              <a:spcBef>
                <a:spcPts val="0"/>
              </a:spcBef>
              <a:spcAft>
                <a:spcPts val="0"/>
              </a:spcAft>
              <a:buSzPts val="1050"/>
              <a:buFont typeface="Times New Roman"/>
              <a:buChar char="●"/>
            </a:pPr>
            <a:r>
              <a:rPr lang="en" sz="1050">
                <a:latin typeface="Times New Roman"/>
                <a:ea typeface="Times New Roman"/>
                <a:cs typeface="Times New Roman"/>
                <a:sym typeface="Times New Roman"/>
              </a:rPr>
              <a:t>The Attention is All you Need is well known to perform sequence to sequence predictions.</a:t>
            </a:r>
            <a:endParaRPr sz="1050">
              <a:latin typeface="Times New Roman"/>
              <a:ea typeface="Times New Roman"/>
              <a:cs typeface="Times New Roman"/>
              <a:sym typeface="Times New Roman"/>
            </a:endParaRPr>
          </a:p>
          <a:p>
            <a:pPr indent="-295275" lvl="0" marL="457200" rtl="0" algn="l">
              <a:spcBef>
                <a:spcPts val="0"/>
              </a:spcBef>
              <a:spcAft>
                <a:spcPts val="0"/>
              </a:spcAft>
              <a:buSzPts val="1050"/>
              <a:buFont typeface="Times New Roman"/>
              <a:buChar char="●"/>
            </a:pPr>
            <a:r>
              <a:rPr lang="en" sz="1050">
                <a:latin typeface="Times New Roman"/>
                <a:ea typeface="Times New Roman"/>
                <a:cs typeface="Times New Roman"/>
                <a:sym typeface="Times New Roman"/>
              </a:rPr>
              <a:t>Sean utilized the Multi-Head Attention neural network to build a deep learning model to predict Total Disasters.</a:t>
            </a:r>
            <a:endParaRPr sz="1050">
              <a:latin typeface="Times New Roman"/>
              <a:ea typeface="Times New Roman"/>
              <a:cs typeface="Times New Roman"/>
              <a:sym typeface="Times New Roman"/>
            </a:endParaRPr>
          </a:p>
        </p:txBody>
      </p:sp>
      <p:sp>
        <p:nvSpPr>
          <p:cNvPr id="171" name="Google Shape;171;p18"/>
          <p:cNvSpPr txBox="1"/>
          <p:nvPr>
            <p:ph idx="1" type="body"/>
          </p:nvPr>
        </p:nvSpPr>
        <p:spPr>
          <a:xfrm>
            <a:off x="4644400" y="2834038"/>
            <a:ext cx="4239300" cy="15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Forward-Forward Continuous Model</a:t>
            </a:r>
            <a:endParaRPr b="1">
              <a:latin typeface="Times New Roman"/>
              <a:ea typeface="Times New Roman"/>
              <a:cs typeface="Times New Roman"/>
              <a:sym typeface="Times New Roman"/>
            </a:endParaRPr>
          </a:p>
          <a:p>
            <a:pPr indent="-295275" lvl="0" marL="457200" rtl="0" algn="l">
              <a:spcBef>
                <a:spcPts val="1200"/>
              </a:spcBef>
              <a:spcAft>
                <a:spcPts val="0"/>
              </a:spcAft>
              <a:buSzPts val="1050"/>
              <a:buFont typeface="Times New Roman"/>
              <a:buChar char="●"/>
            </a:pPr>
            <a:r>
              <a:rPr lang="en" sz="1050">
                <a:latin typeface="Times New Roman"/>
                <a:ea typeface="Times New Roman"/>
                <a:cs typeface="Times New Roman"/>
                <a:sym typeface="Times New Roman"/>
              </a:rPr>
              <a:t>Gandhi extended the Forward-Forward Algorithm to classify sentiment of words.</a:t>
            </a:r>
            <a:endParaRPr sz="1050">
              <a:latin typeface="Times New Roman"/>
              <a:ea typeface="Times New Roman"/>
              <a:cs typeface="Times New Roman"/>
              <a:sym typeface="Times New Roman"/>
            </a:endParaRPr>
          </a:p>
          <a:p>
            <a:pPr indent="-295275" lvl="0" marL="457200" rtl="0" algn="l">
              <a:spcBef>
                <a:spcPts val="0"/>
              </a:spcBef>
              <a:spcAft>
                <a:spcPts val="0"/>
              </a:spcAft>
              <a:buSzPts val="1050"/>
              <a:buFont typeface="Times New Roman"/>
              <a:buChar char="●"/>
            </a:pPr>
            <a:r>
              <a:rPr lang="en" sz="1050">
                <a:latin typeface="Times New Roman"/>
                <a:ea typeface="Times New Roman"/>
                <a:cs typeface="Times New Roman"/>
                <a:sym typeface="Times New Roman"/>
              </a:rPr>
              <a:t>Gandhi's method extended the Forward-Forward algorithm by concatenating predicted activation layers.</a:t>
            </a:r>
            <a:endParaRPr sz="1050">
              <a:latin typeface="Times New Roman"/>
              <a:ea typeface="Times New Roman"/>
              <a:cs typeface="Times New Roman"/>
              <a:sym typeface="Times New Roman"/>
            </a:endParaRPr>
          </a:p>
          <a:p>
            <a:pPr indent="-295275" lvl="0" marL="457200" rtl="0" algn="l">
              <a:spcBef>
                <a:spcPts val="0"/>
              </a:spcBef>
              <a:spcAft>
                <a:spcPts val="0"/>
              </a:spcAft>
              <a:buSzPts val="1050"/>
              <a:buFont typeface="Times New Roman"/>
              <a:buChar char="●"/>
            </a:pPr>
            <a:r>
              <a:rPr lang="en" sz="1050">
                <a:latin typeface="Times New Roman"/>
                <a:ea typeface="Times New Roman"/>
                <a:cs typeface="Times New Roman"/>
                <a:sym typeface="Times New Roman"/>
              </a:rPr>
              <a:t>The Forward-Forward Continuous model uses concatenation of predicted activation layers to predict continuous values.</a:t>
            </a:r>
            <a:endParaRPr sz="105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503800" y="388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Amendments.</a:t>
            </a:r>
            <a:endParaRPr/>
          </a:p>
        </p:txBody>
      </p:sp>
      <p:sp>
        <p:nvSpPr>
          <p:cNvPr id="177" name="Google Shape;177;p19"/>
          <p:cNvSpPr txBox="1"/>
          <p:nvPr>
            <p:ph idx="1" type="body"/>
          </p:nvPr>
        </p:nvSpPr>
        <p:spPr>
          <a:xfrm>
            <a:off x="503800" y="1156650"/>
            <a:ext cx="8274000" cy="35889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 simple RNN model was added to help with the tuning process for the LSTM and Attention models.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 </a:t>
            </a:r>
            <a:r>
              <a:rPr lang="en" sz="1400">
                <a:latin typeface="Times New Roman"/>
                <a:ea typeface="Times New Roman"/>
                <a:cs typeface="Times New Roman"/>
                <a:sym typeface="Times New Roman"/>
              </a:rPr>
              <a:t>sequencing</a:t>
            </a:r>
            <a:r>
              <a:rPr lang="en" sz="1400">
                <a:latin typeface="Times New Roman"/>
                <a:ea typeface="Times New Roman"/>
                <a:cs typeface="Times New Roman"/>
                <a:sym typeface="Times New Roman"/>
              </a:rPr>
              <a:t> step was added to the training of the LSTM and Attention models to better represent the shape of the problem.</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Forward-Forward Extension: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Kevin extended the Forward-Forward algorithm to predict continuous values.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Attention Neural Network was originally designed sequentially, but was </a:t>
            </a:r>
            <a:r>
              <a:rPr lang="en" sz="1400">
                <a:latin typeface="Times New Roman"/>
                <a:ea typeface="Times New Roman"/>
                <a:cs typeface="Times New Roman"/>
                <a:sym typeface="Times New Roman"/>
              </a:rPr>
              <a:t>switched</a:t>
            </a:r>
            <a:r>
              <a:rPr lang="en" sz="1400">
                <a:latin typeface="Times New Roman"/>
                <a:ea typeface="Times New Roman"/>
                <a:cs typeface="Times New Roman"/>
                <a:sym typeface="Times New Roman"/>
              </a:rPr>
              <a:t> to concatenating the multi-headed attention layer to the LSTM model.</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lead to the attention layer having more of an affect on training and yielded better results.</a:t>
            </a:r>
            <a:endParaRPr sz="1400">
              <a:latin typeface="Times New Roman"/>
              <a:ea typeface="Times New Roman"/>
              <a:cs typeface="Times New Roman"/>
              <a:sym typeface="Times New Roman"/>
            </a:endParaRPr>
          </a:p>
        </p:txBody>
      </p:sp>
      <p:sp>
        <p:nvSpPr>
          <p:cNvPr id="178" name="Google Shape;178;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19150" y="1891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Design.</a:t>
            </a:r>
            <a:endParaRPr/>
          </a:p>
        </p:txBody>
      </p:sp>
      <p:sp>
        <p:nvSpPr>
          <p:cNvPr id="184" name="Google Shape;184;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460300" y="323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Original Dataset.</a:t>
            </a:r>
            <a:endParaRPr/>
          </a:p>
        </p:txBody>
      </p:sp>
      <p:sp>
        <p:nvSpPr>
          <p:cNvPr id="190" name="Google Shape;190;p21"/>
          <p:cNvSpPr txBox="1"/>
          <p:nvPr>
            <p:ph idx="1" type="body"/>
          </p:nvPr>
        </p:nvSpPr>
        <p:spPr>
          <a:xfrm>
            <a:off x="460300" y="957675"/>
            <a:ext cx="8328300" cy="3450600"/>
          </a:xfrm>
          <a:prstGeom prst="rect">
            <a:avLst/>
          </a:prstGeom>
        </p:spPr>
        <p:txBody>
          <a:bodyPr anchorCtr="0" anchor="t" bIns="91425" lIns="91425" spcFirstLastPara="1" rIns="91425" wrap="square" tIns="91425">
            <a:noAutofit/>
          </a:bodyPr>
          <a:lstStyle/>
          <a:p>
            <a:pPr indent="-317500" lvl="0" marL="457200" rtl="0" algn="just">
              <a:lnSpc>
                <a:spcPct val="105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Dataset Overview:</a:t>
            </a:r>
            <a:endParaRPr b="1" sz="1400">
              <a:latin typeface="Times New Roman"/>
              <a:ea typeface="Times New Roman"/>
              <a:cs typeface="Times New Roman"/>
              <a:sym typeface="Times New Roman"/>
            </a:endParaRPr>
          </a:p>
          <a:p>
            <a:pPr indent="-304800" lvl="1" marL="914400" rtl="0" algn="just">
              <a:lnSpc>
                <a:spcPct val="105000"/>
              </a:lnSpc>
              <a:spcBef>
                <a:spcPts val="0"/>
              </a:spcBef>
              <a:spcAft>
                <a:spcPts val="0"/>
              </a:spcAft>
              <a:buClr>
                <a:srgbClr val="FF0000"/>
              </a:buClr>
              <a:buSzPts val="1200"/>
              <a:buFont typeface="Times New Roman"/>
              <a:buChar char="○"/>
            </a:pPr>
            <a:r>
              <a:rPr lang="en" sz="1200">
                <a:solidFill>
                  <a:srgbClr val="FF0000"/>
                </a:solidFill>
                <a:latin typeface="Times New Roman"/>
                <a:ea typeface="Times New Roman"/>
                <a:cs typeface="Times New Roman"/>
                <a:sym typeface="Times New Roman"/>
              </a:rPr>
              <a:t>Names </a:t>
            </a:r>
            <a:r>
              <a:rPr lang="en" sz="1200">
                <a:latin typeface="Times New Roman"/>
                <a:ea typeface="Times New Roman"/>
                <a:cs typeface="Times New Roman"/>
                <a:sym typeface="Times New Roman"/>
              </a:rPr>
              <a:t>(Total = 6)</a:t>
            </a:r>
            <a:r>
              <a:rPr lang="en" sz="1200">
                <a:solidFill>
                  <a:srgbClr val="FF0000"/>
                </a:solidFill>
                <a:latin typeface="Times New Roman"/>
                <a:ea typeface="Times New Roman"/>
                <a:cs typeface="Times New Roman"/>
                <a:sym typeface="Times New Roman"/>
              </a:rPr>
              <a:t> -</a:t>
            </a:r>
            <a:endParaRPr sz="1200">
              <a:solidFill>
                <a:srgbClr val="FF0000"/>
              </a:solidFill>
              <a:latin typeface="Times New Roman"/>
              <a:ea typeface="Times New Roman"/>
              <a:cs typeface="Times New Roman"/>
              <a:sym typeface="Times New Roman"/>
            </a:endParaRPr>
          </a:p>
          <a:p>
            <a:pPr indent="-304800" lvl="2" marL="1371600" rtl="0" algn="just">
              <a:lnSpc>
                <a:spcPct val="10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Surface Temperature, Forest and Carbon, Land Cover Accounts, Sea Level Change, and Frequency of Climate Disasters.</a:t>
            </a:r>
            <a:endParaRPr sz="1200">
              <a:latin typeface="Times New Roman"/>
              <a:ea typeface="Times New Roman"/>
              <a:cs typeface="Times New Roman"/>
              <a:sym typeface="Times New Roman"/>
            </a:endParaRPr>
          </a:p>
          <a:p>
            <a:pPr indent="-304800" lvl="1" marL="914400" rtl="0" algn="just">
              <a:lnSpc>
                <a:spcPct val="105000"/>
              </a:lnSpc>
              <a:spcBef>
                <a:spcPts val="0"/>
              </a:spcBef>
              <a:spcAft>
                <a:spcPts val="0"/>
              </a:spcAft>
              <a:buClr>
                <a:srgbClr val="FF0000"/>
              </a:buClr>
              <a:buSzPts val="1200"/>
              <a:buFont typeface="Times New Roman"/>
              <a:buChar char="○"/>
            </a:pPr>
            <a:r>
              <a:rPr lang="en" sz="1200">
                <a:solidFill>
                  <a:srgbClr val="FF0000"/>
                </a:solidFill>
                <a:latin typeface="Times New Roman"/>
                <a:ea typeface="Times New Roman"/>
                <a:cs typeface="Times New Roman"/>
                <a:sym typeface="Times New Roman"/>
              </a:rPr>
              <a:t>Source -</a:t>
            </a:r>
            <a:endParaRPr sz="1200">
              <a:solidFill>
                <a:srgbClr val="FF0000"/>
              </a:solidFill>
              <a:latin typeface="Times New Roman"/>
              <a:ea typeface="Times New Roman"/>
              <a:cs typeface="Times New Roman"/>
              <a:sym typeface="Times New Roman"/>
            </a:endParaRPr>
          </a:p>
          <a:p>
            <a:pPr indent="-304800" lvl="2" marL="1371600" rtl="0" algn="just">
              <a:lnSpc>
                <a:spcPct val="10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International Monetary Fund.</a:t>
            </a:r>
            <a:endParaRPr sz="1200">
              <a:latin typeface="Times New Roman"/>
              <a:ea typeface="Times New Roman"/>
              <a:cs typeface="Times New Roman"/>
              <a:sym typeface="Times New Roman"/>
            </a:endParaRPr>
          </a:p>
          <a:p>
            <a:pPr indent="-304800" lvl="1" marL="914400" rtl="0" algn="just">
              <a:lnSpc>
                <a:spcPct val="105000"/>
              </a:lnSpc>
              <a:spcBef>
                <a:spcPts val="0"/>
              </a:spcBef>
              <a:spcAft>
                <a:spcPts val="0"/>
              </a:spcAft>
              <a:buClr>
                <a:srgbClr val="FF0000"/>
              </a:buClr>
              <a:buSzPts val="1200"/>
              <a:buFont typeface="Times New Roman"/>
              <a:buChar char="○"/>
            </a:pPr>
            <a:r>
              <a:rPr lang="en" sz="1200">
                <a:solidFill>
                  <a:srgbClr val="FF0000"/>
                </a:solidFill>
                <a:latin typeface="Times New Roman"/>
                <a:ea typeface="Times New Roman"/>
                <a:cs typeface="Times New Roman"/>
                <a:sym typeface="Times New Roman"/>
              </a:rPr>
              <a:t>Purpose -</a:t>
            </a:r>
            <a:endParaRPr sz="1200">
              <a:solidFill>
                <a:srgbClr val="FF0000"/>
              </a:solidFill>
              <a:latin typeface="Times New Roman"/>
              <a:ea typeface="Times New Roman"/>
              <a:cs typeface="Times New Roman"/>
              <a:sym typeface="Times New Roman"/>
            </a:endParaRPr>
          </a:p>
          <a:p>
            <a:pPr indent="-304800" lvl="2" marL="1371600" rtl="0" algn="just">
              <a:lnSpc>
                <a:spcPct val="10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Mostly used for inflation, poverty and growth, and outlining changes of natural resources or human imprint.</a:t>
            </a:r>
            <a:endParaRPr sz="1200">
              <a:latin typeface="Times New Roman"/>
              <a:ea typeface="Times New Roman"/>
              <a:cs typeface="Times New Roman"/>
              <a:sym typeface="Times New Roman"/>
            </a:endParaRPr>
          </a:p>
          <a:p>
            <a:pPr indent="-317500" lvl="0" marL="457200" rtl="0" algn="just">
              <a:lnSpc>
                <a:spcPct val="105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Data Size:</a:t>
            </a:r>
            <a:endParaRPr b="1" sz="1400">
              <a:latin typeface="Times New Roman"/>
              <a:ea typeface="Times New Roman"/>
              <a:cs typeface="Times New Roman"/>
              <a:sym typeface="Times New Roman"/>
            </a:endParaRPr>
          </a:p>
          <a:p>
            <a:pPr indent="-304800" lvl="1" marL="914400" rtl="0" algn="just">
              <a:lnSpc>
                <a:spcPct val="105000"/>
              </a:lnSpc>
              <a:spcBef>
                <a:spcPts val="0"/>
              </a:spcBef>
              <a:spcAft>
                <a:spcPts val="0"/>
              </a:spcAft>
              <a:buClr>
                <a:srgbClr val="FF0000"/>
              </a:buClr>
              <a:buSzPts val="1200"/>
              <a:buFont typeface="Times New Roman"/>
              <a:buChar char="○"/>
            </a:pPr>
            <a:r>
              <a:rPr lang="en" sz="1200">
                <a:solidFill>
                  <a:srgbClr val="FF0000"/>
                </a:solidFill>
                <a:latin typeface="Times New Roman"/>
                <a:ea typeface="Times New Roman"/>
                <a:cs typeface="Times New Roman"/>
                <a:sym typeface="Times New Roman"/>
              </a:rPr>
              <a:t>Volume -</a:t>
            </a:r>
            <a:endParaRPr sz="1200">
              <a:solidFill>
                <a:srgbClr val="FF0000"/>
              </a:solidFill>
              <a:latin typeface="Times New Roman"/>
              <a:ea typeface="Times New Roman"/>
              <a:cs typeface="Times New Roman"/>
              <a:sym typeface="Times New Roman"/>
            </a:endParaRPr>
          </a:p>
          <a:p>
            <a:pPr indent="-304800" lvl="2" marL="1371600" rtl="0" algn="just">
              <a:lnSpc>
                <a:spcPct val="10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930 rows and 30 columns (216 KB).</a:t>
            </a:r>
            <a:endParaRPr sz="1200">
              <a:latin typeface="Times New Roman"/>
              <a:ea typeface="Times New Roman"/>
              <a:cs typeface="Times New Roman"/>
              <a:sym typeface="Times New Roman"/>
            </a:endParaRPr>
          </a:p>
          <a:p>
            <a:pPr indent="-304800" lvl="1" marL="914400" rtl="0" algn="just">
              <a:lnSpc>
                <a:spcPct val="105000"/>
              </a:lnSpc>
              <a:spcBef>
                <a:spcPts val="0"/>
              </a:spcBef>
              <a:spcAft>
                <a:spcPts val="0"/>
              </a:spcAft>
              <a:buClr>
                <a:srgbClr val="FF0000"/>
              </a:buClr>
              <a:buSzPts val="1200"/>
              <a:buFont typeface="Times New Roman"/>
              <a:buChar char="○"/>
            </a:pPr>
            <a:r>
              <a:rPr lang="en" sz="1200">
                <a:solidFill>
                  <a:srgbClr val="FF0000"/>
                </a:solidFill>
                <a:latin typeface="Times New Roman"/>
                <a:ea typeface="Times New Roman"/>
                <a:cs typeface="Times New Roman"/>
                <a:sym typeface="Times New Roman"/>
              </a:rPr>
              <a:t>Features </a:t>
            </a:r>
            <a:r>
              <a:rPr lang="en" sz="1200">
                <a:latin typeface="Times New Roman"/>
                <a:ea typeface="Times New Roman"/>
                <a:cs typeface="Times New Roman"/>
                <a:sym typeface="Times New Roman"/>
              </a:rPr>
              <a:t>(Total = 23)</a:t>
            </a:r>
            <a:r>
              <a:rPr lang="en"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304800" lvl="2" marL="1371600" rtl="0" algn="just">
              <a:lnSpc>
                <a:spcPct val="10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13 features are land cover, 6 features are forest and carbon, </a:t>
            </a:r>
            <a:r>
              <a:rPr lang="en" sz="1200">
                <a:latin typeface="Times New Roman"/>
                <a:ea typeface="Times New Roman"/>
                <a:cs typeface="Times New Roman"/>
                <a:sym typeface="Times New Roman"/>
              </a:rPr>
              <a:t>1 feature is seas/oceans, 1 feature is surface temperature, Country, and Year.</a:t>
            </a:r>
            <a:endParaRPr sz="1200">
              <a:latin typeface="Times New Roman"/>
              <a:ea typeface="Times New Roman"/>
              <a:cs typeface="Times New Roman"/>
              <a:sym typeface="Times New Roman"/>
            </a:endParaRPr>
          </a:p>
          <a:p>
            <a:pPr indent="-304800" lvl="1" marL="914400" rtl="0" algn="just">
              <a:lnSpc>
                <a:spcPct val="105000"/>
              </a:lnSpc>
              <a:spcBef>
                <a:spcPts val="0"/>
              </a:spcBef>
              <a:spcAft>
                <a:spcPts val="0"/>
              </a:spcAft>
              <a:buClr>
                <a:srgbClr val="FF0000"/>
              </a:buClr>
              <a:buSzPts val="1200"/>
              <a:buFont typeface="Times New Roman"/>
              <a:buChar char="○"/>
            </a:pPr>
            <a:r>
              <a:rPr lang="en" sz="1200">
                <a:solidFill>
                  <a:srgbClr val="FF0000"/>
                </a:solidFill>
                <a:latin typeface="Times New Roman"/>
                <a:ea typeface="Times New Roman"/>
                <a:cs typeface="Times New Roman"/>
                <a:sym typeface="Times New Roman"/>
              </a:rPr>
              <a:t>Targets -</a:t>
            </a:r>
            <a:endParaRPr sz="1200">
              <a:solidFill>
                <a:srgbClr val="FF0000"/>
              </a:solidFill>
              <a:latin typeface="Times New Roman"/>
              <a:ea typeface="Times New Roman"/>
              <a:cs typeface="Times New Roman"/>
              <a:sym typeface="Times New Roman"/>
            </a:endParaRPr>
          </a:p>
          <a:p>
            <a:pPr indent="-304800" lvl="2" marL="1371600" rtl="0" algn="just">
              <a:lnSpc>
                <a:spcPct val="10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Drought, Extreme Temperature, Flood, Landslide, Storm, Wildfire, Total.</a:t>
            </a:r>
            <a:endParaRPr sz="1200">
              <a:latin typeface="Times New Roman"/>
              <a:ea typeface="Times New Roman"/>
              <a:cs typeface="Times New Roman"/>
              <a:sym typeface="Times New Roman"/>
            </a:endParaRPr>
          </a:p>
          <a:p>
            <a:pPr indent="-317500" lvl="0" marL="457200" rtl="0" algn="just">
              <a:lnSpc>
                <a:spcPct val="105000"/>
              </a:lnSpc>
              <a:spcBef>
                <a:spcPts val="0"/>
              </a:spcBef>
              <a:spcAft>
                <a:spcPts val="0"/>
              </a:spcAft>
              <a:buSzPts val="1400"/>
              <a:buFont typeface="Times New Roman"/>
              <a:buChar char="●"/>
            </a:pPr>
            <a:r>
              <a:rPr b="1" lang="en" sz="1400">
                <a:latin typeface="Times New Roman"/>
                <a:ea typeface="Times New Roman"/>
                <a:cs typeface="Times New Roman"/>
                <a:sym typeface="Times New Roman"/>
              </a:rPr>
              <a:t>Data Collection:</a:t>
            </a:r>
            <a:endParaRPr b="1" sz="1400">
              <a:latin typeface="Times New Roman"/>
              <a:ea typeface="Times New Roman"/>
              <a:cs typeface="Times New Roman"/>
              <a:sym typeface="Times New Roman"/>
            </a:endParaRPr>
          </a:p>
          <a:p>
            <a:pPr indent="-304800" lvl="1" marL="914400" rtl="0" algn="just">
              <a:lnSpc>
                <a:spcPct val="10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a:t>
            </a:r>
            <a:r>
              <a:rPr lang="en" sz="1200">
                <a:highlight>
                  <a:srgbClr val="FFFF00"/>
                </a:highlight>
                <a:latin typeface="Times New Roman"/>
                <a:ea typeface="Times New Roman"/>
                <a:cs typeface="Times New Roman"/>
                <a:sym typeface="Times New Roman"/>
              </a:rPr>
              <a:t>data is downloadable from the I.M Fund’s website </a:t>
            </a:r>
            <a:r>
              <a:rPr lang="en" sz="1200">
                <a:latin typeface="Times New Roman"/>
                <a:ea typeface="Times New Roman"/>
                <a:cs typeface="Times New Roman"/>
                <a:sym typeface="Times New Roman"/>
              </a:rPr>
              <a:t>as 5 downloadable csv files. All csvs had to be consolidated for machine learning.</a:t>
            </a:r>
            <a:endParaRPr sz="1200">
              <a:latin typeface="Times New Roman"/>
              <a:ea typeface="Times New Roman"/>
              <a:cs typeface="Times New Roman"/>
              <a:sym typeface="Times New Roman"/>
            </a:endParaRPr>
          </a:p>
        </p:txBody>
      </p:sp>
      <p:pic>
        <p:nvPicPr>
          <p:cNvPr id="191" name="Google Shape;191;p21"/>
          <p:cNvPicPr preferRelativeResize="0"/>
          <p:nvPr/>
        </p:nvPicPr>
        <p:blipFill>
          <a:blip r:embed="rId3">
            <a:alphaModFix/>
          </a:blip>
          <a:stretch>
            <a:fillRect/>
          </a:stretch>
        </p:blipFill>
        <p:spPr>
          <a:xfrm>
            <a:off x="7697025" y="265325"/>
            <a:ext cx="1091574" cy="1112499"/>
          </a:xfrm>
          <a:prstGeom prst="rect">
            <a:avLst/>
          </a:prstGeom>
          <a:noFill/>
          <a:ln>
            <a:noFill/>
          </a:ln>
        </p:spPr>
      </p:pic>
      <p:sp>
        <p:nvSpPr>
          <p:cNvPr id="192" name="Google Shape;192;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