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6" r:id="rId2"/>
    <p:sldId id="257" r:id="rId3"/>
    <p:sldId id="258" r:id="rId4"/>
    <p:sldId id="259" r:id="rId5"/>
    <p:sldId id="302" r:id="rId6"/>
    <p:sldId id="303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8" r:id="rId44"/>
    <p:sldId id="299" r:id="rId45"/>
    <p:sldId id="300" r:id="rId46"/>
    <p:sldId id="301" r:id="rId4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737"/>
    <p:restoredTop sz="96604"/>
  </p:normalViewPr>
  <p:slideViewPr>
    <p:cSldViewPr snapToGrid="0">
      <p:cViewPr varScale="1">
        <p:scale>
          <a:sx n="127" d="100"/>
          <a:sy n="127" d="100"/>
        </p:scale>
        <p:origin x="116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119D89-6799-4252-B064-909C19355F3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A31BED4-15E5-4E6D-A3A3-FA76563DB5AE}">
      <dgm:prSet/>
      <dgm:spPr/>
      <dgm:t>
        <a:bodyPr/>
        <a:lstStyle/>
        <a:p>
          <a:pPr>
            <a:defRPr cap="all"/>
          </a:pPr>
          <a:r>
            <a:rPr lang="tr-TR" dirty="0" err="1"/>
            <a:t>Thıs</a:t>
          </a:r>
          <a:r>
            <a:rPr lang="tr-TR" dirty="0"/>
            <a:t> </a:t>
          </a:r>
          <a:r>
            <a:rPr lang="tr-TR" dirty="0" err="1"/>
            <a:t>sectıon</a:t>
          </a:r>
          <a:r>
            <a:rPr lang="tr-TR" dirty="0"/>
            <a:t> </a:t>
          </a:r>
          <a:r>
            <a:rPr lang="tr-TR" dirty="0" err="1"/>
            <a:t>outlınes</a:t>
          </a:r>
          <a:r>
            <a:rPr lang="tr-TR" dirty="0"/>
            <a:t>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operatıonal</a:t>
          </a:r>
          <a:r>
            <a:rPr lang="tr-TR" dirty="0"/>
            <a:t> </a:t>
          </a:r>
          <a:r>
            <a:rPr lang="tr-TR" dirty="0" err="1"/>
            <a:t>flow</a:t>
          </a:r>
          <a:r>
            <a:rPr lang="tr-TR" dirty="0"/>
            <a:t> of </a:t>
          </a: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ımproved</a:t>
          </a:r>
          <a:r>
            <a:rPr lang="tr-TR" dirty="0"/>
            <a:t> </a:t>
          </a:r>
          <a:r>
            <a:rPr lang="tr-TR" dirty="0" err="1"/>
            <a:t>routıng</a:t>
          </a:r>
          <a:r>
            <a:rPr lang="tr-TR" dirty="0"/>
            <a:t> </a:t>
          </a:r>
          <a:r>
            <a:rPr lang="tr-TR" dirty="0" err="1"/>
            <a:t>protocol</a:t>
          </a:r>
          <a:r>
            <a:rPr lang="tr-TR" dirty="0"/>
            <a:t> </a:t>
          </a:r>
          <a:r>
            <a:rPr lang="tr-TR" dirty="0" err="1"/>
            <a:t>wıth</a:t>
          </a:r>
          <a:r>
            <a:rPr lang="tr-TR" dirty="0"/>
            <a:t> </a:t>
          </a:r>
          <a:r>
            <a:rPr lang="tr-TR" dirty="0" err="1"/>
            <a:t>centralized</a:t>
          </a:r>
          <a:r>
            <a:rPr lang="tr-TR" dirty="0"/>
            <a:t> </a:t>
          </a:r>
          <a:r>
            <a:rPr lang="tr-TR" dirty="0" err="1"/>
            <a:t>decision-makıng</a:t>
          </a:r>
          <a:r>
            <a:rPr lang="tr-TR" dirty="0"/>
            <a:t>.</a:t>
          </a:r>
          <a:endParaRPr lang="en-US" dirty="0"/>
        </a:p>
      </dgm:t>
    </dgm:pt>
    <dgm:pt modelId="{FFE317B0-F8A0-4F8D-A019-A92F306FFF29}" type="parTrans" cxnId="{7EDD6F47-8220-466F-AF21-F8A6B86D39CB}">
      <dgm:prSet/>
      <dgm:spPr/>
      <dgm:t>
        <a:bodyPr/>
        <a:lstStyle/>
        <a:p>
          <a:endParaRPr lang="en-US"/>
        </a:p>
      </dgm:t>
    </dgm:pt>
    <dgm:pt modelId="{E42CEB15-B23A-4189-926C-BDCD3538827D}" type="sibTrans" cxnId="{7EDD6F47-8220-466F-AF21-F8A6B86D39CB}">
      <dgm:prSet/>
      <dgm:spPr/>
      <dgm:t>
        <a:bodyPr/>
        <a:lstStyle/>
        <a:p>
          <a:endParaRPr lang="en-US"/>
        </a:p>
      </dgm:t>
    </dgm:pt>
    <dgm:pt modelId="{2E437C4A-A0C2-416E-BEAE-3CF5BA2108FC}">
      <dgm:prSet/>
      <dgm:spPr/>
      <dgm:t>
        <a:bodyPr/>
        <a:lstStyle/>
        <a:p>
          <a:pPr>
            <a:defRPr cap="all"/>
          </a:pPr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system</a:t>
          </a:r>
          <a:r>
            <a:rPr lang="tr-TR" dirty="0"/>
            <a:t> </a:t>
          </a:r>
          <a:r>
            <a:rPr lang="tr-TR" dirty="0" err="1"/>
            <a:t>dynamıcally</a:t>
          </a:r>
          <a:r>
            <a:rPr lang="tr-TR" dirty="0"/>
            <a:t> </a:t>
          </a:r>
          <a:r>
            <a:rPr lang="tr-TR" dirty="0" err="1"/>
            <a:t>determınes</a:t>
          </a:r>
          <a:r>
            <a:rPr lang="tr-TR" dirty="0"/>
            <a:t> </a:t>
          </a:r>
          <a:r>
            <a:rPr lang="tr-TR" dirty="0" err="1"/>
            <a:t>whether</a:t>
          </a:r>
          <a:r>
            <a:rPr lang="tr-TR" dirty="0"/>
            <a:t> </a:t>
          </a:r>
          <a:r>
            <a:rPr lang="tr-TR" dirty="0" err="1"/>
            <a:t>to</a:t>
          </a:r>
          <a:r>
            <a:rPr lang="tr-TR" dirty="0"/>
            <a:t> </a:t>
          </a:r>
          <a:r>
            <a:rPr lang="tr-TR" dirty="0" err="1"/>
            <a:t>use</a:t>
          </a:r>
          <a:r>
            <a:rPr lang="tr-TR" dirty="0"/>
            <a:t> </a:t>
          </a:r>
          <a:r>
            <a:rPr lang="tr-TR" dirty="0" err="1"/>
            <a:t>centralızed</a:t>
          </a:r>
          <a:r>
            <a:rPr lang="tr-TR" dirty="0"/>
            <a:t> </a:t>
          </a:r>
          <a:r>
            <a:rPr lang="tr-TR" dirty="0" err="1"/>
            <a:t>or</a:t>
          </a:r>
          <a:r>
            <a:rPr lang="tr-TR" dirty="0"/>
            <a:t> </a:t>
          </a:r>
          <a:r>
            <a:rPr lang="tr-TR" dirty="0" err="1"/>
            <a:t>dıstrıbuted</a:t>
          </a:r>
          <a:r>
            <a:rPr lang="tr-TR" dirty="0"/>
            <a:t> </a:t>
          </a:r>
          <a:r>
            <a:rPr lang="tr-TR" dirty="0" err="1"/>
            <a:t>routıng</a:t>
          </a:r>
          <a:r>
            <a:rPr lang="tr-TR" dirty="0"/>
            <a:t> </a:t>
          </a:r>
          <a:r>
            <a:rPr lang="tr-TR" dirty="0" err="1"/>
            <a:t>based</a:t>
          </a:r>
          <a:r>
            <a:rPr lang="tr-TR" dirty="0"/>
            <a:t> on a </a:t>
          </a:r>
          <a:r>
            <a:rPr lang="tr-TR" dirty="0" err="1"/>
            <a:t>confıguratıon</a:t>
          </a:r>
          <a:r>
            <a:rPr lang="tr-TR" dirty="0"/>
            <a:t> </a:t>
          </a:r>
          <a:r>
            <a:rPr lang="tr-TR" dirty="0" err="1"/>
            <a:t>parameter</a:t>
          </a:r>
          <a:r>
            <a:rPr lang="tr-TR" dirty="0"/>
            <a:t>. </a:t>
          </a:r>
          <a:endParaRPr lang="en-US" dirty="0"/>
        </a:p>
      </dgm:t>
    </dgm:pt>
    <dgm:pt modelId="{725852BA-2CDD-4015-8834-B72735D256E8}" type="parTrans" cxnId="{C476122D-8C36-4A25-9067-E12CBC9856EF}">
      <dgm:prSet/>
      <dgm:spPr/>
      <dgm:t>
        <a:bodyPr/>
        <a:lstStyle/>
        <a:p>
          <a:endParaRPr lang="en-US"/>
        </a:p>
      </dgm:t>
    </dgm:pt>
    <dgm:pt modelId="{E9F6368A-526F-4E4B-AAB0-290225DBE78B}" type="sibTrans" cxnId="{C476122D-8C36-4A25-9067-E12CBC9856EF}">
      <dgm:prSet/>
      <dgm:spPr/>
      <dgm:t>
        <a:bodyPr/>
        <a:lstStyle/>
        <a:p>
          <a:endParaRPr lang="en-US"/>
        </a:p>
      </dgm:t>
    </dgm:pt>
    <dgm:pt modelId="{E2476E07-444F-46E0-9D50-A24D4160685A}">
      <dgm:prSet/>
      <dgm:spPr/>
      <dgm:t>
        <a:bodyPr/>
        <a:lstStyle/>
        <a:p>
          <a:pPr>
            <a:defRPr cap="all"/>
          </a:pPr>
          <a:r>
            <a:rPr lang="tr-TR" dirty="0" err="1"/>
            <a:t>When</a:t>
          </a:r>
          <a:r>
            <a:rPr lang="tr-TR" dirty="0"/>
            <a:t> </a:t>
          </a:r>
          <a:r>
            <a:rPr lang="tr-TR" dirty="0" err="1"/>
            <a:t>centralızed</a:t>
          </a:r>
          <a:r>
            <a:rPr lang="tr-TR" dirty="0"/>
            <a:t> </a:t>
          </a:r>
          <a:r>
            <a:rPr lang="tr-TR" dirty="0" err="1"/>
            <a:t>mode</a:t>
          </a:r>
          <a:r>
            <a:rPr lang="tr-TR" dirty="0"/>
            <a:t> ıs </a:t>
          </a:r>
          <a:r>
            <a:rPr lang="tr-TR" dirty="0" err="1"/>
            <a:t>enabled</a:t>
          </a:r>
          <a:r>
            <a:rPr lang="tr-TR" dirty="0"/>
            <a:t>, </a:t>
          </a:r>
          <a:r>
            <a:rPr lang="tr-TR" dirty="0" err="1"/>
            <a:t>node</a:t>
          </a:r>
          <a:r>
            <a:rPr lang="tr-TR" dirty="0"/>
            <a:t> 0 </a:t>
          </a:r>
          <a:r>
            <a:rPr lang="tr-TR" dirty="0" err="1"/>
            <a:t>becomes</a:t>
          </a:r>
          <a:r>
            <a:rPr lang="tr-TR" dirty="0"/>
            <a:t> </a:t>
          </a:r>
          <a:r>
            <a:rPr lang="tr-TR" dirty="0" err="1"/>
            <a:t>responsıble</a:t>
          </a:r>
          <a:r>
            <a:rPr lang="tr-TR" dirty="0"/>
            <a:t> </a:t>
          </a:r>
          <a:r>
            <a:rPr lang="tr-TR" dirty="0" err="1"/>
            <a:t>for</a:t>
          </a:r>
          <a:r>
            <a:rPr lang="tr-TR" dirty="0"/>
            <a:t> </a:t>
          </a:r>
          <a:r>
            <a:rPr lang="tr-TR" dirty="0" err="1"/>
            <a:t>computıng</a:t>
          </a:r>
          <a:r>
            <a:rPr lang="tr-TR" dirty="0"/>
            <a:t> </a:t>
          </a:r>
          <a:r>
            <a:rPr lang="tr-TR" dirty="0" err="1"/>
            <a:t>and</a:t>
          </a:r>
          <a:r>
            <a:rPr lang="tr-TR" dirty="0"/>
            <a:t> </a:t>
          </a:r>
          <a:r>
            <a:rPr lang="tr-TR" dirty="0" err="1"/>
            <a:t>broadcastıng</a:t>
          </a:r>
          <a:r>
            <a:rPr lang="tr-TR" dirty="0"/>
            <a:t> routing </a:t>
          </a:r>
          <a:r>
            <a:rPr lang="tr-TR" dirty="0" err="1"/>
            <a:t>ınformatıon</a:t>
          </a:r>
          <a:r>
            <a:rPr lang="tr-TR" dirty="0"/>
            <a:t>.</a:t>
          </a:r>
          <a:endParaRPr lang="en-US" dirty="0"/>
        </a:p>
      </dgm:t>
    </dgm:pt>
    <dgm:pt modelId="{F6C762B6-728B-4510-8CCF-FBB21450D908}" type="parTrans" cxnId="{90DA35B0-C72F-4873-B477-B18816A0F60C}">
      <dgm:prSet/>
      <dgm:spPr/>
      <dgm:t>
        <a:bodyPr/>
        <a:lstStyle/>
        <a:p>
          <a:endParaRPr lang="en-US"/>
        </a:p>
      </dgm:t>
    </dgm:pt>
    <dgm:pt modelId="{9BCB7A33-D1F1-47C8-8C98-06838FA6686A}" type="sibTrans" cxnId="{90DA35B0-C72F-4873-B477-B18816A0F60C}">
      <dgm:prSet/>
      <dgm:spPr/>
      <dgm:t>
        <a:bodyPr/>
        <a:lstStyle/>
        <a:p>
          <a:endParaRPr lang="en-US"/>
        </a:p>
      </dgm:t>
    </dgm:pt>
    <dgm:pt modelId="{2369EBF6-CF6A-4734-BA74-17BD1FFBBCD8}" type="pres">
      <dgm:prSet presAssocID="{6B119D89-6799-4252-B064-909C19355F3D}" presName="root" presStyleCnt="0">
        <dgm:presLayoutVars>
          <dgm:dir/>
          <dgm:resizeHandles val="exact"/>
        </dgm:presLayoutVars>
      </dgm:prSet>
      <dgm:spPr/>
    </dgm:pt>
    <dgm:pt modelId="{51631F42-F60E-4511-BC62-D2651FBEC4F1}" type="pres">
      <dgm:prSet presAssocID="{EA31BED4-15E5-4E6D-A3A3-FA76563DB5AE}" presName="compNode" presStyleCnt="0"/>
      <dgm:spPr/>
    </dgm:pt>
    <dgm:pt modelId="{62D005F6-A62C-4A2F-B8DE-B8648311382A}" type="pres">
      <dgm:prSet presAssocID="{EA31BED4-15E5-4E6D-A3A3-FA76563DB5AE}" presName="iconBgRect" presStyleLbl="bgShp" presStyleIdx="0" presStyleCnt="3"/>
      <dgm:spPr/>
    </dgm:pt>
    <dgm:pt modelId="{CA516A7F-776B-4813-AEA3-4B6AFEAF6369}" type="pres">
      <dgm:prSet presAssocID="{EA31BED4-15E5-4E6D-A3A3-FA76563DB5A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 Diagram"/>
        </a:ext>
      </dgm:extLst>
    </dgm:pt>
    <dgm:pt modelId="{92358E8D-9AC3-474B-87AE-9798435812DC}" type="pres">
      <dgm:prSet presAssocID="{EA31BED4-15E5-4E6D-A3A3-FA76563DB5AE}" presName="spaceRect" presStyleCnt="0"/>
      <dgm:spPr/>
    </dgm:pt>
    <dgm:pt modelId="{CA8EC1CB-8A6A-4F93-9192-3C574536A9AD}" type="pres">
      <dgm:prSet presAssocID="{EA31BED4-15E5-4E6D-A3A3-FA76563DB5AE}" presName="textRect" presStyleLbl="revTx" presStyleIdx="0" presStyleCnt="3">
        <dgm:presLayoutVars>
          <dgm:chMax val="1"/>
          <dgm:chPref val="1"/>
        </dgm:presLayoutVars>
      </dgm:prSet>
      <dgm:spPr/>
    </dgm:pt>
    <dgm:pt modelId="{B74798AC-0885-42E3-9413-3D75646975CC}" type="pres">
      <dgm:prSet presAssocID="{E42CEB15-B23A-4189-926C-BDCD3538827D}" presName="sibTrans" presStyleCnt="0"/>
      <dgm:spPr/>
    </dgm:pt>
    <dgm:pt modelId="{8A9EB78E-C6D5-4FD2-B7AC-FAACDFBECAD6}" type="pres">
      <dgm:prSet presAssocID="{2E437C4A-A0C2-416E-BEAE-3CF5BA2108FC}" presName="compNode" presStyleCnt="0"/>
      <dgm:spPr/>
    </dgm:pt>
    <dgm:pt modelId="{61631E1E-E8A9-4A16-9815-706FF1FF7D34}" type="pres">
      <dgm:prSet presAssocID="{2E437C4A-A0C2-416E-BEAE-3CF5BA2108FC}" presName="iconBgRect" presStyleLbl="bgShp" presStyleIdx="1" presStyleCnt="3"/>
      <dgm:spPr/>
    </dgm:pt>
    <dgm:pt modelId="{8366DE48-2498-4E2F-9232-6732A5782C73}" type="pres">
      <dgm:prSet presAssocID="{2E437C4A-A0C2-416E-BEAE-3CF5BA2108F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ğlı değil"/>
        </a:ext>
      </dgm:extLst>
    </dgm:pt>
    <dgm:pt modelId="{7B3E57BA-BC40-4388-81F9-F91223FAEC4F}" type="pres">
      <dgm:prSet presAssocID="{2E437C4A-A0C2-416E-BEAE-3CF5BA2108FC}" presName="spaceRect" presStyleCnt="0"/>
      <dgm:spPr/>
    </dgm:pt>
    <dgm:pt modelId="{4818796C-B8CD-4167-914F-79B24FB44DC1}" type="pres">
      <dgm:prSet presAssocID="{2E437C4A-A0C2-416E-BEAE-3CF5BA2108FC}" presName="textRect" presStyleLbl="revTx" presStyleIdx="1" presStyleCnt="3">
        <dgm:presLayoutVars>
          <dgm:chMax val="1"/>
          <dgm:chPref val="1"/>
        </dgm:presLayoutVars>
      </dgm:prSet>
      <dgm:spPr/>
    </dgm:pt>
    <dgm:pt modelId="{758BE7F5-8513-4C25-A780-9215D83FD2B3}" type="pres">
      <dgm:prSet presAssocID="{E9F6368A-526F-4E4B-AAB0-290225DBE78B}" presName="sibTrans" presStyleCnt="0"/>
      <dgm:spPr/>
    </dgm:pt>
    <dgm:pt modelId="{AEEFF482-CAC3-4583-B4AA-95059BB49243}" type="pres">
      <dgm:prSet presAssocID="{E2476E07-444F-46E0-9D50-A24D4160685A}" presName="compNode" presStyleCnt="0"/>
      <dgm:spPr/>
    </dgm:pt>
    <dgm:pt modelId="{7F6F0935-71F8-4441-91F8-7103DA500980}" type="pres">
      <dgm:prSet presAssocID="{E2476E07-444F-46E0-9D50-A24D4160685A}" presName="iconBgRect" presStyleLbl="bgShp" presStyleIdx="2" presStyleCnt="3"/>
      <dgm:spPr/>
    </dgm:pt>
    <dgm:pt modelId="{9BD13851-6F79-4E16-A314-133343FE0BEE}" type="pres">
      <dgm:prSet presAssocID="{E2476E07-444F-46E0-9D50-A24D416068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ablosuz"/>
        </a:ext>
      </dgm:extLst>
    </dgm:pt>
    <dgm:pt modelId="{D7D8A9C4-BE53-4F11-97AD-1E137411D071}" type="pres">
      <dgm:prSet presAssocID="{E2476E07-444F-46E0-9D50-A24D4160685A}" presName="spaceRect" presStyleCnt="0"/>
      <dgm:spPr/>
    </dgm:pt>
    <dgm:pt modelId="{8C7F8CAC-E29B-4822-BCAD-D3ADA4627CF0}" type="pres">
      <dgm:prSet presAssocID="{E2476E07-444F-46E0-9D50-A24D4160685A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476122D-8C36-4A25-9067-E12CBC9856EF}" srcId="{6B119D89-6799-4252-B064-909C19355F3D}" destId="{2E437C4A-A0C2-416E-BEAE-3CF5BA2108FC}" srcOrd="1" destOrd="0" parTransId="{725852BA-2CDD-4015-8834-B72735D256E8}" sibTransId="{E9F6368A-526F-4E4B-AAB0-290225DBE78B}"/>
    <dgm:cxn modelId="{6B110D2E-61AD-48C8-9F88-7714C8E66F6A}" type="presOf" srcId="{6B119D89-6799-4252-B064-909C19355F3D}" destId="{2369EBF6-CF6A-4734-BA74-17BD1FFBBCD8}" srcOrd="0" destOrd="0" presId="urn:microsoft.com/office/officeart/2018/5/layout/IconCircleLabelList"/>
    <dgm:cxn modelId="{7EDD6F47-8220-466F-AF21-F8A6B86D39CB}" srcId="{6B119D89-6799-4252-B064-909C19355F3D}" destId="{EA31BED4-15E5-4E6D-A3A3-FA76563DB5AE}" srcOrd="0" destOrd="0" parTransId="{FFE317B0-F8A0-4F8D-A019-A92F306FFF29}" sibTransId="{E42CEB15-B23A-4189-926C-BDCD3538827D}"/>
    <dgm:cxn modelId="{2C96974A-9346-47C4-B416-12C4DD7475A0}" type="presOf" srcId="{2E437C4A-A0C2-416E-BEAE-3CF5BA2108FC}" destId="{4818796C-B8CD-4167-914F-79B24FB44DC1}" srcOrd="0" destOrd="0" presId="urn:microsoft.com/office/officeart/2018/5/layout/IconCircleLabelList"/>
    <dgm:cxn modelId="{4289BA71-5295-4A83-AEA0-3B4669B945D0}" type="presOf" srcId="{E2476E07-444F-46E0-9D50-A24D4160685A}" destId="{8C7F8CAC-E29B-4822-BCAD-D3ADA4627CF0}" srcOrd="0" destOrd="0" presId="urn:microsoft.com/office/officeart/2018/5/layout/IconCircleLabelList"/>
    <dgm:cxn modelId="{20893AA8-ACE2-484E-AC7F-ED173F72F074}" type="presOf" srcId="{EA31BED4-15E5-4E6D-A3A3-FA76563DB5AE}" destId="{CA8EC1CB-8A6A-4F93-9192-3C574536A9AD}" srcOrd="0" destOrd="0" presId="urn:microsoft.com/office/officeart/2018/5/layout/IconCircleLabelList"/>
    <dgm:cxn modelId="{90DA35B0-C72F-4873-B477-B18816A0F60C}" srcId="{6B119D89-6799-4252-B064-909C19355F3D}" destId="{E2476E07-444F-46E0-9D50-A24D4160685A}" srcOrd="2" destOrd="0" parTransId="{F6C762B6-728B-4510-8CCF-FBB21450D908}" sibTransId="{9BCB7A33-D1F1-47C8-8C98-06838FA6686A}"/>
    <dgm:cxn modelId="{E085EE4C-8BC0-4A1C-AF5A-66D167DBB418}" type="presParOf" srcId="{2369EBF6-CF6A-4734-BA74-17BD1FFBBCD8}" destId="{51631F42-F60E-4511-BC62-D2651FBEC4F1}" srcOrd="0" destOrd="0" presId="urn:microsoft.com/office/officeart/2018/5/layout/IconCircleLabelList"/>
    <dgm:cxn modelId="{FB9A8020-A93E-4DD6-BE0A-22E29ED89BBD}" type="presParOf" srcId="{51631F42-F60E-4511-BC62-D2651FBEC4F1}" destId="{62D005F6-A62C-4A2F-B8DE-B8648311382A}" srcOrd="0" destOrd="0" presId="urn:microsoft.com/office/officeart/2018/5/layout/IconCircleLabelList"/>
    <dgm:cxn modelId="{D9C05E10-CF90-46AD-A359-0EE954F1EBC2}" type="presParOf" srcId="{51631F42-F60E-4511-BC62-D2651FBEC4F1}" destId="{CA516A7F-776B-4813-AEA3-4B6AFEAF6369}" srcOrd="1" destOrd="0" presId="urn:microsoft.com/office/officeart/2018/5/layout/IconCircleLabelList"/>
    <dgm:cxn modelId="{F4B269E5-CA1B-48E6-99C8-FF261BF34996}" type="presParOf" srcId="{51631F42-F60E-4511-BC62-D2651FBEC4F1}" destId="{92358E8D-9AC3-474B-87AE-9798435812DC}" srcOrd="2" destOrd="0" presId="urn:microsoft.com/office/officeart/2018/5/layout/IconCircleLabelList"/>
    <dgm:cxn modelId="{154EA8AA-F425-4AEB-A6AB-836298BC7FEE}" type="presParOf" srcId="{51631F42-F60E-4511-BC62-D2651FBEC4F1}" destId="{CA8EC1CB-8A6A-4F93-9192-3C574536A9AD}" srcOrd="3" destOrd="0" presId="urn:microsoft.com/office/officeart/2018/5/layout/IconCircleLabelList"/>
    <dgm:cxn modelId="{65BC9EFA-74BB-45D9-8C94-ED6F05833FAC}" type="presParOf" srcId="{2369EBF6-CF6A-4734-BA74-17BD1FFBBCD8}" destId="{B74798AC-0885-42E3-9413-3D75646975CC}" srcOrd="1" destOrd="0" presId="urn:microsoft.com/office/officeart/2018/5/layout/IconCircleLabelList"/>
    <dgm:cxn modelId="{25EABC6A-FC98-4873-A0A2-8D237C182AEB}" type="presParOf" srcId="{2369EBF6-CF6A-4734-BA74-17BD1FFBBCD8}" destId="{8A9EB78E-C6D5-4FD2-B7AC-FAACDFBECAD6}" srcOrd="2" destOrd="0" presId="urn:microsoft.com/office/officeart/2018/5/layout/IconCircleLabelList"/>
    <dgm:cxn modelId="{0DB3149A-3B8A-466C-88E5-85599D7005F1}" type="presParOf" srcId="{8A9EB78E-C6D5-4FD2-B7AC-FAACDFBECAD6}" destId="{61631E1E-E8A9-4A16-9815-706FF1FF7D34}" srcOrd="0" destOrd="0" presId="urn:microsoft.com/office/officeart/2018/5/layout/IconCircleLabelList"/>
    <dgm:cxn modelId="{86F4BA9C-F090-4CB1-B12F-4164984A53C0}" type="presParOf" srcId="{8A9EB78E-C6D5-4FD2-B7AC-FAACDFBECAD6}" destId="{8366DE48-2498-4E2F-9232-6732A5782C73}" srcOrd="1" destOrd="0" presId="urn:microsoft.com/office/officeart/2018/5/layout/IconCircleLabelList"/>
    <dgm:cxn modelId="{DD235B1C-AEA8-4B0B-87EA-972D35474F40}" type="presParOf" srcId="{8A9EB78E-C6D5-4FD2-B7AC-FAACDFBECAD6}" destId="{7B3E57BA-BC40-4388-81F9-F91223FAEC4F}" srcOrd="2" destOrd="0" presId="urn:microsoft.com/office/officeart/2018/5/layout/IconCircleLabelList"/>
    <dgm:cxn modelId="{6D0237F6-4574-4575-A92D-B42706503F3A}" type="presParOf" srcId="{8A9EB78E-C6D5-4FD2-B7AC-FAACDFBECAD6}" destId="{4818796C-B8CD-4167-914F-79B24FB44DC1}" srcOrd="3" destOrd="0" presId="urn:microsoft.com/office/officeart/2018/5/layout/IconCircleLabelList"/>
    <dgm:cxn modelId="{AA036770-20EB-40CE-9835-118094AA076C}" type="presParOf" srcId="{2369EBF6-CF6A-4734-BA74-17BD1FFBBCD8}" destId="{758BE7F5-8513-4C25-A780-9215D83FD2B3}" srcOrd="3" destOrd="0" presId="urn:microsoft.com/office/officeart/2018/5/layout/IconCircleLabelList"/>
    <dgm:cxn modelId="{0C5AD608-00B6-4DE1-94E7-E2A9B4CBF8D7}" type="presParOf" srcId="{2369EBF6-CF6A-4734-BA74-17BD1FFBBCD8}" destId="{AEEFF482-CAC3-4583-B4AA-95059BB49243}" srcOrd="4" destOrd="0" presId="urn:microsoft.com/office/officeart/2018/5/layout/IconCircleLabelList"/>
    <dgm:cxn modelId="{AEA29CFD-164C-40E8-84E3-AAD593BDA4CB}" type="presParOf" srcId="{AEEFF482-CAC3-4583-B4AA-95059BB49243}" destId="{7F6F0935-71F8-4441-91F8-7103DA500980}" srcOrd="0" destOrd="0" presId="urn:microsoft.com/office/officeart/2018/5/layout/IconCircleLabelList"/>
    <dgm:cxn modelId="{C273B056-5A5E-46A5-BC8C-BF474F8F04BC}" type="presParOf" srcId="{AEEFF482-CAC3-4583-B4AA-95059BB49243}" destId="{9BD13851-6F79-4E16-A314-133343FE0BEE}" srcOrd="1" destOrd="0" presId="urn:microsoft.com/office/officeart/2018/5/layout/IconCircleLabelList"/>
    <dgm:cxn modelId="{7B5CEB53-371E-4E8F-8EB6-5BC9C3069C10}" type="presParOf" srcId="{AEEFF482-CAC3-4583-B4AA-95059BB49243}" destId="{D7D8A9C4-BE53-4F11-97AD-1E137411D071}" srcOrd="2" destOrd="0" presId="urn:microsoft.com/office/officeart/2018/5/layout/IconCircleLabelList"/>
    <dgm:cxn modelId="{17818341-477C-4148-AB89-0E2CA93A283B}" type="presParOf" srcId="{AEEFF482-CAC3-4583-B4AA-95059BB49243}" destId="{8C7F8CAC-E29B-4822-BCAD-D3ADA4627CF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AF56687-91CE-465F-8CD6-6DBFBC4B7D0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3D21D6-7AB4-455D-888E-71C895AA4C0B}">
      <dgm:prSet/>
      <dgm:spPr/>
      <dgm:t>
        <a:bodyPr/>
        <a:lstStyle/>
        <a:p>
          <a:r>
            <a:rPr lang="tr-TR" dirty="0" err="1"/>
            <a:t>The</a:t>
          </a:r>
          <a:r>
            <a:rPr lang="tr-TR" dirty="0"/>
            <a:t> </a:t>
          </a:r>
          <a:r>
            <a:rPr lang="tr-TR" dirty="0" err="1"/>
            <a:t>simulation</a:t>
          </a:r>
          <a:r>
            <a:rPr lang="tr-TR" dirty="0"/>
            <a:t> </a:t>
          </a:r>
          <a:r>
            <a:rPr lang="tr-TR" dirty="0" err="1"/>
            <a:t>generated</a:t>
          </a:r>
          <a:r>
            <a:rPr lang="tr-TR" dirty="0"/>
            <a:t> </a:t>
          </a:r>
          <a:r>
            <a:rPr lang="tr-TR" dirty="0" err="1"/>
            <a:t>several</a:t>
          </a:r>
          <a:r>
            <a:rPr lang="tr-TR" dirty="0"/>
            <a:t> </a:t>
          </a:r>
          <a:r>
            <a:rPr lang="tr-TR" dirty="0" err="1"/>
            <a:t>key</a:t>
          </a:r>
          <a:r>
            <a:rPr lang="tr-TR" dirty="0"/>
            <a:t> </a:t>
          </a:r>
          <a:r>
            <a:rPr lang="tr-TR" dirty="0" err="1"/>
            <a:t>performance</a:t>
          </a:r>
          <a:r>
            <a:rPr lang="tr-TR" dirty="0"/>
            <a:t> </a:t>
          </a:r>
          <a:r>
            <a:rPr lang="tr-TR" dirty="0" err="1"/>
            <a:t>indicators</a:t>
          </a:r>
          <a:r>
            <a:rPr lang="tr-TR" dirty="0"/>
            <a:t> (</a:t>
          </a:r>
          <a:r>
            <a:rPr lang="tr-TR" dirty="0" err="1"/>
            <a:t>KPIs</a:t>
          </a:r>
          <a:r>
            <a:rPr lang="tr-TR" dirty="0"/>
            <a:t>) </a:t>
          </a:r>
          <a:r>
            <a:rPr lang="tr-TR" dirty="0" err="1"/>
            <a:t>that</a:t>
          </a:r>
          <a:r>
            <a:rPr lang="tr-TR" dirty="0"/>
            <a:t> </a:t>
          </a:r>
          <a:r>
            <a:rPr lang="tr-TR" dirty="0" err="1"/>
            <a:t>are</a:t>
          </a:r>
          <a:r>
            <a:rPr lang="tr-TR" dirty="0"/>
            <a:t> </a:t>
          </a:r>
          <a:r>
            <a:rPr lang="tr-TR" dirty="0" err="1"/>
            <a:t>essential</a:t>
          </a:r>
          <a:r>
            <a:rPr lang="tr-TR" dirty="0"/>
            <a:t> </a:t>
          </a:r>
          <a:r>
            <a:rPr lang="tr-TR" dirty="0" err="1"/>
            <a:t>for</a:t>
          </a:r>
          <a:r>
            <a:rPr lang="tr-TR" dirty="0"/>
            <a:t> </a:t>
          </a:r>
          <a:r>
            <a:rPr lang="tr-TR" dirty="0" err="1"/>
            <a:t>evaluating</a:t>
          </a:r>
          <a:r>
            <a:rPr lang="tr-TR" dirty="0"/>
            <a:t> </a:t>
          </a:r>
          <a:r>
            <a:rPr lang="tr-TR" dirty="0" err="1"/>
            <a:t>overall</a:t>
          </a:r>
          <a:r>
            <a:rPr lang="tr-TR" dirty="0"/>
            <a:t> network </a:t>
          </a:r>
          <a:r>
            <a:rPr lang="tr-TR" dirty="0" err="1"/>
            <a:t>behavior</a:t>
          </a:r>
          <a:r>
            <a:rPr lang="tr-TR" dirty="0"/>
            <a:t>.</a:t>
          </a:r>
          <a:endParaRPr lang="en-US" dirty="0"/>
        </a:p>
      </dgm:t>
    </dgm:pt>
    <dgm:pt modelId="{68206FCF-2E1E-430B-AF40-298B42289B5C}" type="parTrans" cxnId="{D7338881-0B04-4258-97A3-52004F7AA315}">
      <dgm:prSet/>
      <dgm:spPr/>
      <dgm:t>
        <a:bodyPr/>
        <a:lstStyle/>
        <a:p>
          <a:endParaRPr lang="en-US"/>
        </a:p>
      </dgm:t>
    </dgm:pt>
    <dgm:pt modelId="{17412AEE-1AF1-495A-B407-5F425ECB89D9}" type="sibTrans" cxnId="{D7338881-0B04-4258-97A3-52004F7AA315}">
      <dgm:prSet/>
      <dgm:spPr/>
      <dgm:t>
        <a:bodyPr/>
        <a:lstStyle/>
        <a:p>
          <a:endParaRPr lang="en-US"/>
        </a:p>
      </dgm:t>
    </dgm:pt>
    <dgm:pt modelId="{3E25F3DE-46D7-4139-BC69-2E73E891AEE5}">
      <dgm:prSet/>
      <dgm:spPr/>
      <dgm:t>
        <a:bodyPr/>
        <a:lstStyle/>
        <a:p>
          <a:r>
            <a:rPr lang="tr-TR"/>
            <a:t>These indicators include routing efficiency, latency, packet loss, throughput, and queue utilization. </a:t>
          </a:r>
          <a:endParaRPr lang="en-US"/>
        </a:p>
      </dgm:t>
    </dgm:pt>
    <dgm:pt modelId="{CA9ABE58-C63B-4817-92A1-A9539768FC4A}" type="parTrans" cxnId="{24A7218E-FB71-4E15-A044-FA8CB523DE25}">
      <dgm:prSet/>
      <dgm:spPr/>
      <dgm:t>
        <a:bodyPr/>
        <a:lstStyle/>
        <a:p>
          <a:endParaRPr lang="en-US"/>
        </a:p>
      </dgm:t>
    </dgm:pt>
    <dgm:pt modelId="{9B951DD3-C3A6-438E-B73E-B2E03F01604D}" type="sibTrans" cxnId="{24A7218E-FB71-4E15-A044-FA8CB523DE25}">
      <dgm:prSet/>
      <dgm:spPr/>
      <dgm:t>
        <a:bodyPr/>
        <a:lstStyle/>
        <a:p>
          <a:endParaRPr lang="en-US"/>
        </a:p>
      </dgm:t>
    </dgm:pt>
    <dgm:pt modelId="{2D1025D2-E4DC-4E9C-98D0-6E7A7FCDDAC6}">
      <dgm:prSet/>
      <dgm:spPr/>
      <dgm:t>
        <a:bodyPr/>
        <a:lstStyle/>
        <a:p>
          <a:r>
            <a:rPr lang="tr-TR"/>
            <a:t>Each metric provides valuable insight into the performance and reliability of different network configurations and routing strategies.</a:t>
          </a:r>
          <a:endParaRPr lang="en-US"/>
        </a:p>
      </dgm:t>
    </dgm:pt>
    <dgm:pt modelId="{C26CBC61-8F4D-40F9-8B24-17D538AFC9AD}" type="parTrans" cxnId="{6DD39895-2A3F-4B9C-A925-FCDB4931675F}">
      <dgm:prSet/>
      <dgm:spPr/>
      <dgm:t>
        <a:bodyPr/>
        <a:lstStyle/>
        <a:p>
          <a:endParaRPr lang="en-US"/>
        </a:p>
      </dgm:t>
    </dgm:pt>
    <dgm:pt modelId="{AB90CB08-6C20-4A24-AEFA-70713F2E99AE}" type="sibTrans" cxnId="{6DD39895-2A3F-4B9C-A925-FCDB4931675F}">
      <dgm:prSet/>
      <dgm:spPr/>
      <dgm:t>
        <a:bodyPr/>
        <a:lstStyle/>
        <a:p>
          <a:endParaRPr lang="en-US"/>
        </a:p>
      </dgm:t>
    </dgm:pt>
    <dgm:pt modelId="{AE7A70AB-CAE8-4503-B540-E41EA4A4CC5D}" type="pres">
      <dgm:prSet presAssocID="{0AF56687-91CE-465F-8CD6-6DBFBC4B7D02}" presName="root" presStyleCnt="0">
        <dgm:presLayoutVars>
          <dgm:dir/>
          <dgm:resizeHandles val="exact"/>
        </dgm:presLayoutVars>
      </dgm:prSet>
      <dgm:spPr/>
    </dgm:pt>
    <dgm:pt modelId="{3BC82DFE-FF7E-46C3-941F-252DAD611732}" type="pres">
      <dgm:prSet presAssocID="{3B3D21D6-7AB4-455D-888E-71C895AA4C0B}" presName="compNode" presStyleCnt="0"/>
      <dgm:spPr/>
    </dgm:pt>
    <dgm:pt modelId="{FAFE12CF-FCF7-443B-A6F9-E24803220DDC}" type="pres">
      <dgm:prSet presAssocID="{3B3D21D6-7AB4-455D-888E-71C895AA4C0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İstatistikler"/>
        </a:ext>
      </dgm:extLst>
    </dgm:pt>
    <dgm:pt modelId="{A00EC79A-E7F6-4DB4-9742-0BC2345BAE28}" type="pres">
      <dgm:prSet presAssocID="{3B3D21D6-7AB4-455D-888E-71C895AA4C0B}" presName="spaceRect" presStyleCnt="0"/>
      <dgm:spPr/>
    </dgm:pt>
    <dgm:pt modelId="{D3212DBD-941A-4357-BDD4-7900F7EBE166}" type="pres">
      <dgm:prSet presAssocID="{3B3D21D6-7AB4-455D-888E-71C895AA4C0B}" presName="textRect" presStyleLbl="revTx" presStyleIdx="0" presStyleCnt="3">
        <dgm:presLayoutVars>
          <dgm:chMax val="1"/>
          <dgm:chPref val="1"/>
        </dgm:presLayoutVars>
      </dgm:prSet>
      <dgm:spPr/>
    </dgm:pt>
    <dgm:pt modelId="{68C2E6CE-37B5-402C-BBC3-A20CFD064507}" type="pres">
      <dgm:prSet presAssocID="{17412AEE-1AF1-495A-B407-5F425ECB89D9}" presName="sibTrans" presStyleCnt="0"/>
      <dgm:spPr/>
    </dgm:pt>
    <dgm:pt modelId="{B581B8EE-F46E-4376-AA6A-B8495E9B5A26}" type="pres">
      <dgm:prSet presAssocID="{3E25F3DE-46D7-4139-BC69-2E73E891AEE5}" presName="compNode" presStyleCnt="0"/>
      <dgm:spPr/>
    </dgm:pt>
    <dgm:pt modelId="{D9F8F3EA-4A58-4386-AC1A-3E0036A1DA3C}" type="pres">
      <dgm:prSet presAssocID="{3E25F3DE-46D7-4139-BC69-2E73E891AEE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ucu"/>
        </a:ext>
      </dgm:extLst>
    </dgm:pt>
    <dgm:pt modelId="{A5002607-139D-4E9A-B8A6-CE1A04DCD402}" type="pres">
      <dgm:prSet presAssocID="{3E25F3DE-46D7-4139-BC69-2E73E891AEE5}" presName="spaceRect" presStyleCnt="0"/>
      <dgm:spPr/>
    </dgm:pt>
    <dgm:pt modelId="{F9E49F45-7D2F-4647-AA2A-AB2D631CFDE5}" type="pres">
      <dgm:prSet presAssocID="{3E25F3DE-46D7-4139-BC69-2E73E891AEE5}" presName="textRect" presStyleLbl="revTx" presStyleIdx="1" presStyleCnt="3">
        <dgm:presLayoutVars>
          <dgm:chMax val="1"/>
          <dgm:chPref val="1"/>
        </dgm:presLayoutVars>
      </dgm:prSet>
      <dgm:spPr/>
    </dgm:pt>
    <dgm:pt modelId="{0306F4FC-9067-467D-A37C-3409DEDA80D3}" type="pres">
      <dgm:prSet presAssocID="{9B951DD3-C3A6-438E-B73E-B2E03F01604D}" presName="sibTrans" presStyleCnt="0"/>
      <dgm:spPr/>
    </dgm:pt>
    <dgm:pt modelId="{6010610A-C890-41C0-BB10-3A12C660FEEB}" type="pres">
      <dgm:prSet presAssocID="{2D1025D2-E4DC-4E9C-98D0-6E7A7FCDDAC6}" presName="compNode" presStyleCnt="0"/>
      <dgm:spPr/>
    </dgm:pt>
    <dgm:pt modelId="{BEFCA5F8-1C28-4999-9639-A16DE61F86CA}" type="pres">
      <dgm:prSet presAssocID="{2D1025D2-E4DC-4E9C-98D0-6E7A7FCDDAC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ğit"/>
        </a:ext>
      </dgm:extLst>
    </dgm:pt>
    <dgm:pt modelId="{9EFB477D-96EC-42AD-A221-36F830D6B6C6}" type="pres">
      <dgm:prSet presAssocID="{2D1025D2-E4DC-4E9C-98D0-6E7A7FCDDAC6}" presName="spaceRect" presStyleCnt="0"/>
      <dgm:spPr/>
    </dgm:pt>
    <dgm:pt modelId="{27BBDBBE-A156-442C-81FC-AD6502BCDE45}" type="pres">
      <dgm:prSet presAssocID="{2D1025D2-E4DC-4E9C-98D0-6E7A7FCDDAC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7338881-0B04-4258-97A3-52004F7AA315}" srcId="{0AF56687-91CE-465F-8CD6-6DBFBC4B7D02}" destId="{3B3D21D6-7AB4-455D-888E-71C895AA4C0B}" srcOrd="0" destOrd="0" parTransId="{68206FCF-2E1E-430B-AF40-298B42289B5C}" sibTransId="{17412AEE-1AF1-495A-B407-5F425ECB89D9}"/>
    <dgm:cxn modelId="{90FF7787-79C0-411D-AF31-EA59FE2BBB00}" type="presOf" srcId="{2D1025D2-E4DC-4E9C-98D0-6E7A7FCDDAC6}" destId="{27BBDBBE-A156-442C-81FC-AD6502BCDE45}" srcOrd="0" destOrd="0" presId="urn:microsoft.com/office/officeart/2018/2/layout/IconLabelList"/>
    <dgm:cxn modelId="{41F89F8B-C264-4FB0-8747-C4D0F6AD7E5D}" type="presOf" srcId="{0AF56687-91CE-465F-8CD6-6DBFBC4B7D02}" destId="{AE7A70AB-CAE8-4503-B540-E41EA4A4CC5D}" srcOrd="0" destOrd="0" presId="urn:microsoft.com/office/officeart/2018/2/layout/IconLabelList"/>
    <dgm:cxn modelId="{24A7218E-FB71-4E15-A044-FA8CB523DE25}" srcId="{0AF56687-91CE-465F-8CD6-6DBFBC4B7D02}" destId="{3E25F3DE-46D7-4139-BC69-2E73E891AEE5}" srcOrd="1" destOrd="0" parTransId="{CA9ABE58-C63B-4817-92A1-A9539768FC4A}" sibTransId="{9B951DD3-C3A6-438E-B73E-B2E03F01604D}"/>
    <dgm:cxn modelId="{6DD39895-2A3F-4B9C-A925-FCDB4931675F}" srcId="{0AF56687-91CE-465F-8CD6-6DBFBC4B7D02}" destId="{2D1025D2-E4DC-4E9C-98D0-6E7A7FCDDAC6}" srcOrd="2" destOrd="0" parTransId="{C26CBC61-8F4D-40F9-8B24-17D538AFC9AD}" sibTransId="{AB90CB08-6C20-4A24-AEFA-70713F2E99AE}"/>
    <dgm:cxn modelId="{7B4BD5B0-270A-471C-9583-6B40FF4D0BEB}" type="presOf" srcId="{3E25F3DE-46D7-4139-BC69-2E73E891AEE5}" destId="{F9E49F45-7D2F-4647-AA2A-AB2D631CFDE5}" srcOrd="0" destOrd="0" presId="urn:microsoft.com/office/officeart/2018/2/layout/IconLabelList"/>
    <dgm:cxn modelId="{9B6D66D3-2608-4FD5-A397-F5390D2556EF}" type="presOf" srcId="{3B3D21D6-7AB4-455D-888E-71C895AA4C0B}" destId="{D3212DBD-941A-4357-BDD4-7900F7EBE166}" srcOrd="0" destOrd="0" presId="urn:microsoft.com/office/officeart/2018/2/layout/IconLabelList"/>
    <dgm:cxn modelId="{E9516849-C09B-4143-867E-8B1FF184773B}" type="presParOf" srcId="{AE7A70AB-CAE8-4503-B540-E41EA4A4CC5D}" destId="{3BC82DFE-FF7E-46C3-941F-252DAD611732}" srcOrd="0" destOrd="0" presId="urn:microsoft.com/office/officeart/2018/2/layout/IconLabelList"/>
    <dgm:cxn modelId="{B34855FA-24AF-458F-8013-37363D005BA9}" type="presParOf" srcId="{3BC82DFE-FF7E-46C3-941F-252DAD611732}" destId="{FAFE12CF-FCF7-443B-A6F9-E24803220DDC}" srcOrd="0" destOrd="0" presId="urn:microsoft.com/office/officeart/2018/2/layout/IconLabelList"/>
    <dgm:cxn modelId="{B725A770-492B-435E-AF37-72BC84945F12}" type="presParOf" srcId="{3BC82DFE-FF7E-46C3-941F-252DAD611732}" destId="{A00EC79A-E7F6-4DB4-9742-0BC2345BAE28}" srcOrd="1" destOrd="0" presId="urn:microsoft.com/office/officeart/2018/2/layout/IconLabelList"/>
    <dgm:cxn modelId="{EA285E29-A082-4F3B-87CC-BF003CB71A9A}" type="presParOf" srcId="{3BC82DFE-FF7E-46C3-941F-252DAD611732}" destId="{D3212DBD-941A-4357-BDD4-7900F7EBE166}" srcOrd="2" destOrd="0" presId="urn:microsoft.com/office/officeart/2018/2/layout/IconLabelList"/>
    <dgm:cxn modelId="{64A65CA6-737D-44FB-9FFB-A2CDD62A5692}" type="presParOf" srcId="{AE7A70AB-CAE8-4503-B540-E41EA4A4CC5D}" destId="{68C2E6CE-37B5-402C-BBC3-A20CFD064507}" srcOrd="1" destOrd="0" presId="urn:microsoft.com/office/officeart/2018/2/layout/IconLabelList"/>
    <dgm:cxn modelId="{E3A90C3C-330C-4789-8858-3A065308560F}" type="presParOf" srcId="{AE7A70AB-CAE8-4503-B540-E41EA4A4CC5D}" destId="{B581B8EE-F46E-4376-AA6A-B8495E9B5A26}" srcOrd="2" destOrd="0" presId="urn:microsoft.com/office/officeart/2018/2/layout/IconLabelList"/>
    <dgm:cxn modelId="{FED1D69C-3E9D-450A-A332-421920A3FE65}" type="presParOf" srcId="{B581B8EE-F46E-4376-AA6A-B8495E9B5A26}" destId="{D9F8F3EA-4A58-4386-AC1A-3E0036A1DA3C}" srcOrd="0" destOrd="0" presId="urn:microsoft.com/office/officeart/2018/2/layout/IconLabelList"/>
    <dgm:cxn modelId="{B5764A83-19B6-4CCE-921E-0E6923BB147F}" type="presParOf" srcId="{B581B8EE-F46E-4376-AA6A-B8495E9B5A26}" destId="{A5002607-139D-4E9A-B8A6-CE1A04DCD402}" srcOrd="1" destOrd="0" presId="urn:microsoft.com/office/officeart/2018/2/layout/IconLabelList"/>
    <dgm:cxn modelId="{47636489-0D92-4900-830C-688D1F006B00}" type="presParOf" srcId="{B581B8EE-F46E-4376-AA6A-B8495E9B5A26}" destId="{F9E49F45-7D2F-4647-AA2A-AB2D631CFDE5}" srcOrd="2" destOrd="0" presId="urn:microsoft.com/office/officeart/2018/2/layout/IconLabelList"/>
    <dgm:cxn modelId="{B5F762C7-D114-47AC-98C2-7A3FD6BF4619}" type="presParOf" srcId="{AE7A70AB-CAE8-4503-B540-E41EA4A4CC5D}" destId="{0306F4FC-9067-467D-A37C-3409DEDA80D3}" srcOrd="3" destOrd="0" presId="urn:microsoft.com/office/officeart/2018/2/layout/IconLabelList"/>
    <dgm:cxn modelId="{6AD40BD5-1B83-4E03-A7FD-F336DB9221D9}" type="presParOf" srcId="{AE7A70AB-CAE8-4503-B540-E41EA4A4CC5D}" destId="{6010610A-C890-41C0-BB10-3A12C660FEEB}" srcOrd="4" destOrd="0" presId="urn:microsoft.com/office/officeart/2018/2/layout/IconLabelList"/>
    <dgm:cxn modelId="{5F6EDE9D-07DB-4B4C-AE8B-78F47866E6E1}" type="presParOf" srcId="{6010610A-C890-41C0-BB10-3A12C660FEEB}" destId="{BEFCA5F8-1C28-4999-9639-A16DE61F86CA}" srcOrd="0" destOrd="0" presId="urn:microsoft.com/office/officeart/2018/2/layout/IconLabelList"/>
    <dgm:cxn modelId="{D0153618-5D05-4FB2-AB7C-F7E660621CA1}" type="presParOf" srcId="{6010610A-C890-41C0-BB10-3A12C660FEEB}" destId="{9EFB477D-96EC-42AD-A221-36F830D6B6C6}" srcOrd="1" destOrd="0" presId="urn:microsoft.com/office/officeart/2018/2/layout/IconLabelList"/>
    <dgm:cxn modelId="{BD037D6D-38F4-4AA1-B47E-9BD8592FAAA7}" type="presParOf" srcId="{6010610A-C890-41C0-BB10-3A12C660FEEB}" destId="{27BBDBBE-A156-442C-81FC-AD6502BCDE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005F6-A62C-4A2F-B8DE-B8648311382A}">
      <dsp:nvSpPr>
        <dsp:cNvPr id="0" name=""/>
        <dsp:cNvSpPr/>
      </dsp:nvSpPr>
      <dsp:spPr>
        <a:xfrm>
          <a:off x="718549" y="1374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516A7F-776B-4813-AEA3-4B6AFEAF6369}">
      <dsp:nvSpPr>
        <dsp:cNvPr id="0" name=""/>
        <dsp:cNvSpPr/>
      </dsp:nvSpPr>
      <dsp:spPr>
        <a:xfrm>
          <a:off x="1106112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8EC1CB-8A6A-4F93-9192-3C574536A9AD}">
      <dsp:nvSpPr>
        <dsp:cNvPr id="0" name=""/>
        <dsp:cNvSpPr/>
      </dsp:nvSpPr>
      <dsp:spPr>
        <a:xfrm>
          <a:off x="137206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 dirty="0" err="1"/>
            <a:t>Thıs</a:t>
          </a:r>
          <a:r>
            <a:rPr lang="tr-TR" sz="1200" kern="1200" dirty="0"/>
            <a:t> </a:t>
          </a:r>
          <a:r>
            <a:rPr lang="tr-TR" sz="1200" kern="1200" dirty="0" err="1"/>
            <a:t>sectıon</a:t>
          </a:r>
          <a:r>
            <a:rPr lang="tr-TR" sz="1200" kern="1200" dirty="0"/>
            <a:t> </a:t>
          </a:r>
          <a:r>
            <a:rPr lang="tr-TR" sz="1200" kern="1200" dirty="0" err="1"/>
            <a:t>outlınes</a:t>
          </a:r>
          <a:r>
            <a:rPr lang="tr-TR" sz="1200" kern="1200" dirty="0"/>
            <a:t> </a:t>
          </a:r>
          <a:r>
            <a:rPr lang="tr-TR" sz="1200" kern="1200" dirty="0" err="1"/>
            <a:t>the</a:t>
          </a:r>
          <a:r>
            <a:rPr lang="tr-TR" sz="1200" kern="1200" dirty="0"/>
            <a:t> </a:t>
          </a:r>
          <a:r>
            <a:rPr lang="tr-TR" sz="1200" kern="1200" dirty="0" err="1"/>
            <a:t>operatıonal</a:t>
          </a:r>
          <a:r>
            <a:rPr lang="tr-TR" sz="1200" kern="1200" dirty="0"/>
            <a:t> </a:t>
          </a:r>
          <a:r>
            <a:rPr lang="tr-TR" sz="1200" kern="1200" dirty="0" err="1"/>
            <a:t>flow</a:t>
          </a:r>
          <a:r>
            <a:rPr lang="tr-TR" sz="1200" kern="1200" dirty="0"/>
            <a:t> of </a:t>
          </a:r>
          <a:r>
            <a:rPr lang="tr-TR" sz="1200" kern="1200" dirty="0" err="1"/>
            <a:t>the</a:t>
          </a:r>
          <a:r>
            <a:rPr lang="tr-TR" sz="1200" kern="1200" dirty="0"/>
            <a:t> </a:t>
          </a:r>
          <a:r>
            <a:rPr lang="tr-TR" sz="1200" kern="1200" dirty="0" err="1"/>
            <a:t>ımproved</a:t>
          </a:r>
          <a:r>
            <a:rPr lang="tr-TR" sz="1200" kern="1200" dirty="0"/>
            <a:t> </a:t>
          </a:r>
          <a:r>
            <a:rPr lang="tr-TR" sz="1200" kern="1200" dirty="0" err="1"/>
            <a:t>routıng</a:t>
          </a:r>
          <a:r>
            <a:rPr lang="tr-TR" sz="1200" kern="1200" dirty="0"/>
            <a:t> </a:t>
          </a:r>
          <a:r>
            <a:rPr lang="tr-TR" sz="1200" kern="1200" dirty="0" err="1"/>
            <a:t>protocol</a:t>
          </a:r>
          <a:r>
            <a:rPr lang="tr-TR" sz="1200" kern="1200" dirty="0"/>
            <a:t> </a:t>
          </a:r>
          <a:r>
            <a:rPr lang="tr-TR" sz="1200" kern="1200" dirty="0" err="1"/>
            <a:t>wıth</a:t>
          </a:r>
          <a:r>
            <a:rPr lang="tr-TR" sz="1200" kern="1200" dirty="0"/>
            <a:t> </a:t>
          </a:r>
          <a:r>
            <a:rPr lang="tr-TR" sz="1200" kern="1200" dirty="0" err="1"/>
            <a:t>centralized</a:t>
          </a:r>
          <a:r>
            <a:rPr lang="tr-TR" sz="1200" kern="1200" dirty="0"/>
            <a:t> </a:t>
          </a:r>
          <a:r>
            <a:rPr lang="tr-TR" sz="1200" kern="1200" dirty="0" err="1"/>
            <a:t>decision-makıng</a:t>
          </a:r>
          <a:r>
            <a:rPr lang="tr-TR" sz="1200" kern="1200" dirty="0"/>
            <a:t>.</a:t>
          </a:r>
          <a:endParaRPr lang="en-US" sz="1200" kern="1200" dirty="0"/>
        </a:p>
      </dsp:txBody>
      <dsp:txXfrm>
        <a:off x="137206" y="2386374"/>
        <a:ext cx="2981250" cy="720000"/>
      </dsp:txXfrm>
    </dsp:sp>
    <dsp:sp modelId="{61631E1E-E8A9-4A16-9815-706FF1FF7D34}">
      <dsp:nvSpPr>
        <dsp:cNvPr id="0" name=""/>
        <dsp:cNvSpPr/>
      </dsp:nvSpPr>
      <dsp:spPr>
        <a:xfrm>
          <a:off x="4221518" y="1374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366DE48-2498-4E2F-9232-6732A5782C73}">
      <dsp:nvSpPr>
        <dsp:cNvPr id="0" name=""/>
        <dsp:cNvSpPr/>
      </dsp:nvSpPr>
      <dsp:spPr>
        <a:xfrm>
          <a:off x="4609081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18796C-B8CD-4167-914F-79B24FB44DC1}">
      <dsp:nvSpPr>
        <dsp:cNvPr id="0" name=""/>
        <dsp:cNvSpPr/>
      </dsp:nvSpPr>
      <dsp:spPr>
        <a:xfrm>
          <a:off x="3640174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 dirty="0" err="1"/>
            <a:t>The</a:t>
          </a:r>
          <a:r>
            <a:rPr lang="tr-TR" sz="1200" kern="1200" dirty="0"/>
            <a:t> </a:t>
          </a:r>
          <a:r>
            <a:rPr lang="tr-TR" sz="1200" kern="1200" dirty="0" err="1"/>
            <a:t>system</a:t>
          </a:r>
          <a:r>
            <a:rPr lang="tr-TR" sz="1200" kern="1200" dirty="0"/>
            <a:t> </a:t>
          </a:r>
          <a:r>
            <a:rPr lang="tr-TR" sz="1200" kern="1200" dirty="0" err="1"/>
            <a:t>dynamıcally</a:t>
          </a:r>
          <a:r>
            <a:rPr lang="tr-TR" sz="1200" kern="1200" dirty="0"/>
            <a:t> </a:t>
          </a:r>
          <a:r>
            <a:rPr lang="tr-TR" sz="1200" kern="1200" dirty="0" err="1"/>
            <a:t>determınes</a:t>
          </a:r>
          <a:r>
            <a:rPr lang="tr-TR" sz="1200" kern="1200" dirty="0"/>
            <a:t> </a:t>
          </a:r>
          <a:r>
            <a:rPr lang="tr-TR" sz="1200" kern="1200" dirty="0" err="1"/>
            <a:t>whether</a:t>
          </a:r>
          <a:r>
            <a:rPr lang="tr-TR" sz="1200" kern="1200" dirty="0"/>
            <a:t> </a:t>
          </a:r>
          <a:r>
            <a:rPr lang="tr-TR" sz="1200" kern="1200" dirty="0" err="1"/>
            <a:t>to</a:t>
          </a:r>
          <a:r>
            <a:rPr lang="tr-TR" sz="1200" kern="1200" dirty="0"/>
            <a:t> </a:t>
          </a:r>
          <a:r>
            <a:rPr lang="tr-TR" sz="1200" kern="1200" dirty="0" err="1"/>
            <a:t>use</a:t>
          </a:r>
          <a:r>
            <a:rPr lang="tr-TR" sz="1200" kern="1200" dirty="0"/>
            <a:t> </a:t>
          </a:r>
          <a:r>
            <a:rPr lang="tr-TR" sz="1200" kern="1200" dirty="0" err="1"/>
            <a:t>centralızed</a:t>
          </a:r>
          <a:r>
            <a:rPr lang="tr-TR" sz="1200" kern="1200" dirty="0"/>
            <a:t> </a:t>
          </a:r>
          <a:r>
            <a:rPr lang="tr-TR" sz="1200" kern="1200" dirty="0" err="1"/>
            <a:t>or</a:t>
          </a:r>
          <a:r>
            <a:rPr lang="tr-TR" sz="1200" kern="1200" dirty="0"/>
            <a:t> </a:t>
          </a:r>
          <a:r>
            <a:rPr lang="tr-TR" sz="1200" kern="1200" dirty="0" err="1"/>
            <a:t>dıstrıbuted</a:t>
          </a:r>
          <a:r>
            <a:rPr lang="tr-TR" sz="1200" kern="1200" dirty="0"/>
            <a:t> </a:t>
          </a:r>
          <a:r>
            <a:rPr lang="tr-TR" sz="1200" kern="1200" dirty="0" err="1"/>
            <a:t>routıng</a:t>
          </a:r>
          <a:r>
            <a:rPr lang="tr-TR" sz="1200" kern="1200" dirty="0"/>
            <a:t> </a:t>
          </a:r>
          <a:r>
            <a:rPr lang="tr-TR" sz="1200" kern="1200" dirty="0" err="1"/>
            <a:t>based</a:t>
          </a:r>
          <a:r>
            <a:rPr lang="tr-TR" sz="1200" kern="1200" dirty="0"/>
            <a:t> on a </a:t>
          </a:r>
          <a:r>
            <a:rPr lang="tr-TR" sz="1200" kern="1200" dirty="0" err="1"/>
            <a:t>confıguratıon</a:t>
          </a:r>
          <a:r>
            <a:rPr lang="tr-TR" sz="1200" kern="1200" dirty="0"/>
            <a:t> </a:t>
          </a:r>
          <a:r>
            <a:rPr lang="tr-TR" sz="1200" kern="1200" dirty="0" err="1"/>
            <a:t>parameter</a:t>
          </a:r>
          <a:r>
            <a:rPr lang="tr-TR" sz="1200" kern="1200" dirty="0"/>
            <a:t>. </a:t>
          </a:r>
          <a:endParaRPr lang="en-US" sz="1200" kern="1200" dirty="0"/>
        </a:p>
      </dsp:txBody>
      <dsp:txXfrm>
        <a:off x="3640174" y="2386374"/>
        <a:ext cx="2981250" cy="720000"/>
      </dsp:txXfrm>
    </dsp:sp>
    <dsp:sp modelId="{7F6F0935-71F8-4441-91F8-7103DA500980}">
      <dsp:nvSpPr>
        <dsp:cNvPr id="0" name=""/>
        <dsp:cNvSpPr/>
      </dsp:nvSpPr>
      <dsp:spPr>
        <a:xfrm>
          <a:off x="7724487" y="1374"/>
          <a:ext cx="1818562" cy="181856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D13851-6F79-4E16-A314-133343FE0BEE}">
      <dsp:nvSpPr>
        <dsp:cNvPr id="0" name=""/>
        <dsp:cNvSpPr/>
      </dsp:nvSpPr>
      <dsp:spPr>
        <a:xfrm>
          <a:off x="8112050" y="388936"/>
          <a:ext cx="1043437" cy="10434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7F8CAC-E29B-4822-BCAD-D3ADA4627CF0}">
      <dsp:nvSpPr>
        <dsp:cNvPr id="0" name=""/>
        <dsp:cNvSpPr/>
      </dsp:nvSpPr>
      <dsp:spPr>
        <a:xfrm>
          <a:off x="7143143" y="2386374"/>
          <a:ext cx="2981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tr-TR" sz="1200" kern="1200" dirty="0" err="1"/>
            <a:t>When</a:t>
          </a:r>
          <a:r>
            <a:rPr lang="tr-TR" sz="1200" kern="1200" dirty="0"/>
            <a:t> </a:t>
          </a:r>
          <a:r>
            <a:rPr lang="tr-TR" sz="1200" kern="1200" dirty="0" err="1"/>
            <a:t>centralızed</a:t>
          </a:r>
          <a:r>
            <a:rPr lang="tr-TR" sz="1200" kern="1200" dirty="0"/>
            <a:t> </a:t>
          </a:r>
          <a:r>
            <a:rPr lang="tr-TR" sz="1200" kern="1200" dirty="0" err="1"/>
            <a:t>mode</a:t>
          </a:r>
          <a:r>
            <a:rPr lang="tr-TR" sz="1200" kern="1200" dirty="0"/>
            <a:t> ıs </a:t>
          </a:r>
          <a:r>
            <a:rPr lang="tr-TR" sz="1200" kern="1200" dirty="0" err="1"/>
            <a:t>enabled</a:t>
          </a:r>
          <a:r>
            <a:rPr lang="tr-TR" sz="1200" kern="1200" dirty="0"/>
            <a:t>, </a:t>
          </a:r>
          <a:r>
            <a:rPr lang="tr-TR" sz="1200" kern="1200" dirty="0" err="1"/>
            <a:t>node</a:t>
          </a:r>
          <a:r>
            <a:rPr lang="tr-TR" sz="1200" kern="1200" dirty="0"/>
            <a:t> 0 </a:t>
          </a:r>
          <a:r>
            <a:rPr lang="tr-TR" sz="1200" kern="1200" dirty="0" err="1"/>
            <a:t>becomes</a:t>
          </a:r>
          <a:r>
            <a:rPr lang="tr-TR" sz="1200" kern="1200" dirty="0"/>
            <a:t> </a:t>
          </a:r>
          <a:r>
            <a:rPr lang="tr-TR" sz="1200" kern="1200" dirty="0" err="1"/>
            <a:t>responsıble</a:t>
          </a:r>
          <a:r>
            <a:rPr lang="tr-TR" sz="1200" kern="1200" dirty="0"/>
            <a:t> </a:t>
          </a:r>
          <a:r>
            <a:rPr lang="tr-TR" sz="1200" kern="1200" dirty="0" err="1"/>
            <a:t>for</a:t>
          </a:r>
          <a:r>
            <a:rPr lang="tr-TR" sz="1200" kern="1200" dirty="0"/>
            <a:t> </a:t>
          </a:r>
          <a:r>
            <a:rPr lang="tr-TR" sz="1200" kern="1200" dirty="0" err="1"/>
            <a:t>computıng</a:t>
          </a:r>
          <a:r>
            <a:rPr lang="tr-TR" sz="1200" kern="1200" dirty="0"/>
            <a:t> </a:t>
          </a:r>
          <a:r>
            <a:rPr lang="tr-TR" sz="1200" kern="1200" dirty="0" err="1"/>
            <a:t>and</a:t>
          </a:r>
          <a:r>
            <a:rPr lang="tr-TR" sz="1200" kern="1200" dirty="0"/>
            <a:t> </a:t>
          </a:r>
          <a:r>
            <a:rPr lang="tr-TR" sz="1200" kern="1200" dirty="0" err="1"/>
            <a:t>broadcastıng</a:t>
          </a:r>
          <a:r>
            <a:rPr lang="tr-TR" sz="1200" kern="1200" dirty="0"/>
            <a:t> routing </a:t>
          </a:r>
          <a:r>
            <a:rPr lang="tr-TR" sz="1200" kern="1200" dirty="0" err="1"/>
            <a:t>ınformatıon</a:t>
          </a:r>
          <a:r>
            <a:rPr lang="tr-TR" sz="1200" kern="1200" dirty="0"/>
            <a:t>.</a:t>
          </a:r>
          <a:endParaRPr lang="en-US" sz="1200" kern="1200" dirty="0"/>
        </a:p>
      </dsp:txBody>
      <dsp:txXfrm>
        <a:off x="7143143" y="2386374"/>
        <a:ext cx="29812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FE12CF-FCF7-443B-A6F9-E24803220DDC}">
      <dsp:nvSpPr>
        <dsp:cNvPr id="0" name=""/>
        <dsp:cNvSpPr/>
      </dsp:nvSpPr>
      <dsp:spPr>
        <a:xfrm>
          <a:off x="1130019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212DBD-941A-4357-BDD4-7900F7EBE166}">
      <dsp:nvSpPr>
        <dsp:cNvPr id="0" name=""/>
        <dsp:cNvSpPr/>
      </dsp:nvSpPr>
      <dsp:spPr>
        <a:xfrm>
          <a:off x="344152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 dirty="0" err="1"/>
            <a:t>The</a:t>
          </a:r>
          <a:r>
            <a:rPr lang="tr-TR" sz="1300" kern="1200" dirty="0"/>
            <a:t> </a:t>
          </a:r>
          <a:r>
            <a:rPr lang="tr-TR" sz="1300" kern="1200" dirty="0" err="1"/>
            <a:t>simulation</a:t>
          </a:r>
          <a:r>
            <a:rPr lang="tr-TR" sz="1300" kern="1200" dirty="0"/>
            <a:t> </a:t>
          </a:r>
          <a:r>
            <a:rPr lang="tr-TR" sz="1300" kern="1200" dirty="0" err="1"/>
            <a:t>generated</a:t>
          </a:r>
          <a:r>
            <a:rPr lang="tr-TR" sz="1300" kern="1200" dirty="0"/>
            <a:t> </a:t>
          </a:r>
          <a:r>
            <a:rPr lang="tr-TR" sz="1300" kern="1200" dirty="0" err="1"/>
            <a:t>several</a:t>
          </a:r>
          <a:r>
            <a:rPr lang="tr-TR" sz="1300" kern="1200" dirty="0"/>
            <a:t> </a:t>
          </a:r>
          <a:r>
            <a:rPr lang="tr-TR" sz="1300" kern="1200" dirty="0" err="1"/>
            <a:t>key</a:t>
          </a:r>
          <a:r>
            <a:rPr lang="tr-TR" sz="1300" kern="1200" dirty="0"/>
            <a:t> </a:t>
          </a:r>
          <a:r>
            <a:rPr lang="tr-TR" sz="1300" kern="1200" dirty="0" err="1"/>
            <a:t>performance</a:t>
          </a:r>
          <a:r>
            <a:rPr lang="tr-TR" sz="1300" kern="1200" dirty="0"/>
            <a:t> </a:t>
          </a:r>
          <a:r>
            <a:rPr lang="tr-TR" sz="1300" kern="1200" dirty="0" err="1"/>
            <a:t>indicators</a:t>
          </a:r>
          <a:r>
            <a:rPr lang="tr-TR" sz="1300" kern="1200" dirty="0"/>
            <a:t> (</a:t>
          </a:r>
          <a:r>
            <a:rPr lang="tr-TR" sz="1300" kern="1200" dirty="0" err="1"/>
            <a:t>KPIs</a:t>
          </a:r>
          <a:r>
            <a:rPr lang="tr-TR" sz="1300" kern="1200" dirty="0"/>
            <a:t>) </a:t>
          </a:r>
          <a:r>
            <a:rPr lang="tr-TR" sz="1300" kern="1200" dirty="0" err="1"/>
            <a:t>that</a:t>
          </a:r>
          <a:r>
            <a:rPr lang="tr-TR" sz="1300" kern="1200" dirty="0"/>
            <a:t> </a:t>
          </a:r>
          <a:r>
            <a:rPr lang="tr-TR" sz="1300" kern="1200" dirty="0" err="1"/>
            <a:t>are</a:t>
          </a:r>
          <a:r>
            <a:rPr lang="tr-TR" sz="1300" kern="1200" dirty="0"/>
            <a:t> </a:t>
          </a:r>
          <a:r>
            <a:rPr lang="tr-TR" sz="1300" kern="1200" dirty="0" err="1"/>
            <a:t>essential</a:t>
          </a:r>
          <a:r>
            <a:rPr lang="tr-TR" sz="1300" kern="1200" dirty="0"/>
            <a:t> </a:t>
          </a:r>
          <a:r>
            <a:rPr lang="tr-TR" sz="1300" kern="1200" dirty="0" err="1"/>
            <a:t>for</a:t>
          </a:r>
          <a:r>
            <a:rPr lang="tr-TR" sz="1300" kern="1200" dirty="0"/>
            <a:t> </a:t>
          </a:r>
          <a:r>
            <a:rPr lang="tr-TR" sz="1300" kern="1200" dirty="0" err="1"/>
            <a:t>evaluating</a:t>
          </a:r>
          <a:r>
            <a:rPr lang="tr-TR" sz="1300" kern="1200" dirty="0"/>
            <a:t> </a:t>
          </a:r>
          <a:r>
            <a:rPr lang="tr-TR" sz="1300" kern="1200" dirty="0" err="1"/>
            <a:t>overall</a:t>
          </a:r>
          <a:r>
            <a:rPr lang="tr-TR" sz="1300" kern="1200" dirty="0"/>
            <a:t> network </a:t>
          </a:r>
          <a:r>
            <a:rPr lang="tr-TR" sz="1300" kern="1200" dirty="0" err="1"/>
            <a:t>behavior</a:t>
          </a:r>
          <a:r>
            <a:rPr lang="tr-TR" sz="1300" kern="1200" dirty="0"/>
            <a:t>.</a:t>
          </a:r>
          <a:endParaRPr lang="en-US" sz="1300" kern="1200" dirty="0"/>
        </a:p>
      </dsp:txBody>
      <dsp:txXfrm>
        <a:off x="344152" y="2013943"/>
        <a:ext cx="2857700" cy="720000"/>
      </dsp:txXfrm>
    </dsp:sp>
    <dsp:sp modelId="{D9F8F3EA-4A58-4386-AC1A-3E0036A1DA3C}">
      <dsp:nvSpPr>
        <dsp:cNvPr id="0" name=""/>
        <dsp:cNvSpPr/>
      </dsp:nvSpPr>
      <dsp:spPr>
        <a:xfrm>
          <a:off x="4487817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E49F45-7D2F-4647-AA2A-AB2D631CFDE5}">
      <dsp:nvSpPr>
        <dsp:cNvPr id="0" name=""/>
        <dsp:cNvSpPr/>
      </dsp:nvSpPr>
      <dsp:spPr>
        <a:xfrm>
          <a:off x="3701949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These indicators include routing efficiency, latency, packet loss, throughput, and queue utilization. </a:t>
          </a:r>
          <a:endParaRPr lang="en-US" sz="1300" kern="1200"/>
        </a:p>
      </dsp:txBody>
      <dsp:txXfrm>
        <a:off x="3701949" y="2013943"/>
        <a:ext cx="2857700" cy="720000"/>
      </dsp:txXfrm>
    </dsp:sp>
    <dsp:sp modelId="{BEFCA5F8-1C28-4999-9639-A16DE61F86CA}">
      <dsp:nvSpPr>
        <dsp:cNvPr id="0" name=""/>
        <dsp:cNvSpPr/>
      </dsp:nvSpPr>
      <dsp:spPr>
        <a:xfrm>
          <a:off x="7845615" y="373804"/>
          <a:ext cx="1285965" cy="128596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BBDBBE-A156-442C-81FC-AD6502BCDE45}">
      <dsp:nvSpPr>
        <dsp:cNvPr id="0" name=""/>
        <dsp:cNvSpPr/>
      </dsp:nvSpPr>
      <dsp:spPr>
        <a:xfrm>
          <a:off x="7059747" y="2013943"/>
          <a:ext cx="28577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300" kern="1200"/>
            <a:t>Each metric provides valuable insight into the performance and reliability of different network configurations and routing strategies.</a:t>
          </a:r>
          <a:endParaRPr lang="en-US" sz="1300" kern="1200"/>
        </a:p>
      </dsp:txBody>
      <dsp:txXfrm>
        <a:off x="7059747" y="2013943"/>
        <a:ext cx="28577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263097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5619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40997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99720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8232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710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98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16342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60303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289794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tr-T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0086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04379964-4B71-6E42-AC5D-09EF6F37842B}" type="datetimeFigureOut">
              <a:rPr lang="tr-TR" smtClean="0"/>
              <a:t>2.05.2025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B8BD8925-632D-654C-AFB5-A472ADB7FDC6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9656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lPxIZGtE7QU" TargetMode="External"/><Relationship Id="rId2" Type="http://schemas.openxmlformats.org/officeDocument/2006/relationships/hyperlink" Target="https://youtu.be/dfGzBeoNClg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66095FE-C89D-5956-0C58-085B7211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8222" y="2066864"/>
            <a:ext cx="7755556" cy="1789978"/>
          </a:xfrm>
        </p:spPr>
        <p:txBody>
          <a:bodyPr>
            <a:normAutofit fontScale="90000"/>
          </a:bodyPr>
          <a:lstStyle/>
          <a:p>
            <a:r>
              <a:rPr lang="tr-TR">
                <a:latin typeface="Abadi" panose="020F0502020204030204" pitchFamily="34" charset="0"/>
              </a:rPr>
              <a:t>Improvıng and Analyzıng Routıng project ın omnet++</a:t>
            </a:r>
            <a:endParaRPr lang="tr-TR" dirty="0">
              <a:latin typeface="Abadi" panose="020F0502020204030204" pitchFamily="34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82FD3D0-C11B-604B-9CFA-A9A537AD8E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5357" y="4328266"/>
            <a:ext cx="10121285" cy="2462474"/>
          </a:xfrm>
        </p:spPr>
        <p:txBody>
          <a:bodyPr>
            <a:noAutofit/>
          </a:bodyPr>
          <a:lstStyle/>
          <a:p>
            <a:r>
              <a:rPr lang="tr-TR" sz="1800" dirty="0" err="1"/>
              <a:t>Students</a:t>
            </a:r>
            <a:r>
              <a:rPr lang="tr-TR" sz="1800" dirty="0"/>
              <a:t>:</a:t>
            </a:r>
          </a:p>
          <a:p>
            <a:r>
              <a:rPr lang="tr-TR" sz="1800" dirty="0"/>
              <a:t>Atakan Özcan – 22092090032 - </a:t>
            </a:r>
            <a:r>
              <a:rPr lang="tr-TR" sz="1800" dirty="0">
                <a:solidFill>
                  <a:schemeClr val="bg1">
                    <a:lumMod val="75000"/>
                    <a:lumOff val="2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https://youtu.be/dfGzBeoNClg</a:t>
            </a:r>
            <a:endParaRPr lang="tr-TR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tr-TR" sz="1800" dirty="0"/>
              <a:t>Deniz Berke Özsoy – 22091000280 - </a:t>
            </a:r>
            <a:r>
              <a:rPr lang="tr-TR" sz="1800" dirty="0">
                <a:solidFill>
                  <a:schemeClr val="bg1">
                    <a:lumMod val="75000"/>
                    <a:lumOff val="2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https://youtu.be/lPxIZGtE7QU</a:t>
            </a:r>
            <a:endParaRPr lang="tr-TR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tr-TR" sz="1800" dirty="0" err="1"/>
              <a:t>Colab</a:t>
            </a:r>
            <a:r>
              <a:rPr lang="tr-TR" sz="1800" dirty="0"/>
              <a:t> Link: </a:t>
            </a:r>
            <a:r>
              <a:rPr lang="tr-TR" sz="1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https</a:t>
            </a:r>
            <a:r>
              <a:rPr lang="tr-TR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://</a:t>
            </a:r>
            <a:r>
              <a:rPr lang="tr-TR" sz="1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colab.research.google.com</a:t>
            </a:r>
            <a:r>
              <a:rPr lang="tr-TR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</a:t>
            </a:r>
            <a:r>
              <a:rPr lang="tr-TR" sz="1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drive</a:t>
            </a:r>
            <a:r>
              <a:rPr lang="tr-TR" sz="1800" dirty="0">
                <a:solidFill>
                  <a:schemeClr val="bg1">
                    <a:lumMod val="75000"/>
                    <a:lumOff val="25000"/>
                  </a:schemeClr>
                </a:solidFill>
              </a:rPr>
              <a:t>/1EtkI0b8Nl2vfV8zUx7IrfMKsxODnbKlj?usp=</a:t>
            </a:r>
            <a:r>
              <a:rPr lang="tr-TR" sz="1800" dirty="0" err="1">
                <a:solidFill>
                  <a:schemeClr val="bg1">
                    <a:lumMod val="75000"/>
                    <a:lumOff val="25000"/>
                  </a:schemeClr>
                </a:solidFill>
              </a:rPr>
              <a:t>sharing</a:t>
            </a:r>
            <a:endParaRPr lang="tr-TR" sz="1800" dirty="0">
              <a:solidFill>
                <a:schemeClr val="bg1">
                  <a:lumMod val="75000"/>
                  <a:lumOff val="25000"/>
                </a:schemeClr>
              </a:solidFill>
            </a:endParaRPr>
          </a:p>
          <a:p>
            <a:r>
              <a:rPr lang="tr-TR" sz="1800" dirty="0" err="1"/>
              <a:t>Lecturer</a:t>
            </a:r>
            <a:r>
              <a:rPr lang="tr-TR" sz="1800" dirty="0"/>
              <a:t>:  Dr. </a:t>
            </a:r>
            <a:r>
              <a:rPr lang="tr-TR" sz="1800" dirty="0" err="1"/>
              <a:t>Mohammed</a:t>
            </a:r>
            <a:r>
              <a:rPr lang="tr-TR" sz="1800" dirty="0"/>
              <a:t> Al-</a:t>
            </a:r>
            <a:r>
              <a:rPr lang="tr-TR" sz="1800" dirty="0" err="1"/>
              <a:t>Hubaishi</a:t>
            </a:r>
            <a:endParaRPr lang="tr-TR" sz="1800" dirty="0"/>
          </a:p>
        </p:txBody>
      </p:sp>
      <p:pic>
        <p:nvPicPr>
          <p:cNvPr id="5" name="Resim 4" descr="simge, sembol, metin, logo, yazı tipi içeren bir resim&#10;&#10;Yapay zeka tarafından oluşturulan içerik yanlış olabilir.">
            <a:extLst>
              <a:ext uri="{FF2B5EF4-FFF2-40B4-BE49-F238E27FC236}">
                <a16:creationId xmlns:a16="http://schemas.microsoft.com/office/drawing/2014/main" id="{1763738A-9B7B-7D46-C701-5F502D6C0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471" y="159959"/>
            <a:ext cx="1600200" cy="1906905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510037B7-32AC-5313-EB16-03211AE20F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2994" y="67260"/>
            <a:ext cx="6314535" cy="190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768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E7772D-2FA5-7DDE-1058-5160F061E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1BDCA80-4E19-6FA1-F022-C9DEEC1F7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32" y="296626"/>
            <a:ext cx="4228078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AC6990-3AD2-3121-5901-96B876730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32" y="2321296"/>
            <a:ext cx="4228078" cy="3415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 err="1">
                <a:solidFill>
                  <a:schemeClr val="bg1"/>
                </a:solidFill>
              </a:rPr>
              <a:t>Routing.cc</a:t>
            </a:r>
            <a:r>
              <a:rPr lang="tr-TR" sz="15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CHANGE 4: </a:t>
            </a:r>
            <a:r>
              <a:rPr lang="tr-TR" sz="1500" dirty="0" err="1">
                <a:solidFill>
                  <a:schemeClr val="bg1"/>
                </a:solidFill>
              </a:rPr>
              <a:t>Serialized</a:t>
            </a:r>
            <a:r>
              <a:rPr lang="tr-TR" sz="1500" dirty="0">
                <a:solidFill>
                  <a:schemeClr val="bg1"/>
                </a:solidFill>
              </a:rPr>
              <a:t> Routing Data </a:t>
            </a:r>
            <a:r>
              <a:rPr lang="tr-TR" sz="1500" dirty="0" err="1">
                <a:solidFill>
                  <a:schemeClr val="bg1"/>
                </a:solidFill>
              </a:rPr>
              <a:t>Representation</a:t>
            </a:r>
            <a:endParaRPr lang="tr-TR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Encoded</a:t>
            </a:r>
            <a:r>
              <a:rPr lang="tr-TR" sz="1500" dirty="0">
                <a:solidFill>
                  <a:schemeClr val="bg1"/>
                </a:solidFill>
              </a:rPr>
              <a:t> routing data </a:t>
            </a:r>
            <a:r>
              <a:rPr lang="tr-TR" sz="1500" dirty="0" err="1">
                <a:solidFill>
                  <a:schemeClr val="bg1"/>
                </a:solidFill>
              </a:rPr>
              <a:t>into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string</a:t>
            </a:r>
            <a:r>
              <a:rPr lang="tr-TR" sz="1500" dirty="0">
                <a:solidFill>
                  <a:schemeClr val="bg1"/>
                </a:solidFill>
              </a:rPr>
              <a:t> format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facilitate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lightweight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message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transmission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parsing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This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method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reduces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inter-process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communication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complexity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improves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compatibility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across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modules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without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need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custom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serialization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functions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558A2BA1-B2F7-C844-F3ED-1BEAB498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27827"/>
            <a:ext cx="6250769" cy="384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192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657AE4-C20E-370B-E5C4-099FC4D9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09C966B-8832-75C4-569A-A10E551AE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83" y="287006"/>
            <a:ext cx="4246535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88CD61F-6279-BF1F-710D-AE7898FD36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3" y="2302056"/>
            <a:ext cx="4246535" cy="392826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700" b="1" dirty="0" err="1">
                <a:solidFill>
                  <a:schemeClr val="bg1"/>
                </a:solidFill>
              </a:rPr>
              <a:t>Routing.cc</a:t>
            </a:r>
            <a:r>
              <a:rPr lang="tr-TR" sz="17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tr-TR" sz="1700" dirty="0">
                <a:solidFill>
                  <a:schemeClr val="bg1"/>
                </a:solidFill>
              </a:rPr>
              <a:t>CHANGE 5: </a:t>
            </a:r>
            <a:r>
              <a:rPr lang="tr-TR" sz="1700" dirty="0" err="1">
                <a:solidFill>
                  <a:schemeClr val="bg1"/>
                </a:solidFill>
              </a:rPr>
              <a:t>Efficient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Broadcasting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Strategy</a:t>
            </a:r>
            <a:endParaRPr lang="tr-TR" sz="17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700" dirty="0" err="1">
                <a:solidFill>
                  <a:schemeClr val="bg1"/>
                </a:solidFill>
              </a:rPr>
              <a:t>Adopted</a:t>
            </a:r>
            <a:r>
              <a:rPr lang="tr-TR" sz="1700" dirty="0">
                <a:solidFill>
                  <a:schemeClr val="bg1"/>
                </a:solidFill>
              </a:rPr>
              <a:t> a </a:t>
            </a:r>
            <a:r>
              <a:rPr lang="tr-TR" sz="1700" dirty="0" err="1">
                <a:solidFill>
                  <a:schemeClr val="bg1"/>
                </a:solidFill>
              </a:rPr>
              <a:t>lightweight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broadcast</a:t>
            </a:r>
            <a:r>
              <a:rPr lang="tr-TR" sz="1700" dirty="0">
                <a:solidFill>
                  <a:schemeClr val="bg1"/>
                </a:solidFill>
              </a:rPr>
              <a:t> model </a:t>
            </a:r>
            <a:r>
              <a:rPr lang="tr-TR" sz="1700" dirty="0" err="1">
                <a:solidFill>
                  <a:schemeClr val="bg1"/>
                </a:solidFill>
              </a:rPr>
              <a:t>to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propagate</a:t>
            </a:r>
            <a:r>
              <a:rPr lang="tr-TR" sz="1700" dirty="0">
                <a:solidFill>
                  <a:schemeClr val="bg1"/>
                </a:solidFill>
              </a:rPr>
              <a:t> routing </a:t>
            </a:r>
            <a:r>
              <a:rPr lang="tr-TR" sz="1700" dirty="0" err="1">
                <a:solidFill>
                  <a:schemeClr val="bg1"/>
                </a:solidFill>
              </a:rPr>
              <a:t>information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from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the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central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node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to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all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other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hosts</a:t>
            </a:r>
            <a:r>
              <a:rPr lang="tr-TR" sz="17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This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approach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introduces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no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additional</a:t>
            </a:r>
            <a:r>
              <a:rPr lang="tr-TR" sz="1700" dirty="0">
                <a:solidFill>
                  <a:schemeClr val="bg1"/>
                </a:solidFill>
              </a:rPr>
              <a:t> CPU </a:t>
            </a:r>
            <a:r>
              <a:rPr lang="tr-TR" sz="1700" dirty="0" err="1">
                <a:solidFill>
                  <a:schemeClr val="bg1"/>
                </a:solidFill>
              </a:rPr>
              <a:t>or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memory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burden</a:t>
            </a:r>
            <a:r>
              <a:rPr lang="tr-TR" sz="1700" dirty="0">
                <a:solidFill>
                  <a:schemeClr val="bg1"/>
                </a:solidFill>
              </a:rPr>
              <a:t>, </a:t>
            </a:r>
            <a:r>
              <a:rPr lang="tr-TR" sz="1700" dirty="0" err="1">
                <a:solidFill>
                  <a:schemeClr val="bg1"/>
                </a:solidFill>
              </a:rPr>
              <a:t>making</a:t>
            </a:r>
            <a:r>
              <a:rPr lang="tr-TR" sz="1700" dirty="0">
                <a:solidFill>
                  <a:schemeClr val="bg1"/>
                </a:solidFill>
              </a:rPr>
              <a:t> it </a:t>
            </a:r>
            <a:r>
              <a:rPr lang="tr-TR" sz="1700" dirty="0" err="1">
                <a:solidFill>
                  <a:schemeClr val="bg1"/>
                </a:solidFill>
              </a:rPr>
              <a:t>suitable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for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large-scale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simulations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or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resource-constrained</a:t>
            </a:r>
            <a:r>
              <a:rPr lang="tr-TR" sz="1700" dirty="0">
                <a:solidFill>
                  <a:schemeClr val="bg1"/>
                </a:solidFill>
              </a:rPr>
              <a:t> </a:t>
            </a:r>
            <a:r>
              <a:rPr lang="tr-TR" sz="1700" dirty="0" err="1">
                <a:solidFill>
                  <a:schemeClr val="bg1"/>
                </a:solidFill>
              </a:rPr>
              <a:t>environments</a:t>
            </a:r>
            <a:r>
              <a:rPr lang="tr-TR" sz="17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90D2566-E1A8-1483-8FFA-829FEEB454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788956"/>
            <a:ext cx="6250769" cy="311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4283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7CBA93-0323-19A1-A27A-1B2EB84EA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5BE4EFE-B5DE-72C1-2181-314C4AF52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019" y="287006"/>
            <a:ext cx="4253998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5250BB-EFFF-A469-7A3E-33942FF4A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019" y="2302056"/>
            <a:ext cx="4253998" cy="3415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 err="1">
                <a:solidFill>
                  <a:schemeClr val="bg1"/>
                </a:solidFill>
              </a:rPr>
              <a:t>Routing.cc</a:t>
            </a:r>
            <a:r>
              <a:rPr lang="tr-TR" sz="15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CHANGE 6: </a:t>
            </a:r>
            <a:r>
              <a:rPr lang="tr-TR" sz="1500" dirty="0" err="1">
                <a:solidFill>
                  <a:schemeClr val="bg1"/>
                </a:solidFill>
              </a:rPr>
              <a:t>Retention</a:t>
            </a:r>
            <a:r>
              <a:rPr lang="tr-TR" sz="1500" dirty="0">
                <a:solidFill>
                  <a:schemeClr val="bg1"/>
                </a:solidFill>
              </a:rPr>
              <a:t> of Distributed Routing </a:t>
            </a:r>
            <a:r>
              <a:rPr lang="tr-TR" sz="1500" dirty="0" err="1">
                <a:solidFill>
                  <a:schemeClr val="bg1"/>
                </a:solidFill>
              </a:rPr>
              <a:t>for</a:t>
            </a:r>
            <a:r>
              <a:rPr lang="tr-TR" sz="1500" dirty="0">
                <a:solidFill>
                  <a:schemeClr val="bg1"/>
                </a:solidFill>
              </a:rPr>
              <a:t> Compatibility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Comparative</a:t>
            </a:r>
            <a:r>
              <a:rPr lang="tr-TR" sz="1500" dirty="0">
                <a:solidFill>
                  <a:schemeClr val="bg1"/>
                </a:solidFill>
              </a:rPr>
              <a:t> Analysis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preserve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compatibility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conduct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experimentation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original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implementation's</a:t>
            </a:r>
            <a:r>
              <a:rPr lang="tr-TR" sz="1500" dirty="0">
                <a:solidFill>
                  <a:schemeClr val="bg1"/>
                </a:solidFill>
              </a:rPr>
              <a:t> routing </a:t>
            </a:r>
            <a:r>
              <a:rPr lang="tr-TR" sz="1500" dirty="0" err="1">
                <a:solidFill>
                  <a:schemeClr val="bg1"/>
                </a:solidFill>
              </a:rPr>
              <a:t>mechanism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was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distributed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8E887E81-607D-6BF1-7B34-B0E6E097E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682278"/>
            <a:ext cx="6250769" cy="5332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632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66196D-98E1-D0C0-43A0-E31F882C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650EB67-A18F-1E5F-7523-057DBE9DC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012" y="318002"/>
            <a:ext cx="4161007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DFADA6-AADE-8A33-E7BD-FF1D865A5F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011" y="2364048"/>
            <a:ext cx="4161007" cy="34156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Routing.ned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1: </a:t>
            </a:r>
            <a:r>
              <a:rPr lang="tr-TR" dirty="0" err="1">
                <a:solidFill>
                  <a:schemeClr val="bg1"/>
                </a:solidFill>
              </a:rPr>
              <a:t>Parameterized</a:t>
            </a:r>
            <a:r>
              <a:rPr lang="tr-TR" dirty="0">
                <a:solidFill>
                  <a:schemeClr val="bg1"/>
                </a:solidFill>
              </a:rPr>
              <a:t> Routing </a:t>
            </a:r>
            <a:r>
              <a:rPr lang="tr-TR" dirty="0" err="1">
                <a:solidFill>
                  <a:schemeClr val="bg1"/>
                </a:solidFill>
              </a:rPr>
              <a:t>Mode</a:t>
            </a:r>
            <a:r>
              <a:rPr lang="tr-TR" dirty="0">
                <a:solidFill>
                  <a:schemeClr val="bg1"/>
                </a:solidFill>
              </a:rPr>
              <a:t> Control</a:t>
            </a:r>
          </a:p>
          <a:p>
            <a:r>
              <a:rPr lang="tr-TR" dirty="0" err="1">
                <a:solidFill>
                  <a:schemeClr val="bg1"/>
                </a:solidFill>
              </a:rPr>
              <a:t>Added</a:t>
            </a:r>
            <a:r>
              <a:rPr lang="tr-TR" dirty="0">
                <a:solidFill>
                  <a:schemeClr val="bg1"/>
                </a:solidFill>
              </a:rPr>
              <a:t> a </a:t>
            </a:r>
            <a:r>
              <a:rPr lang="tr-TR" dirty="0" err="1">
                <a:solidFill>
                  <a:schemeClr val="bg1"/>
                </a:solidFill>
              </a:rPr>
              <a:t>centralRouting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parameter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network </a:t>
            </a:r>
            <a:r>
              <a:rPr lang="tr-TR" dirty="0" err="1">
                <a:solidFill>
                  <a:schemeClr val="bg1"/>
                </a:solidFill>
              </a:rPr>
              <a:t>definition</a:t>
            </a:r>
            <a:r>
              <a:rPr lang="tr-TR" dirty="0">
                <a:solidFill>
                  <a:schemeClr val="bg1"/>
                </a:solidFill>
              </a:rPr>
              <a:t> file (.</a:t>
            </a:r>
            <a:r>
              <a:rPr lang="tr-TR" dirty="0" err="1">
                <a:solidFill>
                  <a:schemeClr val="bg1"/>
                </a:solidFill>
              </a:rPr>
              <a:t>ned</a:t>
            </a:r>
            <a:r>
              <a:rPr lang="tr-TR" dirty="0">
                <a:solidFill>
                  <a:schemeClr val="bg1"/>
                </a:solidFill>
              </a:rPr>
              <a:t>), </a:t>
            </a:r>
            <a:r>
              <a:rPr lang="tr-TR" dirty="0" err="1">
                <a:solidFill>
                  <a:schemeClr val="bg1"/>
                </a:solidFill>
              </a:rPr>
              <a:t>allowing</a:t>
            </a:r>
            <a:r>
              <a:rPr lang="tr-TR" dirty="0">
                <a:solidFill>
                  <a:schemeClr val="bg1"/>
                </a:solidFill>
              </a:rPr>
              <a:t> routing </a:t>
            </a:r>
            <a:r>
              <a:rPr lang="tr-TR" dirty="0" err="1">
                <a:solidFill>
                  <a:schemeClr val="bg1"/>
                </a:solidFill>
              </a:rPr>
              <a:t>behavior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be </a:t>
            </a:r>
            <a:r>
              <a:rPr lang="tr-TR" dirty="0" err="1">
                <a:solidFill>
                  <a:schemeClr val="bg1"/>
                </a:solidFill>
              </a:rPr>
              <a:t>dynamically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configured</a:t>
            </a:r>
            <a:r>
              <a:rPr lang="tr-TR" dirty="0">
                <a:solidFill>
                  <a:schemeClr val="bg1"/>
                </a:solidFill>
              </a:rPr>
              <a:t> at </a:t>
            </a:r>
            <a:r>
              <a:rPr lang="tr-TR" dirty="0" err="1">
                <a:solidFill>
                  <a:schemeClr val="bg1"/>
                </a:solidFill>
              </a:rPr>
              <a:t>runtime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via</a:t>
            </a:r>
            <a:r>
              <a:rPr lang="tr-TR" dirty="0">
                <a:solidFill>
                  <a:schemeClr val="bg1"/>
                </a:solidFill>
              </a:rPr>
              <a:t> .ini </a:t>
            </a:r>
            <a:r>
              <a:rPr lang="tr-TR" dirty="0" err="1">
                <a:solidFill>
                  <a:schemeClr val="bg1"/>
                </a:solidFill>
              </a:rPr>
              <a:t>files</a:t>
            </a:r>
            <a:r>
              <a:rPr lang="tr-TR" dirty="0">
                <a:solidFill>
                  <a:schemeClr val="bg1"/>
                </a:solidFill>
              </a:rPr>
              <a:t>. </a:t>
            </a:r>
          </a:p>
          <a:p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supports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clean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abstraction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between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implementation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experimentation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layers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478A532-751F-DA3D-781F-0A404ED31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817128"/>
            <a:ext cx="6252247" cy="306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15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1EB8A6-C0A0-DC3A-117F-3A631AAD9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0D02BA-2069-7DA9-223D-41A09353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330" y="450396"/>
            <a:ext cx="3977195" cy="1751265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230AD1-5D56-8AEB-8A5B-C2D9BA235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330" y="2522634"/>
            <a:ext cx="397719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BurstyApp.cc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1: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Monitoring</a:t>
            </a:r>
            <a:r>
              <a:rPr lang="tr-TR" dirty="0">
                <a:solidFill>
                  <a:schemeClr val="bg1"/>
                </a:solidFill>
              </a:rPr>
              <a:t> Control</a:t>
            </a:r>
          </a:p>
          <a:p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give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real</a:t>
            </a:r>
            <a:r>
              <a:rPr lang="tr-TR" dirty="0">
                <a:solidFill>
                  <a:schemeClr val="bg1"/>
                </a:solidFill>
              </a:rPr>
              <a:t>-time </a:t>
            </a:r>
            <a:r>
              <a:rPr lang="tr-TR" dirty="0" err="1">
                <a:solidFill>
                  <a:schemeClr val="bg1"/>
                </a:solidFill>
              </a:rPr>
              <a:t>feedback</a:t>
            </a:r>
            <a:r>
              <a:rPr lang="tr-TR" dirty="0">
                <a:solidFill>
                  <a:schemeClr val="bg1"/>
                </a:solidFill>
              </a:rPr>
              <a:t> on </a:t>
            </a:r>
            <a:r>
              <a:rPr lang="tr-TR" dirty="0" err="1">
                <a:solidFill>
                  <a:schemeClr val="bg1"/>
                </a:solidFill>
              </a:rPr>
              <a:t>whether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are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being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gathered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flag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monitoring</a:t>
            </a:r>
            <a:r>
              <a:rPr lang="tr-TR" dirty="0">
                <a:solidFill>
                  <a:schemeClr val="bg1"/>
                </a:solidFill>
              </a:rPr>
              <a:t> (</a:t>
            </a:r>
            <a:r>
              <a:rPr lang="tr-TR" dirty="0" err="1">
                <a:solidFill>
                  <a:schemeClr val="bg1"/>
                </a:solidFill>
              </a:rPr>
              <a:t>collectStats</a:t>
            </a:r>
            <a:r>
              <a:rPr lang="tr-TR" dirty="0">
                <a:solidFill>
                  <a:schemeClr val="bg1"/>
                </a:solidFill>
              </a:rPr>
              <a:t>) is </a:t>
            </a:r>
            <a:r>
              <a:rPr lang="tr-TR" dirty="0" err="1">
                <a:solidFill>
                  <a:schemeClr val="bg1"/>
                </a:solidFill>
              </a:rPr>
              <a:t>collected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329327F-65D8-B872-D7CB-93275F1EAF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5606" b="1"/>
          <a:stretch/>
        </p:blipFill>
        <p:spPr>
          <a:xfrm>
            <a:off x="5448601" y="643467"/>
            <a:ext cx="5949092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01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E205C3-B95A-A9CA-1C9B-10B11F028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96CFB79-E9D9-9AAE-4D40-9810B8881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596" y="284878"/>
            <a:ext cx="391060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Changes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F05F88B-7E91-9947-9C42-AE54D9FE4A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596" y="2297800"/>
            <a:ext cx="3910604" cy="35651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BurstyApp.cc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2: FSM </a:t>
            </a:r>
            <a:r>
              <a:rPr lang="tr-TR" dirty="0" err="1">
                <a:solidFill>
                  <a:schemeClr val="bg1"/>
                </a:solidFill>
              </a:rPr>
              <a:t>Simplification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Removed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SEND </a:t>
            </a:r>
            <a:r>
              <a:rPr lang="tr-TR" dirty="0" err="1">
                <a:solidFill>
                  <a:schemeClr val="bg1"/>
                </a:solidFill>
              </a:rPr>
              <a:t>state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application's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finite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machine</a:t>
            </a:r>
            <a:r>
              <a:rPr lang="tr-TR" dirty="0">
                <a:solidFill>
                  <a:schemeClr val="bg1"/>
                </a:solidFill>
              </a:rPr>
              <a:t> (FSM), </a:t>
            </a:r>
            <a:r>
              <a:rPr lang="tr-TR" dirty="0" err="1">
                <a:solidFill>
                  <a:schemeClr val="bg1"/>
                </a:solidFill>
              </a:rPr>
              <a:t>reducing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internal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transitions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simplifying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code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structure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16" name="Resim 15">
            <a:extLst>
              <a:ext uri="{FF2B5EF4-FFF2-40B4-BE49-F238E27FC236}">
                <a16:creationId xmlns:a16="http://schemas.microsoft.com/office/drawing/2014/main" id="{FB5C810B-0498-5F2D-8A0A-861C63EAE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329777"/>
            <a:ext cx="6250769" cy="4037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680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35188-865C-425E-E97B-696D1A869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C4E07E6-2532-5550-0FF0-F1F0FB76B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99" y="332916"/>
            <a:ext cx="411831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88113F-138D-47A0-A659-A01B7F907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8" y="2393875"/>
            <a:ext cx="4118313" cy="3523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BurstyApp.cc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3: </a:t>
            </a:r>
            <a:r>
              <a:rPr lang="tr-TR" dirty="0" err="1">
                <a:solidFill>
                  <a:schemeClr val="bg1"/>
                </a:solidFill>
              </a:rPr>
              <a:t>Optimized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Packet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Generation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minimize </a:t>
            </a:r>
            <a:r>
              <a:rPr lang="tr-TR" dirty="0" err="1">
                <a:solidFill>
                  <a:schemeClr val="bg1"/>
                </a:solidFill>
              </a:rPr>
              <a:t>state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transfers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generatePacket</a:t>
            </a:r>
            <a:r>
              <a:rPr lang="tr-TR" dirty="0">
                <a:solidFill>
                  <a:schemeClr val="bg1"/>
                </a:solidFill>
              </a:rPr>
              <a:t>() is </a:t>
            </a:r>
            <a:r>
              <a:rPr lang="tr-TR" dirty="0" err="1">
                <a:solidFill>
                  <a:schemeClr val="bg1"/>
                </a:solidFill>
              </a:rPr>
              <a:t>now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executed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straight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ACTIVE </a:t>
            </a:r>
            <a:r>
              <a:rPr lang="tr-TR" dirty="0" err="1">
                <a:solidFill>
                  <a:schemeClr val="bg1"/>
                </a:solidFill>
              </a:rPr>
              <a:t>state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SEND </a:t>
            </a:r>
            <a:r>
              <a:rPr lang="tr-TR" dirty="0" err="1">
                <a:solidFill>
                  <a:schemeClr val="bg1"/>
                </a:solidFill>
              </a:rPr>
              <a:t>state</a:t>
            </a:r>
            <a:r>
              <a:rPr lang="tr-TR" dirty="0">
                <a:solidFill>
                  <a:schemeClr val="bg1"/>
                </a:solidFill>
              </a:rPr>
              <a:t> has </a:t>
            </a:r>
            <a:r>
              <a:rPr lang="tr-TR" dirty="0" err="1">
                <a:solidFill>
                  <a:schemeClr val="bg1"/>
                </a:solidFill>
              </a:rPr>
              <a:t>been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removed</a:t>
            </a:r>
            <a:r>
              <a:rPr lang="tr-TR" dirty="0">
                <a:solidFill>
                  <a:schemeClr val="bg1"/>
                </a:solidFill>
              </a:rPr>
              <a:t>. </a:t>
            </a:r>
          </a:p>
          <a:p>
            <a:r>
              <a:rPr lang="tr-TR" dirty="0" err="1">
                <a:solidFill>
                  <a:schemeClr val="bg1"/>
                </a:solidFill>
              </a:rPr>
              <a:t>Streamlining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transmission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pipeline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improving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efficiency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442EAD07-1DED-037D-814B-F987C2D853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7094" y="643467"/>
            <a:ext cx="5712107" cy="541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452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552CCF-FA75-5CAD-1DE2-642A3D6A0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6EC2DBB-58DB-D3BE-3D85-6C7A35FE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4" y="315663"/>
            <a:ext cx="4066555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4B24FB-D060-57D4-9C55-208CFC71C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04" y="2359370"/>
            <a:ext cx="4066554" cy="3415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b="1" dirty="0" err="1">
                <a:solidFill>
                  <a:schemeClr val="bg1"/>
                </a:solidFill>
              </a:rPr>
              <a:t>BurstyApp.cc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tr-TR" dirty="0">
                <a:solidFill>
                  <a:schemeClr val="bg1"/>
                </a:solidFill>
              </a:rPr>
              <a:t>CHANGE 4: </a:t>
            </a:r>
            <a:r>
              <a:rPr lang="tr-TR" dirty="0" err="1">
                <a:solidFill>
                  <a:schemeClr val="bg1"/>
                </a:solidFill>
              </a:rPr>
              <a:t>Enhanced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Metric</a:t>
            </a:r>
            <a:r>
              <a:rPr lang="tr-TR" dirty="0">
                <a:solidFill>
                  <a:schemeClr val="bg1"/>
                </a:solidFill>
              </a:rPr>
              <a:t> Collection</a:t>
            </a:r>
          </a:p>
          <a:p>
            <a:pPr>
              <a:lnSpc>
                <a:spcPct val="90000"/>
              </a:lnSpc>
            </a:pP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enable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collection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helpful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metrics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packet</a:t>
            </a:r>
            <a:r>
              <a:rPr lang="tr-TR" dirty="0">
                <a:solidFill>
                  <a:schemeClr val="bg1"/>
                </a:solidFill>
              </a:rPr>
              <a:t> transfer </a:t>
            </a:r>
            <a:r>
              <a:rPr lang="tr-TR" dirty="0" err="1">
                <a:solidFill>
                  <a:schemeClr val="bg1"/>
                </a:solidFill>
              </a:rPr>
              <a:t>analysis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gather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source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address</a:t>
            </a:r>
            <a:r>
              <a:rPr lang="tr-TR" dirty="0">
                <a:solidFill>
                  <a:schemeClr val="bg1"/>
                </a:solidFill>
              </a:rPr>
              <a:t>, hop </a:t>
            </a:r>
            <a:r>
              <a:rPr lang="tr-TR" dirty="0" err="1">
                <a:solidFill>
                  <a:schemeClr val="bg1"/>
                </a:solidFill>
              </a:rPr>
              <a:t>count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end-to-end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delay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343E002-AAD0-017A-0B68-6ED16454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192174"/>
            <a:ext cx="6250769" cy="2312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34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6466A5-9A72-5A06-E274-B1588EBF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2ACF797-34A8-5C2C-A7F1-35B0C88A9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399" y="298410"/>
            <a:ext cx="4066556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ACFFD90-02A8-4348-759F-1C3A6B78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398" y="2324864"/>
            <a:ext cx="4066555" cy="34548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BurstyApp.ned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1: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Toggle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Parameterization</a:t>
            </a:r>
            <a:endParaRPr lang="tr-TR" dirty="0">
              <a:solidFill>
                <a:schemeClr val="bg1"/>
              </a:solidFill>
            </a:endParaRPr>
          </a:p>
          <a:p>
            <a:r>
              <a:rPr lang="tr-TR" dirty="0" err="1">
                <a:solidFill>
                  <a:schemeClr val="bg1"/>
                </a:solidFill>
              </a:rPr>
              <a:t>Adding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collectStatistics</a:t>
            </a:r>
            <a:r>
              <a:rPr lang="tr-TR" dirty="0">
                <a:solidFill>
                  <a:schemeClr val="bg1"/>
                </a:solidFill>
              </a:rPr>
              <a:t> as a </a:t>
            </a:r>
            <a:r>
              <a:rPr lang="tr-TR" dirty="0" err="1">
                <a:solidFill>
                  <a:schemeClr val="bg1"/>
                </a:solidFill>
              </a:rPr>
              <a:t>configurable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parameter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.</a:t>
            </a:r>
            <a:r>
              <a:rPr lang="tr-TR" dirty="0" err="1">
                <a:solidFill>
                  <a:schemeClr val="bg1"/>
                </a:solidFill>
              </a:rPr>
              <a:t>ned</a:t>
            </a:r>
            <a:r>
              <a:rPr lang="tr-TR" dirty="0">
                <a:solidFill>
                  <a:schemeClr val="bg1"/>
                </a:solidFill>
              </a:rPr>
              <a:t> file </a:t>
            </a:r>
            <a:r>
              <a:rPr lang="tr-TR" dirty="0" err="1">
                <a:solidFill>
                  <a:schemeClr val="bg1"/>
                </a:solidFill>
              </a:rPr>
              <a:t>enable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collection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unless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explicitly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disabled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.ini file.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3BD4F523-D61C-D8CB-5282-5600EE3BD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621792"/>
            <a:ext cx="6250769" cy="3453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3203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6A2D9E-F5A1-4E81-2B79-5BF287D71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64F95E4-AB5F-6F24-1491-4F227159C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8" y="315663"/>
            <a:ext cx="399754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FBE801-037B-DA8F-1C2F-74EE4EDC3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7" y="2403137"/>
            <a:ext cx="3997543" cy="348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omnetpp.ini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1: </a:t>
            </a:r>
            <a:r>
              <a:rPr lang="tr-TR" dirty="0" err="1">
                <a:solidFill>
                  <a:schemeClr val="bg1"/>
                </a:solidFill>
              </a:rPr>
              <a:t>Configurable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sim-time-limit = 100s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Cuts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off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simulation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after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100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simulated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seconds</a:t>
            </a:r>
            <a:endParaRPr lang="tr-TR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cpu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-time-limit = 300s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Hard stop at 5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real-world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minutes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(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avoids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hangs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)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E94D49A-3DC7-5D15-FE56-802303AB9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403138"/>
            <a:ext cx="6250769" cy="18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078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68C44E-6CAF-30FD-A485-6A40589C3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94" y="171316"/>
            <a:ext cx="11767057" cy="1188720"/>
          </a:xfrm>
        </p:spPr>
        <p:txBody>
          <a:bodyPr/>
          <a:lstStyle/>
          <a:p>
            <a:r>
              <a:rPr lang="tr-TR" dirty="0" err="1"/>
              <a:t>Abstract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C0BFD31-5A0D-ADDA-8703-0C6EFAA967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97" y="2089041"/>
            <a:ext cx="12058605" cy="4597643"/>
          </a:xfrm>
        </p:spPr>
        <p:txBody>
          <a:bodyPr>
            <a:noAutofit/>
          </a:bodyPr>
          <a:lstStyle/>
          <a:p>
            <a:r>
              <a:rPr lang="tr-TR" sz="2000" dirty="0"/>
              <a:t>Routing </a:t>
            </a:r>
            <a:r>
              <a:rPr lang="tr-TR" sz="2000" dirty="0" err="1"/>
              <a:t>protocols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fundamental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reliability</a:t>
            </a:r>
            <a:r>
              <a:rPr lang="tr-TR" sz="2000" dirty="0"/>
              <a:t> of </a:t>
            </a:r>
            <a:r>
              <a:rPr lang="tr-TR" sz="2000" dirty="0" err="1"/>
              <a:t>computer</a:t>
            </a:r>
            <a:r>
              <a:rPr lang="tr-TR" sz="2000" dirty="0"/>
              <a:t> </a:t>
            </a:r>
            <a:r>
              <a:rPr lang="tr-TR" sz="2000" dirty="0" err="1"/>
              <a:t>networks</a:t>
            </a:r>
            <a:r>
              <a:rPr lang="tr-TR" sz="2000" dirty="0"/>
              <a:t>, </a:t>
            </a:r>
            <a:r>
              <a:rPr lang="tr-TR" sz="2000" dirty="0" err="1"/>
              <a:t>particularly</a:t>
            </a:r>
            <a:r>
              <a:rPr lang="tr-TR" sz="2000" dirty="0"/>
              <a:t> in </a:t>
            </a:r>
            <a:r>
              <a:rPr lang="tr-TR" sz="2000" dirty="0" err="1"/>
              <a:t>simulation</a:t>
            </a:r>
            <a:r>
              <a:rPr lang="tr-TR" sz="2000" dirty="0"/>
              <a:t> </a:t>
            </a:r>
            <a:r>
              <a:rPr lang="tr-TR" sz="2000" dirty="0" err="1"/>
              <a:t>environments</a:t>
            </a:r>
            <a:r>
              <a:rPr lang="tr-TR" sz="2000" dirty="0"/>
              <a:t> </a:t>
            </a:r>
            <a:r>
              <a:rPr lang="tr-TR" sz="2000" dirty="0" err="1"/>
              <a:t>designed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emulate</a:t>
            </a:r>
            <a:r>
              <a:rPr lang="tr-TR" sz="2000" dirty="0"/>
              <a:t> </a:t>
            </a:r>
            <a:r>
              <a:rPr lang="tr-TR" sz="2000" dirty="0" err="1"/>
              <a:t>real-world</a:t>
            </a:r>
            <a:r>
              <a:rPr lang="tr-TR" sz="2000" dirty="0"/>
              <a:t> </a:t>
            </a:r>
            <a:r>
              <a:rPr lang="tr-TR" sz="2000" dirty="0" err="1"/>
              <a:t>topologies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dynamic</a:t>
            </a:r>
            <a:r>
              <a:rPr lang="tr-TR" sz="2000" dirty="0"/>
              <a:t> </a:t>
            </a:r>
            <a:r>
              <a:rPr lang="tr-TR" sz="2000" dirty="0" err="1"/>
              <a:t>conditions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study</a:t>
            </a:r>
            <a:r>
              <a:rPr lang="tr-TR" sz="2000" dirty="0"/>
              <a:t> </a:t>
            </a:r>
            <a:r>
              <a:rPr lang="tr-TR" sz="2000" dirty="0" err="1"/>
              <a:t>focuses</a:t>
            </a:r>
            <a:r>
              <a:rPr lang="tr-TR" sz="2000" dirty="0"/>
              <a:t> on </a:t>
            </a:r>
            <a:r>
              <a:rPr lang="tr-TR" sz="2000" dirty="0" err="1"/>
              <a:t>enhancing</a:t>
            </a:r>
            <a:r>
              <a:rPr lang="tr-TR" sz="2000" dirty="0"/>
              <a:t> a routing </a:t>
            </a:r>
            <a:r>
              <a:rPr lang="tr-TR" sz="2000" dirty="0" err="1"/>
              <a:t>protocol</a:t>
            </a:r>
            <a:r>
              <a:rPr lang="tr-TR" sz="2000" dirty="0"/>
              <a:t> </a:t>
            </a:r>
            <a:r>
              <a:rPr lang="tr-TR" sz="2000" dirty="0" err="1"/>
              <a:t>implemented</a:t>
            </a:r>
            <a:r>
              <a:rPr lang="tr-TR" sz="2000" dirty="0"/>
              <a:t> in </a:t>
            </a:r>
            <a:r>
              <a:rPr lang="tr-TR" sz="2000" dirty="0" err="1"/>
              <a:t>OMNeT</a:t>
            </a:r>
            <a:r>
              <a:rPr lang="tr-TR" sz="2000" dirty="0"/>
              <a:t>++ </a:t>
            </a:r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introducing</a:t>
            </a:r>
            <a:r>
              <a:rPr lang="tr-TR" sz="2000" dirty="0"/>
              <a:t> a </a:t>
            </a:r>
            <a:r>
              <a:rPr lang="tr-TR" sz="2000" dirty="0" err="1"/>
              <a:t>centralized</a:t>
            </a:r>
            <a:r>
              <a:rPr lang="tr-TR" sz="2000" dirty="0"/>
              <a:t> routing </a:t>
            </a:r>
            <a:r>
              <a:rPr lang="tr-TR" sz="2000" dirty="0" err="1"/>
              <a:t>option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refining</a:t>
            </a:r>
            <a:r>
              <a:rPr lang="tr-TR" sz="2000" dirty="0"/>
              <a:t> </a:t>
            </a:r>
            <a:r>
              <a:rPr lang="tr-TR" sz="2000" dirty="0" err="1"/>
              <a:t>several</a:t>
            </a:r>
            <a:r>
              <a:rPr lang="tr-TR" sz="2000" dirty="0"/>
              <a:t> </a:t>
            </a:r>
            <a:r>
              <a:rPr lang="tr-TR" sz="2000" dirty="0" err="1"/>
              <a:t>performance-critical</a:t>
            </a:r>
            <a:r>
              <a:rPr lang="tr-TR" sz="2000" dirty="0"/>
              <a:t> </a:t>
            </a:r>
            <a:r>
              <a:rPr lang="tr-TR" sz="2000" dirty="0" err="1"/>
              <a:t>mechanisms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goal</a:t>
            </a:r>
            <a:r>
              <a:rPr lang="tr-TR" sz="2000" dirty="0"/>
              <a:t> is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assess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quantify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effects</a:t>
            </a:r>
            <a:r>
              <a:rPr lang="tr-TR" sz="2000" dirty="0"/>
              <a:t> of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enhancements</a:t>
            </a:r>
            <a:r>
              <a:rPr lang="tr-TR" sz="2000" dirty="0"/>
              <a:t> </a:t>
            </a:r>
            <a:r>
              <a:rPr lang="tr-TR" sz="2000" dirty="0" err="1"/>
              <a:t>across</a:t>
            </a:r>
            <a:r>
              <a:rPr lang="tr-TR" sz="2000" dirty="0"/>
              <a:t> </a:t>
            </a:r>
            <a:r>
              <a:rPr lang="tr-TR" sz="2000" dirty="0" err="1"/>
              <a:t>various</a:t>
            </a:r>
            <a:r>
              <a:rPr lang="tr-TR" sz="2000" dirty="0"/>
              <a:t> network </a:t>
            </a:r>
            <a:r>
              <a:rPr lang="tr-TR" sz="2000" dirty="0" err="1"/>
              <a:t>performance</a:t>
            </a:r>
            <a:r>
              <a:rPr lang="tr-TR" sz="2000" dirty="0"/>
              <a:t> </a:t>
            </a:r>
            <a:r>
              <a:rPr lang="tr-TR" sz="2000" dirty="0" err="1"/>
              <a:t>metrics</a:t>
            </a:r>
            <a:r>
              <a:rPr lang="tr-TR" sz="2000" dirty="0"/>
              <a:t>, </a:t>
            </a:r>
            <a:r>
              <a:rPr lang="tr-TR" sz="2000" dirty="0" err="1"/>
              <a:t>including</a:t>
            </a:r>
            <a:r>
              <a:rPr lang="tr-TR" sz="2000" dirty="0"/>
              <a:t> </a:t>
            </a:r>
            <a:r>
              <a:rPr lang="tr-TR" sz="2000" dirty="0" err="1"/>
              <a:t>end-to-end</a:t>
            </a:r>
            <a:r>
              <a:rPr lang="tr-TR" sz="2000" dirty="0"/>
              <a:t> </a:t>
            </a:r>
            <a:r>
              <a:rPr lang="tr-TR" sz="2000" dirty="0" err="1"/>
              <a:t>delay</a:t>
            </a:r>
            <a:r>
              <a:rPr lang="tr-TR" sz="2000" dirty="0"/>
              <a:t>, </a:t>
            </a:r>
            <a:r>
              <a:rPr lang="tr-TR" sz="2000" dirty="0" err="1"/>
              <a:t>throughput</a:t>
            </a:r>
            <a:r>
              <a:rPr lang="tr-TR" sz="2000" dirty="0"/>
              <a:t>, </a:t>
            </a:r>
            <a:r>
              <a:rPr lang="tr-TR" sz="2000" dirty="0" err="1"/>
              <a:t>queue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packet</a:t>
            </a:r>
            <a:r>
              <a:rPr lang="tr-TR" sz="2000" dirty="0"/>
              <a:t> </a:t>
            </a:r>
            <a:r>
              <a:rPr lang="tr-TR" sz="2000" dirty="0" err="1"/>
              <a:t>loss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Empirical</a:t>
            </a:r>
            <a:r>
              <a:rPr lang="tr-TR" sz="2000" dirty="0"/>
              <a:t> </a:t>
            </a:r>
            <a:r>
              <a:rPr lang="tr-TR" sz="2000" dirty="0" err="1"/>
              <a:t>evaluation</a:t>
            </a:r>
            <a:r>
              <a:rPr lang="tr-TR" sz="2000" dirty="0"/>
              <a:t> </a:t>
            </a:r>
            <a:r>
              <a:rPr lang="tr-TR" sz="2000" dirty="0" err="1"/>
              <a:t>using</a:t>
            </a:r>
            <a:r>
              <a:rPr lang="tr-TR" sz="2000" dirty="0"/>
              <a:t> </a:t>
            </a:r>
            <a:r>
              <a:rPr lang="tr-TR" sz="2000" dirty="0" err="1"/>
              <a:t>simulation</a:t>
            </a:r>
            <a:r>
              <a:rPr lang="tr-TR" sz="2000" dirty="0"/>
              <a:t> </a:t>
            </a:r>
            <a:r>
              <a:rPr lang="tr-TR" sz="2000" dirty="0" err="1"/>
              <a:t>datasets</a:t>
            </a:r>
            <a:r>
              <a:rPr lang="tr-TR" sz="2000" dirty="0"/>
              <a:t> </a:t>
            </a:r>
            <a:r>
              <a:rPr lang="tr-TR" sz="2000" dirty="0" err="1"/>
              <a:t>demonstrates</a:t>
            </a:r>
            <a:r>
              <a:rPr lang="tr-TR" sz="2000" dirty="0"/>
              <a:t> a </a:t>
            </a:r>
            <a:r>
              <a:rPr lang="tr-TR" sz="2000" dirty="0" err="1"/>
              <a:t>significant</a:t>
            </a:r>
            <a:r>
              <a:rPr lang="tr-TR" sz="2000" dirty="0"/>
              <a:t> </a:t>
            </a:r>
            <a:r>
              <a:rPr lang="tr-TR" sz="2000" dirty="0" err="1"/>
              <a:t>improvement</a:t>
            </a:r>
            <a:r>
              <a:rPr lang="tr-TR" sz="2000" dirty="0"/>
              <a:t> in </a:t>
            </a:r>
            <a:r>
              <a:rPr lang="tr-TR" sz="2000" dirty="0" err="1"/>
              <a:t>latency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resource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, </a:t>
            </a:r>
            <a:r>
              <a:rPr lang="tr-TR" sz="2000" dirty="0" err="1"/>
              <a:t>supporting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hypothesis</a:t>
            </a:r>
            <a:r>
              <a:rPr lang="tr-TR" sz="2000" dirty="0"/>
              <a:t> </a:t>
            </a:r>
            <a:r>
              <a:rPr lang="tr-TR" sz="2000" dirty="0" err="1"/>
              <a:t>that</a:t>
            </a:r>
            <a:r>
              <a:rPr lang="tr-TR" sz="2000" dirty="0"/>
              <a:t> </a:t>
            </a:r>
            <a:r>
              <a:rPr lang="tr-TR" sz="2000" dirty="0" err="1"/>
              <a:t>protocol-level</a:t>
            </a:r>
            <a:r>
              <a:rPr lang="tr-TR" sz="2000" dirty="0"/>
              <a:t> </a:t>
            </a:r>
            <a:r>
              <a:rPr lang="tr-TR" sz="2000" dirty="0" err="1"/>
              <a:t>modifications</a:t>
            </a:r>
            <a:r>
              <a:rPr lang="tr-TR" sz="2000" dirty="0"/>
              <a:t> can </a:t>
            </a:r>
            <a:r>
              <a:rPr lang="tr-TR" sz="2000" dirty="0" err="1"/>
              <a:t>substantially</a:t>
            </a:r>
            <a:r>
              <a:rPr lang="tr-TR" sz="2000" dirty="0"/>
              <a:t> </a:t>
            </a:r>
            <a:r>
              <a:rPr lang="tr-TR" sz="2000" dirty="0" err="1"/>
              <a:t>improve</a:t>
            </a:r>
            <a:r>
              <a:rPr lang="tr-TR" sz="2000" dirty="0"/>
              <a:t> network </a:t>
            </a:r>
            <a:r>
              <a:rPr lang="tr-TR" sz="2000" dirty="0" err="1"/>
              <a:t>behavior</a:t>
            </a:r>
            <a:r>
              <a:rPr lang="tr-TR" sz="2000" dirty="0"/>
              <a:t> in </a:t>
            </a:r>
            <a:r>
              <a:rPr lang="tr-TR" sz="2000" dirty="0" err="1"/>
              <a:t>controlled</a:t>
            </a:r>
            <a:r>
              <a:rPr lang="tr-TR" sz="2000" dirty="0"/>
              <a:t> </a:t>
            </a:r>
            <a:r>
              <a:rPr lang="tr-TR" sz="2000" dirty="0" err="1"/>
              <a:t>environments</a:t>
            </a:r>
            <a:r>
              <a:rPr lang="tr-T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09798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D947EE-CFB9-30D5-9D55-57212517D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C9AA5A8-8CF7-647A-43DF-408BF784F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5663" y="298411"/>
            <a:ext cx="3928533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801C12-1D08-68DC-8FB2-0E63D7AFF4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63" y="2324865"/>
            <a:ext cx="3928532" cy="359285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omnetpp.ini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1: </a:t>
            </a:r>
            <a:r>
              <a:rPr lang="tr-TR" dirty="0" err="1">
                <a:solidFill>
                  <a:schemeClr val="bg1"/>
                </a:solidFill>
              </a:rPr>
              <a:t>Configurable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sendIaTime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uniform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(2ms, 5ms)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Controls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packet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spacing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: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higher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less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congestion</a:t>
            </a:r>
            <a:endParaRPr lang="tr-TR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burstTime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intuniform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(15ms, 40ms)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Short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bursts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reduce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queue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pressure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but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increase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overhead</a:t>
            </a:r>
            <a:endParaRPr lang="tr-TR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packetLength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intuniform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(512B, 2048B)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Tests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MTU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handling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with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variable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payloads</a:t>
            </a:r>
            <a:endParaRPr lang="tr-TR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DB06C37-78D5-B537-6060-A5E4B1A7D9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403138"/>
            <a:ext cx="6250769" cy="18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0019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A61860-71AA-4DB8-2AE9-5952A0263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C58C9E7-22CF-CACB-DFA6-CA89183D4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8410" y="315663"/>
            <a:ext cx="3980291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72975C4-FE81-D97C-2E16-7C785EB12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410" y="2304616"/>
            <a:ext cx="3980290" cy="331980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 err="1">
                <a:solidFill>
                  <a:schemeClr val="bg1"/>
                </a:solidFill>
              </a:rPr>
              <a:t>omnetpp.ini</a:t>
            </a:r>
            <a:r>
              <a:rPr lang="tr-TR" sz="15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CHANGE 1: </a:t>
            </a:r>
            <a:r>
              <a:rPr lang="tr-TR" sz="1500" dirty="0" err="1">
                <a:solidFill>
                  <a:schemeClr val="bg1"/>
                </a:solidFill>
              </a:rPr>
              <a:t>Configurable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Statistics</a:t>
            </a:r>
            <a:r>
              <a:rPr lang="tr-TR" sz="1500" dirty="0">
                <a:solidFill>
                  <a:schemeClr val="bg1"/>
                </a:solidFill>
              </a:rPr>
              <a:t>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queue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[*].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frameCapacity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350</a:t>
            </a:r>
            <a:b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Larger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queues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delay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drops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but risk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high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memory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use</a:t>
            </a:r>
            <a:endParaRPr lang="tr-TR" sz="1600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useCutThroughSwitching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true</a:t>
            </a:r>
            <a:b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Faster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forwarding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(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no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store-and-forward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) but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propagates</a:t>
            </a:r>
            <a:r>
              <a:rPr lang="tr-TR" sz="1600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sz="1600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errors</a:t>
            </a:r>
            <a:endParaRPr lang="tr-TR" sz="1600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0EC31589-A5B4-A162-8705-65F8981C7F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403138"/>
            <a:ext cx="6250769" cy="18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382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F60FA0-778E-9AB8-6620-019071D53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37ECE4F-F242-75B8-24AB-839BCFB18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04" y="315663"/>
            <a:ext cx="4049303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5BCA6C0-3EB0-7F87-98FD-B6B036F529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903" y="2359369"/>
            <a:ext cx="4049303" cy="3523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 err="1">
                <a:solidFill>
                  <a:schemeClr val="bg1"/>
                </a:solidFill>
              </a:rPr>
              <a:t>omnetpp.ini</a:t>
            </a:r>
            <a:r>
              <a:rPr lang="tr-TR" b="1" dirty="0">
                <a:solidFill>
                  <a:schemeClr val="bg1"/>
                </a:solidFill>
              </a:rPr>
              <a:t>:</a:t>
            </a:r>
          </a:p>
          <a:p>
            <a:r>
              <a:rPr lang="tr-TR" dirty="0">
                <a:solidFill>
                  <a:schemeClr val="bg1"/>
                </a:solidFill>
              </a:rPr>
              <a:t>CHANGE 1: </a:t>
            </a:r>
            <a:r>
              <a:rPr lang="tr-TR" dirty="0" err="1">
                <a:solidFill>
                  <a:schemeClr val="bg1"/>
                </a:solidFill>
              </a:rPr>
              <a:t>Configurable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Statistics</a:t>
            </a:r>
            <a:r>
              <a:rPr lang="tr-TR" dirty="0">
                <a:solidFill>
                  <a:schemeClr val="bg1"/>
                </a:solidFill>
              </a:rPr>
              <a:t> Collection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destAddresses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"1 10 20 30 40 50"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Forces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multi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-hop routing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across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6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nodes</a:t>
            </a:r>
            <a:endParaRPr lang="tr-TR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host[3].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collectStatistics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=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false</a:t>
            </a:r>
            <a:b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</a:b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→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Skips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metrics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for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host[3]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to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reduce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compute</a:t>
            </a:r>
            <a:r>
              <a:rPr lang="tr-TR" b="0" i="0" u="none" strike="noStrike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tr-TR" b="0" i="0" u="none" strike="noStrike" dirty="0" err="1">
                <a:solidFill>
                  <a:srgbClr val="F8FAFF"/>
                </a:solidFill>
                <a:effectLst/>
                <a:latin typeface="DeepSeek-CJK-patch"/>
              </a:rPr>
              <a:t>load</a:t>
            </a:r>
            <a:endParaRPr lang="tr-TR" b="0" i="0" u="none" strike="noStrike" dirty="0">
              <a:solidFill>
                <a:srgbClr val="F8FAFF"/>
              </a:solidFill>
              <a:effectLst/>
              <a:latin typeface="DeepSeek-CJK-patch"/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00038CD-1FDF-DB05-0D1B-A3DF7F7AD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2403138"/>
            <a:ext cx="6250769" cy="1890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163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E82AE41-71F9-6923-1AD3-B937EFA8C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912" y="455000"/>
            <a:ext cx="3733225" cy="1666763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descrıptıon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5ED008F-4E9F-EB0E-495A-2C801E169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912" y="2371511"/>
            <a:ext cx="3733224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err="1"/>
              <a:t>Overview</a:t>
            </a:r>
            <a:r>
              <a:rPr lang="tr-TR" dirty="0"/>
              <a:t> of Protocol Data</a:t>
            </a:r>
          </a:p>
          <a:p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dataset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contains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metrics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network </a:t>
            </a:r>
            <a:r>
              <a:rPr lang="tr-TR" dirty="0" err="1">
                <a:solidFill>
                  <a:schemeClr val="bg1"/>
                </a:solidFill>
              </a:rPr>
              <a:t>protocol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simulations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capturing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both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configuration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details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performance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metrics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across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various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simulation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runs</a:t>
            </a:r>
            <a:r>
              <a:rPr lang="tr-TR" dirty="0">
                <a:solidFill>
                  <a:schemeClr val="bg1"/>
                </a:solidFill>
              </a:rPr>
              <a:t>. </a:t>
            </a:r>
          </a:p>
          <a:p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data is </a:t>
            </a:r>
            <a:r>
              <a:rPr lang="tr-TR" dirty="0" err="1">
                <a:solidFill>
                  <a:schemeClr val="bg1"/>
                </a:solidFill>
              </a:rPr>
              <a:t>used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analyze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effectiveness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different</a:t>
            </a:r>
            <a:r>
              <a:rPr lang="tr-TR" dirty="0">
                <a:solidFill>
                  <a:schemeClr val="bg1"/>
                </a:solidFill>
              </a:rPr>
              <a:t> routing </a:t>
            </a:r>
            <a:r>
              <a:rPr lang="tr-TR" dirty="0" err="1">
                <a:solidFill>
                  <a:schemeClr val="bg1"/>
                </a:solidFill>
              </a:rPr>
              <a:t>strategies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network </a:t>
            </a:r>
            <a:r>
              <a:rPr lang="tr-TR" dirty="0" err="1">
                <a:solidFill>
                  <a:schemeClr val="bg1"/>
                </a:solidFill>
              </a:rPr>
              <a:t>behaviors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A1DB6797-F806-947E-608A-FE2F63D5B7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3918" y="2638044"/>
            <a:ext cx="7378459" cy="3756408"/>
          </a:xfrm>
          <a:prstGeom prst="rect">
            <a:avLst/>
          </a:prstGeom>
        </p:spPr>
      </p:pic>
      <p:sp>
        <p:nvSpPr>
          <p:cNvPr id="8" name="Başlık 1">
            <a:extLst>
              <a:ext uri="{FF2B5EF4-FFF2-40B4-BE49-F238E27FC236}">
                <a16:creationId xmlns:a16="http://schemas.microsoft.com/office/drawing/2014/main" id="{6382E4FB-D6F6-9C48-33F4-C55AC9EEC9E7}"/>
              </a:ext>
            </a:extLst>
          </p:cNvPr>
          <p:cNvSpPr txBox="1">
            <a:spLocks/>
          </p:cNvSpPr>
          <p:nvPr/>
        </p:nvSpPr>
        <p:spPr bwMode="black">
          <a:xfrm>
            <a:off x="5573352" y="643467"/>
            <a:ext cx="5692814" cy="1728044"/>
          </a:xfrm>
          <a:prstGeom prst="rect">
            <a:avLst/>
          </a:prstGeom>
          <a:noFill/>
          <a:ln w="31750" cap="sq">
            <a:solidFill>
              <a:schemeClr val="bg1"/>
            </a:solidFill>
            <a:miter lim="800000"/>
          </a:ln>
        </p:spPr>
        <p:txBody>
          <a:bodyPr vert="horz" wrap="square" lIns="182880" tIns="182880" rIns="182880" bIns="18288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cap="all" spc="200" baseline="0">
                <a:solidFill>
                  <a:srgbClr val="26262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tr-TR" u="sng" dirty="0" err="1">
                <a:solidFill>
                  <a:schemeClr val="accent2">
                    <a:lumMod val="75000"/>
                  </a:schemeClr>
                </a:solidFill>
              </a:rPr>
              <a:t>Key</a:t>
            </a:r>
            <a:r>
              <a:rPr lang="tr-TR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u="sng" dirty="0" err="1">
                <a:solidFill>
                  <a:schemeClr val="accent2">
                    <a:lumMod val="75000"/>
                  </a:schemeClr>
                </a:solidFill>
              </a:rPr>
              <a:t>columns</a:t>
            </a:r>
            <a:r>
              <a:rPr lang="tr-TR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u="sng" dirty="0" err="1">
                <a:solidFill>
                  <a:schemeClr val="accent2">
                    <a:lumMod val="75000"/>
                  </a:schemeClr>
                </a:solidFill>
              </a:rPr>
              <a:t>ın</a:t>
            </a:r>
            <a:r>
              <a:rPr lang="tr-TR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u="sng" dirty="0" err="1">
                <a:solidFill>
                  <a:schemeClr val="accent2">
                    <a:lumMod val="75000"/>
                  </a:schemeClr>
                </a:solidFill>
              </a:rPr>
              <a:t>the</a:t>
            </a:r>
            <a:r>
              <a:rPr lang="tr-TR" u="sng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tr-TR" u="sng" dirty="0" err="1">
                <a:solidFill>
                  <a:schemeClr val="accent2">
                    <a:lumMod val="75000"/>
                  </a:schemeClr>
                </a:solidFill>
              </a:rPr>
              <a:t>dataset</a:t>
            </a:r>
            <a:endParaRPr lang="tr-TR" u="sng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4584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385691A-9D62-8B75-CEC4-2AD094FF5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6552" y="111684"/>
            <a:ext cx="7729728" cy="703467"/>
          </a:xfrm>
        </p:spPr>
        <p:txBody>
          <a:bodyPr>
            <a:normAutofit fontScale="90000"/>
          </a:bodyPr>
          <a:lstStyle/>
          <a:p>
            <a:r>
              <a:rPr lang="tr-TR" dirty="0" err="1">
                <a:solidFill>
                  <a:schemeClr val="accent2">
                    <a:lumMod val="75000"/>
                  </a:schemeClr>
                </a:solidFill>
              </a:rPr>
              <a:t>descrıptıon</a:t>
            </a:r>
            <a:endParaRPr lang="tr-TR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0CF5236-236D-818C-C2BD-51C685DE9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6393" y="815151"/>
            <a:ext cx="6455038" cy="585126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2400" b="1" dirty="0">
                <a:solidFill>
                  <a:schemeClr val="accent2"/>
                </a:solidFill>
              </a:rPr>
              <a:t>Protocol-</a:t>
            </a:r>
            <a:r>
              <a:rPr lang="tr-TR" sz="2400" b="1" dirty="0" err="1">
                <a:solidFill>
                  <a:schemeClr val="accent2"/>
                </a:solidFill>
              </a:rPr>
              <a:t>Related</a:t>
            </a:r>
            <a:r>
              <a:rPr lang="tr-TR" sz="2400" b="1" dirty="0">
                <a:solidFill>
                  <a:schemeClr val="accent2"/>
                </a:solidFill>
              </a:rPr>
              <a:t> </a:t>
            </a:r>
            <a:r>
              <a:rPr lang="tr-TR" sz="2400" b="1" dirty="0" err="1">
                <a:solidFill>
                  <a:schemeClr val="accent2"/>
                </a:solidFill>
              </a:rPr>
              <a:t>Metrics</a:t>
            </a:r>
            <a:endParaRPr lang="tr-TR" sz="2400" b="1" dirty="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100" dirty="0" err="1">
                <a:solidFill>
                  <a:schemeClr val="accent2"/>
                </a:solidFill>
              </a:rPr>
              <a:t>Transmission</a:t>
            </a:r>
            <a:r>
              <a:rPr lang="tr-TR" sz="2100" dirty="0">
                <a:solidFill>
                  <a:schemeClr val="accent2"/>
                </a:solidFill>
              </a:rPr>
              <a:t> </a:t>
            </a:r>
            <a:r>
              <a:rPr lang="tr-TR" sz="2100" dirty="0" err="1">
                <a:solidFill>
                  <a:schemeClr val="accent2"/>
                </a:solidFill>
              </a:rPr>
              <a:t>Latency</a:t>
            </a:r>
            <a:endParaRPr lang="tr-TR" sz="21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2000" dirty="0" err="1">
                <a:solidFill>
                  <a:schemeClr val="tx1"/>
                </a:solidFill>
              </a:rPr>
              <a:t>End-to-End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Delay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err="1">
                <a:solidFill>
                  <a:schemeClr val="tx1"/>
                </a:solidFill>
              </a:rPr>
              <a:t>Measures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the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latency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experienced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by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packets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from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source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to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destination</a:t>
            </a:r>
            <a:r>
              <a:rPr lang="tr-TR" sz="2000" dirty="0">
                <a:solidFill>
                  <a:schemeClr val="tx1"/>
                </a:solidFill>
              </a:rPr>
              <a:t>. </a:t>
            </a:r>
          </a:p>
          <a:p>
            <a:pPr lvl="1">
              <a:lnSpc>
                <a:spcPct val="90000"/>
              </a:lnSpc>
            </a:pPr>
            <a:r>
              <a:rPr lang="tr-TR" sz="2000" dirty="0" err="1">
                <a:solidFill>
                  <a:schemeClr val="tx1"/>
                </a:solidFill>
              </a:rPr>
              <a:t>Example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err="1">
                <a:solidFill>
                  <a:schemeClr val="tx1"/>
                </a:solidFill>
              </a:rPr>
              <a:t>endToEndDelay:vector</a:t>
            </a:r>
            <a:endParaRPr lang="tr-TR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100" dirty="0" err="1">
                <a:solidFill>
                  <a:schemeClr val="accent2"/>
                </a:solidFill>
              </a:rPr>
              <a:t>Packet</a:t>
            </a:r>
            <a:r>
              <a:rPr lang="tr-TR" sz="2100" dirty="0">
                <a:solidFill>
                  <a:schemeClr val="accent2"/>
                </a:solidFill>
              </a:rPr>
              <a:t> </a:t>
            </a:r>
            <a:r>
              <a:rPr lang="tr-TR" sz="2100" dirty="0" err="1">
                <a:solidFill>
                  <a:schemeClr val="accent2"/>
                </a:solidFill>
              </a:rPr>
              <a:t>Transmission</a:t>
            </a:r>
            <a:r>
              <a:rPr lang="tr-TR" sz="2100" dirty="0">
                <a:solidFill>
                  <a:schemeClr val="accent2"/>
                </a:solidFill>
              </a:rPr>
              <a:t> &amp; </a:t>
            </a:r>
            <a:r>
              <a:rPr lang="tr-TR" sz="2100" dirty="0" err="1">
                <a:solidFill>
                  <a:schemeClr val="accent2"/>
                </a:solidFill>
              </a:rPr>
              <a:t>Reception</a:t>
            </a:r>
            <a:endParaRPr lang="tr-TR" sz="21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000" dirty="0" err="1">
                <a:solidFill>
                  <a:schemeClr val="tx1"/>
                </a:solidFill>
              </a:rPr>
              <a:t>txBytes:sum</a:t>
            </a:r>
            <a:r>
              <a:rPr lang="tr-TR" sz="2000" dirty="0">
                <a:solidFill>
                  <a:schemeClr val="tx1"/>
                </a:solidFill>
              </a:rPr>
              <a:t> / </a:t>
            </a:r>
            <a:r>
              <a:rPr lang="tr-TR" sz="2000" dirty="0" err="1">
                <a:solidFill>
                  <a:schemeClr val="tx1"/>
                </a:solidFill>
              </a:rPr>
              <a:t>rxBytes:sum</a:t>
            </a:r>
            <a:r>
              <a:rPr lang="tr-TR" sz="2000" dirty="0">
                <a:solidFill>
                  <a:schemeClr val="tx1"/>
                </a:solidFill>
              </a:rPr>
              <a:t>: Total </a:t>
            </a:r>
            <a:r>
              <a:rPr lang="tr-TR" sz="2000" dirty="0" err="1">
                <a:solidFill>
                  <a:schemeClr val="tx1"/>
                </a:solidFill>
              </a:rPr>
              <a:t>number</a:t>
            </a:r>
            <a:r>
              <a:rPr lang="tr-TR" sz="2000" dirty="0">
                <a:solidFill>
                  <a:schemeClr val="tx1"/>
                </a:solidFill>
              </a:rPr>
              <a:t> of </a:t>
            </a:r>
            <a:r>
              <a:rPr lang="tr-TR" sz="2000" dirty="0" err="1">
                <a:solidFill>
                  <a:schemeClr val="tx1"/>
                </a:solidFill>
              </a:rPr>
              <a:t>bytes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transmitted</a:t>
            </a:r>
            <a:r>
              <a:rPr lang="tr-TR" sz="2000" dirty="0">
                <a:solidFill>
                  <a:schemeClr val="tx1"/>
                </a:solidFill>
              </a:rPr>
              <a:t>/</a:t>
            </a:r>
            <a:r>
              <a:rPr lang="tr-TR" sz="2000" dirty="0" err="1">
                <a:solidFill>
                  <a:schemeClr val="tx1"/>
                </a:solidFill>
              </a:rPr>
              <a:t>received</a:t>
            </a:r>
            <a:endParaRPr lang="tr-TR" sz="2000" dirty="0">
              <a:solidFill>
                <a:schemeClr val="tx1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000" dirty="0" err="1">
                <a:solidFill>
                  <a:schemeClr val="tx1"/>
                </a:solidFill>
              </a:rPr>
              <a:t>txBytes:count</a:t>
            </a:r>
            <a:r>
              <a:rPr lang="tr-TR" sz="2000" dirty="0">
                <a:solidFill>
                  <a:schemeClr val="tx1"/>
                </a:solidFill>
              </a:rPr>
              <a:t> / </a:t>
            </a:r>
            <a:r>
              <a:rPr lang="tr-TR" sz="2000" dirty="0" err="1">
                <a:solidFill>
                  <a:schemeClr val="tx1"/>
                </a:solidFill>
              </a:rPr>
              <a:t>rxBytes:count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err="1">
                <a:solidFill>
                  <a:schemeClr val="tx1"/>
                </a:solidFill>
              </a:rPr>
              <a:t>Number</a:t>
            </a:r>
            <a:r>
              <a:rPr lang="tr-TR" sz="2000" dirty="0">
                <a:solidFill>
                  <a:schemeClr val="tx1"/>
                </a:solidFill>
              </a:rPr>
              <a:t> of </a:t>
            </a:r>
            <a:r>
              <a:rPr lang="tr-TR" sz="2000" dirty="0" err="1">
                <a:solidFill>
                  <a:schemeClr val="tx1"/>
                </a:solidFill>
              </a:rPr>
              <a:t>packets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transmitted</a:t>
            </a:r>
            <a:r>
              <a:rPr lang="tr-TR" sz="2000" dirty="0">
                <a:solidFill>
                  <a:schemeClr val="tx1"/>
                </a:solidFill>
              </a:rPr>
              <a:t>/</a:t>
            </a:r>
            <a:r>
              <a:rPr lang="tr-TR" sz="2000" dirty="0" err="1">
                <a:solidFill>
                  <a:schemeClr val="tx1"/>
                </a:solidFill>
              </a:rPr>
              <a:t>received</a:t>
            </a:r>
            <a:endParaRPr lang="tr-TR" sz="2000" dirty="0">
              <a:solidFill>
                <a:schemeClr val="tx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2100" dirty="0">
                <a:solidFill>
                  <a:schemeClr val="accent2"/>
                </a:solidFill>
              </a:rPr>
              <a:t>Network </a:t>
            </a:r>
            <a:r>
              <a:rPr lang="tr-TR" sz="2100" dirty="0" err="1">
                <a:solidFill>
                  <a:schemeClr val="accent2"/>
                </a:solidFill>
              </a:rPr>
              <a:t>Configuration</a:t>
            </a:r>
            <a:endParaRPr lang="tr-TR" sz="2100" dirty="0">
              <a:solidFill>
                <a:schemeClr val="accent2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2000" dirty="0" err="1">
                <a:solidFill>
                  <a:schemeClr val="tx1"/>
                </a:solidFill>
              </a:rPr>
              <a:t>configname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err="1">
                <a:solidFill>
                  <a:schemeClr val="tx1"/>
                </a:solidFill>
              </a:rPr>
              <a:t>Specifies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the</a:t>
            </a:r>
            <a:r>
              <a:rPr lang="tr-TR" sz="2000" dirty="0">
                <a:solidFill>
                  <a:schemeClr val="tx1"/>
                </a:solidFill>
              </a:rPr>
              <a:t> network setup </a:t>
            </a:r>
            <a:r>
              <a:rPr lang="tr-TR" sz="2000" dirty="0" err="1">
                <a:solidFill>
                  <a:schemeClr val="tx1"/>
                </a:solidFill>
              </a:rPr>
              <a:t>used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during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the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simulation</a:t>
            </a:r>
            <a:r>
              <a:rPr lang="tr-TR" sz="2000" dirty="0">
                <a:solidFill>
                  <a:schemeClr val="tx1"/>
                </a:solidFill>
              </a:rPr>
              <a:t> (</a:t>
            </a:r>
            <a:r>
              <a:rPr lang="tr-TR" sz="2000" dirty="0" err="1">
                <a:solidFill>
                  <a:schemeClr val="tx1"/>
                </a:solidFill>
              </a:rPr>
              <a:t>e.g</a:t>
            </a:r>
            <a:r>
              <a:rPr lang="tr-TR" sz="2000" dirty="0">
                <a:solidFill>
                  <a:schemeClr val="tx1"/>
                </a:solidFill>
              </a:rPr>
              <a:t>., Mesh, </a:t>
            </a:r>
            <a:r>
              <a:rPr lang="tr-TR" sz="2000" dirty="0" err="1">
                <a:solidFill>
                  <a:schemeClr val="tx1"/>
                </a:solidFill>
              </a:rPr>
              <a:t>RandomMesh</a:t>
            </a:r>
            <a:r>
              <a:rPr lang="tr-TR" sz="2000" dirty="0">
                <a:solidFill>
                  <a:schemeClr val="tx1"/>
                </a:solidFill>
              </a:rPr>
              <a:t>)</a:t>
            </a:r>
          </a:p>
          <a:p>
            <a:pPr lvl="1">
              <a:lnSpc>
                <a:spcPct val="90000"/>
              </a:lnSpc>
            </a:pPr>
            <a:r>
              <a:rPr lang="tr-TR" sz="2000" dirty="0">
                <a:solidFill>
                  <a:schemeClr val="tx1"/>
                </a:solidFill>
              </a:rPr>
              <a:t>**.</a:t>
            </a:r>
            <a:r>
              <a:rPr lang="tr-TR" sz="2000" dirty="0" err="1">
                <a:solidFill>
                  <a:schemeClr val="tx1"/>
                </a:solidFill>
              </a:rPr>
              <a:t>destAddresses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err="1">
                <a:solidFill>
                  <a:schemeClr val="tx1"/>
                </a:solidFill>
              </a:rPr>
              <a:t>List</a:t>
            </a:r>
            <a:r>
              <a:rPr lang="tr-TR" sz="2000" dirty="0">
                <a:solidFill>
                  <a:schemeClr val="tx1"/>
                </a:solidFill>
              </a:rPr>
              <a:t> of </a:t>
            </a:r>
            <a:r>
              <a:rPr lang="tr-TR" sz="2000" dirty="0" err="1">
                <a:solidFill>
                  <a:schemeClr val="tx1"/>
                </a:solidFill>
              </a:rPr>
              <a:t>destination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addresses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used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for</a:t>
            </a:r>
            <a:r>
              <a:rPr lang="tr-TR" sz="2000" dirty="0">
                <a:solidFill>
                  <a:schemeClr val="tx1"/>
                </a:solidFill>
              </a:rPr>
              <a:t> routing</a:t>
            </a:r>
          </a:p>
          <a:p>
            <a:pPr lvl="1">
              <a:lnSpc>
                <a:spcPct val="90000"/>
              </a:lnSpc>
            </a:pPr>
            <a:r>
              <a:rPr lang="tr-TR" sz="2000" dirty="0">
                <a:solidFill>
                  <a:schemeClr val="tx1"/>
                </a:solidFill>
              </a:rPr>
              <a:t>**.</a:t>
            </a:r>
            <a:r>
              <a:rPr lang="tr-TR" sz="2000" dirty="0" err="1">
                <a:solidFill>
                  <a:schemeClr val="tx1"/>
                </a:solidFill>
              </a:rPr>
              <a:t>app.packetLength</a:t>
            </a:r>
            <a:r>
              <a:rPr lang="tr-TR" sz="2000" dirty="0">
                <a:solidFill>
                  <a:schemeClr val="tx1"/>
                </a:solidFill>
              </a:rPr>
              <a:t>: </a:t>
            </a:r>
            <a:r>
              <a:rPr lang="tr-TR" sz="2000" dirty="0" err="1">
                <a:solidFill>
                  <a:schemeClr val="tx1"/>
                </a:solidFill>
              </a:rPr>
              <a:t>Indicates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the</a:t>
            </a:r>
            <a:r>
              <a:rPr lang="tr-TR" sz="2000" dirty="0">
                <a:solidFill>
                  <a:schemeClr val="tx1"/>
                </a:solidFill>
              </a:rPr>
              <a:t> size of </a:t>
            </a:r>
            <a:r>
              <a:rPr lang="tr-TR" sz="2000" dirty="0" err="1">
                <a:solidFill>
                  <a:schemeClr val="tx1"/>
                </a:solidFill>
              </a:rPr>
              <a:t>each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packet</a:t>
            </a:r>
            <a:r>
              <a:rPr lang="tr-TR" sz="2000" dirty="0">
                <a:solidFill>
                  <a:schemeClr val="tx1"/>
                </a:solidFill>
              </a:rPr>
              <a:t> sent</a:t>
            </a:r>
          </a:p>
          <a:p>
            <a:pPr>
              <a:lnSpc>
                <a:spcPct val="90000"/>
              </a:lnSpc>
            </a:pPr>
            <a:endParaRPr lang="tr-TR" sz="2000" dirty="0">
              <a:solidFill>
                <a:schemeClr val="tx1"/>
              </a:solidFill>
            </a:endParaRPr>
          </a:p>
          <a:p>
            <a:endParaRPr lang="tr-TR" sz="2000" dirty="0">
              <a:solidFill>
                <a:schemeClr val="tx1"/>
              </a:solidFill>
            </a:endParaRP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B76C5C14-7E9E-465E-E6DC-4558B71E5026}"/>
              </a:ext>
            </a:extLst>
          </p:cNvPr>
          <p:cNvSpPr txBox="1"/>
          <p:nvPr/>
        </p:nvSpPr>
        <p:spPr>
          <a:xfrm>
            <a:off x="6661431" y="1256923"/>
            <a:ext cx="5319178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  <a:buClr>
                <a:schemeClr val="accent2"/>
              </a:buClr>
            </a:pPr>
            <a:r>
              <a:rPr lang="tr-TR" sz="2100" dirty="0">
                <a:solidFill>
                  <a:schemeClr val="accent2"/>
                </a:solidFill>
              </a:rPr>
              <a:t>Analysis </a:t>
            </a:r>
            <a:r>
              <a:rPr lang="tr-TR" sz="2100" dirty="0" err="1">
                <a:solidFill>
                  <a:schemeClr val="accent2"/>
                </a:solidFill>
              </a:rPr>
              <a:t>Context</a:t>
            </a:r>
            <a:endParaRPr lang="tr-TR" sz="2100" dirty="0">
              <a:solidFill>
                <a:schemeClr val="accent2"/>
              </a:solidFill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The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dataset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enables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evaluation</a:t>
            </a:r>
            <a:r>
              <a:rPr lang="tr-TR" sz="2000" dirty="0">
                <a:solidFill>
                  <a:schemeClr val="tx1"/>
                </a:solidFill>
              </a:rPr>
              <a:t> of </a:t>
            </a:r>
            <a:r>
              <a:rPr lang="tr-TR" sz="2000" dirty="0" err="1">
                <a:solidFill>
                  <a:schemeClr val="tx1"/>
                </a:solidFill>
              </a:rPr>
              <a:t>various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performance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metrics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under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different</a:t>
            </a:r>
            <a:r>
              <a:rPr lang="tr-TR" sz="2000" dirty="0">
                <a:solidFill>
                  <a:schemeClr val="tx1"/>
                </a:solidFill>
              </a:rPr>
              <a:t> routing </a:t>
            </a:r>
            <a:r>
              <a:rPr lang="tr-TR" sz="2000" dirty="0" err="1">
                <a:solidFill>
                  <a:schemeClr val="tx1"/>
                </a:solidFill>
              </a:rPr>
              <a:t>strategies</a:t>
            </a:r>
            <a:r>
              <a:rPr lang="tr-TR" sz="2000" dirty="0">
                <a:solidFill>
                  <a:schemeClr val="tx1"/>
                </a:solidFill>
              </a:rPr>
              <a:t>:</a:t>
            </a: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Performance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Metrics</a:t>
            </a:r>
            <a:r>
              <a:rPr lang="tr-TR" sz="2000" dirty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Latency</a:t>
            </a:r>
            <a:r>
              <a:rPr lang="tr-TR" sz="2000" dirty="0">
                <a:solidFill>
                  <a:schemeClr val="tx1"/>
                </a:solidFill>
              </a:rPr>
              <a:t> (</a:t>
            </a:r>
            <a:r>
              <a:rPr lang="tr-TR" sz="2000" dirty="0" err="1">
                <a:solidFill>
                  <a:schemeClr val="tx1"/>
                </a:solidFill>
              </a:rPr>
              <a:t>e.g</a:t>
            </a:r>
            <a:r>
              <a:rPr lang="tr-TR" sz="2000" dirty="0">
                <a:solidFill>
                  <a:schemeClr val="tx1"/>
                </a:solidFill>
              </a:rPr>
              <a:t>., </a:t>
            </a:r>
            <a:r>
              <a:rPr lang="tr-TR" sz="2000" dirty="0" err="1">
                <a:solidFill>
                  <a:schemeClr val="tx1"/>
                </a:solidFill>
              </a:rPr>
              <a:t>end-to-end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delay</a:t>
            </a:r>
            <a:r>
              <a:rPr lang="tr-TR" sz="2000" dirty="0">
                <a:solidFill>
                  <a:schemeClr val="tx1"/>
                </a:solidFill>
              </a:rPr>
              <a:t>)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>
                <a:solidFill>
                  <a:schemeClr val="tx1"/>
                </a:solidFill>
              </a:rPr>
              <a:t>Queue </a:t>
            </a:r>
            <a:r>
              <a:rPr lang="tr-TR" sz="2000" dirty="0" err="1">
                <a:solidFill>
                  <a:schemeClr val="tx1"/>
                </a:solidFill>
              </a:rPr>
              <a:t>Utilization</a:t>
            </a:r>
            <a:endParaRPr lang="tr-TR" sz="2000" dirty="0">
              <a:solidFill>
                <a:schemeClr val="tx1"/>
              </a:solidFill>
            </a:endParaRP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Packet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Loss</a:t>
            </a:r>
            <a:endParaRPr lang="tr-TR" sz="2000" dirty="0">
              <a:solidFill>
                <a:schemeClr val="tx1"/>
              </a:solidFill>
            </a:endParaRP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Throughput</a:t>
            </a:r>
            <a:endParaRPr lang="tr-TR" sz="2000" dirty="0">
              <a:solidFill>
                <a:schemeClr val="tx1"/>
              </a:solidFill>
            </a:endParaRPr>
          </a:p>
          <a:p>
            <a:pPr marL="342900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Configuration</a:t>
            </a:r>
            <a:r>
              <a:rPr lang="tr-TR" sz="2000" dirty="0">
                <a:solidFill>
                  <a:schemeClr val="tx1"/>
                </a:solidFill>
              </a:rPr>
              <a:t> </a:t>
            </a:r>
            <a:r>
              <a:rPr lang="tr-TR" sz="2000" dirty="0" err="1">
                <a:solidFill>
                  <a:schemeClr val="tx1"/>
                </a:solidFill>
              </a:rPr>
              <a:t>Comparison</a:t>
            </a:r>
            <a:r>
              <a:rPr lang="tr-TR" sz="2000" dirty="0">
                <a:solidFill>
                  <a:schemeClr val="tx1"/>
                </a:solidFill>
              </a:rPr>
              <a:t>:</a:t>
            </a:r>
          </a:p>
          <a:p>
            <a:pPr marL="800100" lvl="1" indent="-342900">
              <a:spcAft>
                <a:spcPts val="600"/>
              </a:spcAft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sz="2000" dirty="0" err="1">
                <a:solidFill>
                  <a:schemeClr val="tx1"/>
                </a:solidFill>
              </a:rPr>
              <a:t>Centralized</a:t>
            </a:r>
            <a:r>
              <a:rPr lang="tr-TR" sz="2000" dirty="0">
                <a:solidFill>
                  <a:schemeClr val="tx1"/>
                </a:solidFill>
              </a:rPr>
              <a:t> vs. </a:t>
            </a:r>
            <a:r>
              <a:rPr lang="tr-TR" sz="2000" dirty="0" err="1">
                <a:solidFill>
                  <a:schemeClr val="tx1"/>
                </a:solidFill>
              </a:rPr>
              <a:t>Decentralized</a:t>
            </a:r>
            <a:r>
              <a:rPr lang="tr-TR" sz="2000" dirty="0">
                <a:solidFill>
                  <a:schemeClr val="tx1"/>
                </a:solidFill>
              </a:rPr>
              <a:t> routing </a:t>
            </a:r>
            <a:r>
              <a:rPr lang="tr-TR" sz="2000" dirty="0" err="1">
                <a:solidFill>
                  <a:schemeClr val="tx1"/>
                </a:solidFill>
              </a:rPr>
              <a:t>strategies</a:t>
            </a:r>
            <a:endParaRPr lang="tr-TR" sz="2000" dirty="0">
              <a:solidFill>
                <a:schemeClr val="tx1"/>
              </a:solidFill>
            </a:endParaRPr>
          </a:p>
          <a:p>
            <a:pPr marL="285750" indent="-285750">
              <a:buClr>
                <a:schemeClr val="accent2"/>
              </a:buClr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7" name="Metin kutusu 6">
            <a:extLst>
              <a:ext uri="{FF2B5EF4-FFF2-40B4-BE49-F238E27FC236}">
                <a16:creationId xmlns:a16="http://schemas.microsoft.com/office/drawing/2014/main" id="{228899CA-AD86-3FB9-FED4-4E7F6090F751}"/>
              </a:ext>
            </a:extLst>
          </p:cNvPr>
          <p:cNvSpPr txBox="1"/>
          <p:nvPr/>
        </p:nvSpPr>
        <p:spPr>
          <a:xfrm>
            <a:off x="3046751" y="3293052"/>
            <a:ext cx="60935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descrıptıon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674505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D9B6CF-87DD-47C7-B38D-7C5353D4D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11F554D-FA05-F531-DCB3-EEE42D7B3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3" y="2133600"/>
            <a:ext cx="3044952" cy="1898904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600" dirty="0" err="1"/>
              <a:t>descrıptıon</a:t>
            </a:r>
            <a:endParaRPr lang="en-US" sz="2600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0FEA626-3511-1285-5CB1-0A93943A73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088" y="4352543"/>
            <a:ext cx="2668122" cy="138798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Data Format: RoutingResults_after.csv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FE2328B-DA12-4B90-BD82-3CCF13AF6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640080"/>
            <a:ext cx="6897625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7FF0B6-332F-4842-A5F8-EA360BD5F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0412" y="802767"/>
            <a:ext cx="6565392" cy="49377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9E4B427E-59E7-F932-BC12-7DCC6AF230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0452" y="1382954"/>
            <a:ext cx="5925312" cy="3777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301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5C91C9-2D11-9C94-07C4-F833E323B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tr-TR" dirty="0"/>
              <a:t>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Algorıthm</a:t>
            </a:r>
            <a:r>
              <a:rPr lang="tr-TR" dirty="0"/>
              <a:t> Works</a:t>
            </a:r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F7DDECE1-422B-4A02-35AD-76CD658F72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3233778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81394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BB21724-9572-32CF-FA34-4C99F0371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6960" y="111895"/>
            <a:ext cx="7498080" cy="965393"/>
          </a:xfrm>
        </p:spPr>
        <p:txBody>
          <a:bodyPr/>
          <a:lstStyle/>
          <a:p>
            <a:r>
              <a:rPr lang="tr-TR" dirty="0"/>
              <a:t>How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Algorıthm</a:t>
            </a:r>
            <a:r>
              <a:rPr lang="tr-TR" dirty="0"/>
              <a:t> Works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FEC3F86-EFE3-04E8-D53B-B85885594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64" y="1144239"/>
            <a:ext cx="6747972" cy="47926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sz="2000" b="1" dirty="0">
                <a:solidFill>
                  <a:schemeClr val="accent2"/>
                </a:solidFill>
              </a:rPr>
              <a:t>Routing Protocol </a:t>
            </a:r>
            <a:r>
              <a:rPr lang="tr-TR" sz="2000" b="1" dirty="0" err="1">
                <a:solidFill>
                  <a:schemeClr val="accent2"/>
                </a:solidFill>
              </a:rPr>
              <a:t>Logic</a:t>
            </a:r>
            <a:r>
              <a:rPr lang="tr-TR" sz="2000" b="1" dirty="0">
                <a:solidFill>
                  <a:schemeClr val="accent2"/>
                </a:solidFill>
              </a:rPr>
              <a:t> </a:t>
            </a:r>
            <a:r>
              <a:rPr lang="tr-TR" sz="2000" b="1" dirty="0" err="1">
                <a:solidFill>
                  <a:schemeClr val="accent2"/>
                </a:solidFill>
              </a:rPr>
              <a:t>Flow</a:t>
            </a:r>
            <a:r>
              <a:rPr lang="tr-TR" sz="2000" b="1" dirty="0">
                <a:solidFill>
                  <a:schemeClr val="accent2"/>
                </a:solidFill>
              </a:rPr>
              <a:t> (</a:t>
            </a:r>
            <a:r>
              <a:rPr lang="tr-TR" sz="2000" b="1" dirty="0" err="1">
                <a:solidFill>
                  <a:schemeClr val="accent2"/>
                </a:solidFill>
              </a:rPr>
              <a:t>Centralized</a:t>
            </a:r>
            <a:r>
              <a:rPr lang="tr-TR" sz="2000" b="1" dirty="0">
                <a:solidFill>
                  <a:schemeClr val="accent2"/>
                </a:solidFill>
              </a:rPr>
              <a:t> </a:t>
            </a:r>
            <a:r>
              <a:rPr lang="tr-TR" sz="2000" b="1" dirty="0" err="1">
                <a:solidFill>
                  <a:schemeClr val="accent2"/>
                </a:solidFill>
              </a:rPr>
              <a:t>Mode</a:t>
            </a:r>
            <a:r>
              <a:rPr lang="tr-TR" sz="2000" b="1" dirty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2"/>
                </a:solidFill>
              </a:rPr>
              <a:t>1. </a:t>
            </a:r>
            <a:r>
              <a:rPr lang="tr-TR" dirty="0" err="1">
                <a:solidFill>
                  <a:schemeClr val="accent2"/>
                </a:solidFill>
              </a:rPr>
              <a:t>Initialization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Phase</a:t>
            </a:r>
            <a:endParaRPr lang="tr-TR" dirty="0">
              <a:solidFill>
                <a:schemeClr val="accent2"/>
              </a:solidFill>
            </a:endParaRPr>
          </a:p>
          <a:p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</a:t>
            </a:r>
            <a:r>
              <a:rPr lang="tr-TR" dirty="0" err="1"/>
              <a:t>read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configuration</a:t>
            </a:r>
            <a:r>
              <a:rPr lang="tr-TR" dirty="0"/>
              <a:t> file (</a:t>
            </a:r>
            <a:r>
              <a:rPr lang="tr-TR" dirty="0" err="1"/>
              <a:t>omnetpp.ini</a:t>
            </a:r>
            <a:r>
              <a:rPr lang="tr-TR" dirty="0"/>
              <a:t>).</a:t>
            </a:r>
          </a:p>
          <a:p>
            <a:r>
              <a:rPr lang="tr-TR" dirty="0" err="1"/>
              <a:t>If</a:t>
            </a:r>
            <a:r>
              <a:rPr lang="tr-TR" dirty="0"/>
              <a:t> </a:t>
            </a:r>
            <a:r>
              <a:rPr lang="tr-TR" dirty="0" err="1"/>
              <a:t>centralizedRouting</a:t>
            </a:r>
            <a:r>
              <a:rPr lang="tr-TR" dirty="0"/>
              <a:t> = </a:t>
            </a:r>
            <a:r>
              <a:rPr lang="tr-TR" dirty="0" err="1"/>
              <a:t>true</a:t>
            </a:r>
            <a:r>
              <a:rPr lang="tr-TR" dirty="0"/>
              <a:t>, </a:t>
            </a:r>
            <a:r>
              <a:rPr lang="tr-TR" dirty="0" err="1"/>
              <a:t>node</a:t>
            </a:r>
            <a:r>
              <a:rPr lang="tr-TR" dirty="0"/>
              <a:t> 0 is </a:t>
            </a:r>
            <a:r>
              <a:rPr lang="tr-TR" dirty="0" err="1"/>
              <a:t>assigned</a:t>
            </a:r>
            <a:r>
              <a:rPr lang="tr-TR" dirty="0"/>
              <a:t> as </a:t>
            </a:r>
            <a:r>
              <a:rPr lang="tr-TR" dirty="0" err="1"/>
              <a:t>the</a:t>
            </a:r>
            <a:r>
              <a:rPr lang="tr-TR" dirty="0"/>
              <a:t> routing </a:t>
            </a:r>
            <a:r>
              <a:rPr lang="tr-TR" dirty="0" err="1"/>
              <a:t>authority</a:t>
            </a:r>
            <a:r>
              <a:rPr lang="tr-TR" dirty="0"/>
              <a:t>.</a:t>
            </a:r>
          </a:p>
          <a:p>
            <a:r>
              <a:rPr lang="tr-TR" dirty="0" err="1"/>
              <a:t>Other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</a:t>
            </a:r>
            <a:r>
              <a:rPr lang="tr-TR" dirty="0" err="1"/>
              <a:t>wait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a routing </a:t>
            </a:r>
            <a:r>
              <a:rPr lang="tr-TR" dirty="0" err="1"/>
              <a:t>message</a:t>
            </a:r>
            <a:r>
              <a:rPr lang="tr-TR" dirty="0"/>
              <a:t>.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2"/>
                </a:solidFill>
              </a:rPr>
              <a:t>2. </a:t>
            </a:r>
            <a:r>
              <a:rPr lang="tr-TR" dirty="0" err="1">
                <a:solidFill>
                  <a:schemeClr val="accent2"/>
                </a:solidFill>
              </a:rPr>
              <a:t>Route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Computation</a:t>
            </a:r>
            <a:r>
              <a:rPr lang="tr-TR" dirty="0">
                <a:solidFill>
                  <a:schemeClr val="accent2"/>
                </a:solidFill>
              </a:rPr>
              <a:t> (</a:t>
            </a:r>
            <a:r>
              <a:rPr lang="tr-TR" dirty="0" err="1">
                <a:solidFill>
                  <a:schemeClr val="accent2"/>
                </a:solidFill>
              </a:rPr>
              <a:t>Node</a:t>
            </a:r>
            <a:r>
              <a:rPr lang="tr-TR" dirty="0">
                <a:solidFill>
                  <a:schemeClr val="accent2"/>
                </a:solidFill>
              </a:rPr>
              <a:t> 0)</a:t>
            </a:r>
          </a:p>
          <a:p>
            <a:r>
              <a:rPr lang="tr-TR" dirty="0" err="1"/>
              <a:t>Node</a:t>
            </a:r>
            <a:r>
              <a:rPr lang="tr-TR" dirty="0"/>
              <a:t> 0 </a:t>
            </a:r>
            <a:r>
              <a:rPr lang="tr-TR" dirty="0" err="1"/>
              <a:t>computes</a:t>
            </a:r>
            <a:r>
              <a:rPr lang="tr-TR" dirty="0"/>
              <a:t> </a:t>
            </a:r>
            <a:r>
              <a:rPr lang="tr-TR" dirty="0" err="1"/>
              <a:t>full</a:t>
            </a:r>
            <a:r>
              <a:rPr lang="tr-TR" dirty="0"/>
              <a:t> routing </a:t>
            </a:r>
            <a:r>
              <a:rPr lang="tr-TR" dirty="0" err="1"/>
              <a:t>tables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destination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.</a:t>
            </a:r>
          </a:p>
          <a:p>
            <a:r>
              <a:rPr lang="tr-TR" dirty="0" err="1"/>
              <a:t>Route</a:t>
            </a:r>
            <a:r>
              <a:rPr lang="tr-TR" dirty="0"/>
              <a:t> </a:t>
            </a:r>
            <a:r>
              <a:rPr lang="tr-TR" dirty="0" err="1"/>
              <a:t>information</a:t>
            </a:r>
            <a:r>
              <a:rPr lang="tr-TR" dirty="0"/>
              <a:t> is </a:t>
            </a:r>
            <a:r>
              <a:rPr lang="tr-TR" dirty="0" err="1"/>
              <a:t>serialized</a:t>
            </a:r>
            <a:r>
              <a:rPr lang="tr-TR" dirty="0"/>
              <a:t> </a:t>
            </a:r>
            <a:r>
              <a:rPr lang="tr-TR" dirty="0" err="1"/>
              <a:t>into</a:t>
            </a:r>
            <a:r>
              <a:rPr lang="tr-TR" dirty="0"/>
              <a:t> a </a:t>
            </a:r>
            <a:r>
              <a:rPr lang="tr-TR" dirty="0" err="1"/>
              <a:t>string</a:t>
            </a:r>
            <a:r>
              <a:rPr lang="tr-TR" dirty="0"/>
              <a:t> format.</a:t>
            </a:r>
          </a:p>
          <a:p>
            <a:r>
              <a:rPr lang="tr-TR" dirty="0"/>
              <a:t>A </a:t>
            </a:r>
            <a:r>
              <a:rPr lang="tr-TR" dirty="0" err="1"/>
              <a:t>broadcast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is </a:t>
            </a:r>
            <a:r>
              <a:rPr lang="tr-TR" dirty="0" err="1"/>
              <a:t>created</a:t>
            </a:r>
            <a:r>
              <a:rPr lang="tr-TR" dirty="0"/>
              <a:t>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routing data.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2"/>
                </a:solidFill>
              </a:rPr>
              <a:t>3. </a:t>
            </a:r>
            <a:r>
              <a:rPr lang="tr-TR" dirty="0" err="1">
                <a:solidFill>
                  <a:schemeClr val="accent2"/>
                </a:solidFill>
              </a:rPr>
              <a:t>Route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Dissemination</a:t>
            </a:r>
            <a:endParaRPr lang="tr-TR" dirty="0">
              <a:solidFill>
                <a:schemeClr val="accent2"/>
              </a:solidFill>
            </a:endParaRPr>
          </a:p>
          <a:p>
            <a:r>
              <a:rPr lang="tr-TR" dirty="0" err="1"/>
              <a:t>Node</a:t>
            </a:r>
            <a:r>
              <a:rPr lang="tr-TR" dirty="0"/>
              <a:t> 0 </a:t>
            </a:r>
            <a:r>
              <a:rPr lang="tr-TR" dirty="0" err="1"/>
              <a:t>sends</a:t>
            </a:r>
            <a:r>
              <a:rPr lang="tr-TR" dirty="0"/>
              <a:t> a </a:t>
            </a:r>
            <a:r>
              <a:rPr lang="tr-TR" dirty="0" err="1"/>
              <a:t>broadcast</a:t>
            </a:r>
            <a:r>
              <a:rPr lang="tr-TR" dirty="0"/>
              <a:t> </a:t>
            </a:r>
            <a:r>
              <a:rPr lang="tr-TR" dirty="0" err="1"/>
              <a:t>message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nodes</a:t>
            </a:r>
            <a:r>
              <a:rPr lang="tr-TR" dirty="0"/>
              <a:t> in </a:t>
            </a:r>
            <a:r>
              <a:rPr lang="tr-TR" dirty="0" err="1"/>
              <a:t>the</a:t>
            </a:r>
            <a:r>
              <a:rPr lang="tr-TR" dirty="0"/>
              <a:t> network.</a:t>
            </a:r>
          </a:p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receives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parses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string-based</a:t>
            </a:r>
            <a:r>
              <a:rPr lang="tr-TR" dirty="0"/>
              <a:t> routing </a:t>
            </a:r>
            <a:r>
              <a:rPr lang="tr-TR" dirty="0" err="1"/>
              <a:t>table</a:t>
            </a:r>
            <a:r>
              <a:rPr lang="tr-TR" dirty="0"/>
              <a:t>.</a:t>
            </a:r>
          </a:p>
          <a:p>
            <a:r>
              <a:rPr lang="tr-TR" dirty="0" err="1"/>
              <a:t>Each</a:t>
            </a:r>
            <a:r>
              <a:rPr lang="tr-TR" dirty="0"/>
              <a:t> </a:t>
            </a:r>
            <a:r>
              <a:rPr lang="tr-TR" dirty="0" err="1"/>
              <a:t>node</a:t>
            </a:r>
            <a:r>
              <a:rPr lang="tr-TR" dirty="0"/>
              <a:t> </a:t>
            </a:r>
            <a:r>
              <a:rPr lang="tr-TR" dirty="0" err="1"/>
              <a:t>updates</a:t>
            </a:r>
            <a:r>
              <a:rPr lang="tr-TR" dirty="0"/>
              <a:t> </a:t>
            </a:r>
            <a:r>
              <a:rPr lang="tr-TR" dirty="0" err="1"/>
              <a:t>its</a:t>
            </a:r>
            <a:r>
              <a:rPr lang="tr-TR" dirty="0"/>
              <a:t> </a:t>
            </a:r>
            <a:r>
              <a:rPr lang="tr-TR" dirty="0" err="1"/>
              <a:t>internal</a:t>
            </a:r>
            <a:r>
              <a:rPr lang="tr-TR" dirty="0"/>
              <a:t> routing </a:t>
            </a:r>
            <a:r>
              <a:rPr lang="tr-TR" dirty="0" err="1"/>
              <a:t>table</a:t>
            </a:r>
            <a:r>
              <a:rPr lang="tr-TR" dirty="0"/>
              <a:t> </a:t>
            </a:r>
            <a:r>
              <a:rPr lang="tr-TR" dirty="0" err="1"/>
              <a:t>accordingly</a:t>
            </a:r>
            <a:r>
              <a:rPr lang="tr-TR" dirty="0"/>
              <a:t>.</a:t>
            </a: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id="{F2D8526E-D552-4A90-0787-4DF5F6B3E603}"/>
              </a:ext>
            </a:extLst>
          </p:cNvPr>
          <p:cNvSpPr txBox="1"/>
          <p:nvPr/>
        </p:nvSpPr>
        <p:spPr>
          <a:xfrm>
            <a:off x="6640497" y="1509730"/>
            <a:ext cx="5551502" cy="50294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tr-TR" dirty="0">
                <a:solidFill>
                  <a:schemeClr val="accent2"/>
                </a:solidFill>
              </a:rPr>
              <a:t>4. </a:t>
            </a:r>
            <a:r>
              <a:rPr lang="tr-TR" dirty="0" err="1">
                <a:solidFill>
                  <a:schemeClr val="accent2"/>
                </a:solidFill>
              </a:rPr>
              <a:t>Packet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Transmission</a:t>
            </a:r>
            <a:r>
              <a:rPr lang="tr-TR" dirty="0">
                <a:solidFill>
                  <a:schemeClr val="accent2"/>
                </a:solidFill>
              </a:rPr>
              <a:t> </a:t>
            </a:r>
            <a:r>
              <a:rPr lang="tr-TR" dirty="0" err="1">
                <a:solidFill>
                  <a:schemeClr val="accent2"/>
                </a:solidFill>
              </a:rPr>
              <a:t>Phase</a:t>
            </a:r>
            <a:endParaRPr lang="tr-TR" dirty="0">
              <a:solidFill>
                <a:schemeClr val="accent2"/>
              </a:solidFill>
            </a:endParaRP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Nodes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updated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routing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forward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packets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application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layer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BurstyApp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generates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sends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packets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in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ACTIVE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Metrics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like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hop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count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source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delay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are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recorded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collectStats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true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>
              <a:lnSpc>
                <a:spcPct val="150000"/>
              </a:lnSpc>
              <a:buClr>
                <a:schemeClr val="accent2"/>
              </a:buClr>
            </a:pPr>
            <a:r>
              <a:rPr lang="tr-TR" dirty="0">
                <a:solidFill>
                  <a:schemeClr val="accent2"/>
                </a:solidFill>
              </a:rPr>
              <a:t>5. </a:t>
            </a:r>
            <a:r>
              <a:rPr lang="tr-TR" dirty="0" err="1">
                <a:solidFill>
                  <a:schemeClr val="accent2"/>
                </a:solidFill>
              </a:rPr>
              <a:t>Fallback</a:t>
            </a:r>
            <a:r>
              <a:rPr lang="tr-TR" dirty="0">
                <a:solidFill>
                  <a:schemeClr val="accent2"/>
                </a:solidFill>
              </a:rPr>
              <a:t>: Distributed Routing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If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centralizedRouting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=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false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each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node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independently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computes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its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routing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using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the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original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distributed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logic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Clr>
                <a:schemeClr val="accent2"/>
              </a:buClr>
              <a:buFont typeface="Arial" panose="020B0604020202020204" pitchFamily="34" charset="0"/>
              <a:buChar char="•"/>
            </a:pP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No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broadcast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is </a:t>
            </a:r>
            <a:r>
              <a:rPr lang="tr-TR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performed</a:t>
            </a:r>
            <a:r>
              <a:rPr lang="tr-TR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09453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B704BE9-137A-30C8-0519-68FF62617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Flowchart Representatıons of Centralızed Routıng Algorıthm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4AA83C43-0B5A-1B5D-94BC-7C8E07C3B9C3}"/>
              </a:ext>
            </a:extLst>
          </p:cNvPr>
          <p:cNvSpPr txBox="1"/>
          <p:nvPr/>
        </p:nvSpPr>
        <p:spPr>
          <a:xfrm>
            <a:off x="699777" y="4352544"/>
            <a:ext cx="3415288" cy="123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BurstyApp.cc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FC4DC766-8DD2-A45F-BC7E-C18CF4451C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54072" y="9427"/>
            <a:ext cx="61944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18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1204F1-FFED-DD5E-39B4-5718C3DDA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3F47E20B-1205-4238-A82B-90EF577F32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3567AC-EB9A-47A9-B6EC-B5BDB73B1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87BC9B5-ACB0-50D6-7BF9-7708F1CB2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820010"/>
            <a:ext cx="3415288" cy="3212654"/>
          </a:xfrm>
          <a:noFill/>
          <a:ln>
            <a:solidFill>
              <a:schemeClr val="bg1"/>
            </a:solidFill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 sz="2100">
                <a:solidFill>
                  <a:schemeClr val="bg1"/>
                </a:solidFill>
              </a:rPr>
              <a:t>Flowchart Representatıons of Centralızed Routıng Algorıthm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29EA5AEA-6172-D5D3-78D4-254E05A95C43}"/>
              </a:ext>
            </a:extLst>
          </p:cNvPr>
          <p:cNvSpPr txBox="1"/>
          <p:nvPr/>
        </p:nvSpPr>
        <p:spPr>
          <a:xfrm>
            <a:off x="699777" y="4352544"/>
            <a:ext cx="3415288" cy="12398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spcBef>
                <a:spcPts val="1000"/>
              </a:spcBef>
              <a:buClr>
                <a:schemeClr val="accent2"/>
              </a:buClr>
            </a:pPr>
            <a:r>
              <a:rPr lang="en-US" sz="20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Routing.cc</a:t>
            </a:r>
          </a:p>
        </p:txBody>
      </p:sp>
      <p:pic>
        <p:nvPicPr>
          <p:cNvPr id="8" name="İçerik Yer Tutucusu 7">
            <a:extLst>
              <a:ext uri="{FF2B5EF4-FFF2-40B4-BE49-F238E27FC236}">
                <a16:creationId xmlns:a16="http://schemas.microsoft.com/office/drawing/2014/main" id="{E6E4C476-B3B8-7E55-E195-C0C601A259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72718" y="0"/>
            <a:ext cx="67617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86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E197D56-9BF3-DDC2-09C8-3AAEE1775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039" y="196066"/>
            <a:ext cx="11802917" cy="1188720"/>
          </a:xfrm>
        </p:spPr>
        <p:txBody>
          <a:bodyPr/>
          <a:lstStyle/>
          <a:p>
            <a:r>
              <a:rPr lang="tr-TR" dirty="0" err="1"/>
              <a:t>ıntroductıon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6227474-28C7-EAE9-CA94-B8F86E79B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039" y="2137343"/>
            <a:ext cx="11802916" cy="3229787"/>
          </a:xfrm>
        </p:spPr>
        <p:txBody>
          <a:bodyPr>
            <a:normAutofit lnSpcReduction="10000"/>
          </a:bodyPr>
          <a:lstStyle/>
          <a:p>
            <a:r>
              <a:rPr lang="tr-TR" sz="2000" dirty="0" err="1"/>
              <a:t>In</a:t>
            </a:r>
            <a:r>
              <a:rPr lang="tr-TR" sz="2000" dirty="0"/>
              <a:t>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project</a:t>
            </a:r>
            <a:r>
              <a:rPr lang="tr-TR" sz="2000" dirty="0"/>
              <a:t>, a routing </a:t>
            </a:r>
            <a:r>
              <a:rPr lang="tr-TR" sz="2000" dirty="0" err="1"/>
              <a:t>protocol</a:t>
            </a:r>
            <a:r>
              <a:rPr lang="tr-TR" sz="2000" dirty="0"/>
              <a:t> </a:t>
            </a:r>
            <a:r>
              <a:rPr lang="tr-TR" sz="2000" dirty="0" err="1"/>
              <a:t>initially</a:t>
            </a:r>
            <a:r>
              <a:rPr lang="tr-TR" sz="2000" dirty="0"/>
              <a:t> </a:t>
            </a:r>
            <a:r>
              <a:rPr lang="tr-TR" sz="2000" dirty="0" err="1"/>
              <a:t>based</a:t>
            </a:r>
            <a:r>
              <a:rPr lang="tr-TR" sz="2000" dirty="0"/>
              <a:t> on </a:t>
            </a:r>
            <a:r>
              <a:rPr lang="tr-TR" sz="2000" dirty="0" err="1"/>
              <a:t>distributed</a:t>
            </a:r>
            <a:r>
              <a:rPr lang="tr-TR" sz="2000" dirty="0"/>
              <a:t> </a:t>
            </a:r>
            <a:r>
              <a:rPr lang="tr-TR" sz="2000" dirty="0" err="1"/>
              <a:t>computation</a:t>
            </a:r>
            <a:r>
              <a:rPr lang="tr-TR" sz="2000" dirty="0"/>
              <a:t> </a:t>
            </a:r>
            <a:r>
              <a:rPr lang="tr-TR" sz="2000" dirty="0" err="1"/>
              <a:t>was</a:t>
            </a:r>
            <a:r>
              <a:rPr lang="tr-TR" sz="2000" dirty="0"/>
              <a:t> </a:t>
            </a:r>
            <a:r>
              <a:rPr lang="tr-TR" sz="2000" dirty="0" err="1"/>
              <a:t>extended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support</a:t>
            </a:r>
            <a:r>
              <a:rPr lang="tr-TR" sz="2000" dirty="0"/>
              <a:t> </a:t>
            </a:r>
            <a:r>
              <a:rPr lang="tr-TR" sz="2000" dirty="0" err="1"/>
              <a:t>centralized</a:t>
            </a:r>
            <a:r>
              <a:rPr lang="tr-TR" sz="2000" dirty="0"/>
              <a:t> routing </a:t>
            </a:r>
            <a:r>
              <a:rPr lang="tr-TR" sz="2000" dirty="0" err="1"/>
              <a:t>logic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change</a:t>
            </a:r>
            <a:r>
              <a:rPr lang="tr-TR" sz="2000" dirty="0"/>
              <a:t> </a:t>
            </a:r>
            <a:r>
              <a:rPr lang="tr-TR" sz="2000" dirty="0" err="1"/>
              <a:t>aimed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reduce</a:t>
            </a:r>
            <a:r>
              <a:rPr lang="tr-TR" sz="2000" dirty="0"/>
              <a:t> </a:t>
            </a:r>
            <a:r>
              <a:rPr lang="tr-TR" sz="2000" dirty="0" err="1"/>
              <a:t>redundant</a:t>
            </a:r>
            <a:r>
              <a:rPr lang="tr-TR" sz="2000" dirty="0"/>
              <a:t> </a:t>
            </a:r>
            <a:r>
              <a:rPr lang="tr-TR" sz="2000" dirty="0" err="1"/>
              <a:t>computations</a:t>
            </a:r>
            <a:r>
              <a:rPr lang="tr-TR" sz="2000" dirty="0"/>
              <a:t>, optimize data </a:t>
            </a:r>
            <a:r>
              <a:rPr lang="tr-TR" sz="2000" dirty="0" err="1"/>
              <a:t>dissemination</a:t>
            </a:r>
            <a:r>
              <a:rPr lang="tr-TR" sz="2000" dirty="0"/>
              <a:t> </a:t>
            </a:r>
            <a:r>
              <a:rPr lang="tr-TR" sz="2000" dirty="0" err="1"/>
              <a:t>strategies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collect</a:t>
            </a:r>
            <a:r>
              <a:rPr lang="tr-TR" sz="2000" dirty="0"/>
              <a:t> </a:t>
            </a:r>
            <a:r>
              <a:rPr lang="tr-TR" sz="2000" dirty="0" err="1"/>
              <a:t>richer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 data.</a:t>
            </a:r>
          </a:p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modifications</a:t>
            </a:r>
            <a:r>
              <a:rPr lang="tr-TR" sz="2000" dirty="0"/>
              <a:t> </a:t>
            </a:r>
            <a:r>
              <a:rPr lang="tr-TR" sz="2000" dirty="0" err="1"/>
              <a:t>were</a:t>
            </a:r>
            <a:r>
              <a:rPr lang="tr-TR" sz="2000" dirty="0"/>
              <a:t> </a:t>
            </a:r>
            <a:r>
              <a:rPr lang="tr-TR" sz="2000" dirty="0" err="1"/>
              <a:t>evaluated</a:t>
            </a:r>
            <a:r>
              <a:rPr lang="tr-TR" sz="2000" dirty="0"/>
              <a:t> in </a:t>
            </a:r>
            <a:r>
              <a:rPr lang="tr-TR" sz="2000" dirty="0" err="1"/>
              <a:t>terms</a:t>
            </a:r>
            <a:r>
              <a:rPr lang="tr-TR" sz="2000" dirty="0"/>
              <a:t> of routing </a:t>
            </a:r>
            <a:r>
              <a:rPr lang="tr-TR" sz="2000" dirty="0" err="1"/>
              <a:t>efficiency</a:t>
            </a:r>
            <a:r>
              <a:rPr lang="tr-TR" sz="2000" dirty="0"/>
              <a:t>, </a:t>
            </a:r>
            <a:r>
              <a:rPr lang="tr-TR" sz="2000" dirty="0" err="1"/>
              <a:t>latency</a:t>
            </a:r>
            <a:r>
              <a:rPr lang="tr-TR" sz="2000" dirty="0"/>
              <a:t>, data </a:t>
            </a:r>
            <a:r>
              <a:rPr lang="tr-TR" sz="2000" dirty="0" err="1"/>
              <a:t>throughput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network </a:t>
            </a:r>
            <a:r>
              <a:rPr lang="tr-TR" sz="2000" dirty="0" err="1"/>
              <a:t>resource</a:t>
            </a:r>
            <a:r>
              <a:rPr lang="tr-TR" sz="2000" dirty="0"/>
              <a:t> </a:t>
            </a:r>
            <a:r>
              <a:rPr lang="tr-TR" sz="2000" dirty="0" err="1"/>
              <a:t>utilization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experimental</a:t>
            </a:r>
            <a:r>
              <a:rPr lang="tr-TR" sz="2000" dirty="0"/>
              <a:t> </a:t>
            </a:r>
            <a:r>
              <a:rPr lang="tr-TR" sz="2000" dirty="0" err="1"/>
              <a:t>framework</a:t>
            </a:r>
            <a:r>
              <a:rPr lang="tr-TR" sz="2000" dirty="0"/>
              <a:t> </a:t>
            </a:r>
            <a:r>
              <a:rPr lang="tr-TR" sz="2000" dirty="0" err="1"/>
              <a:t>simulates</a:t>
            </a:r>
            <a:r>
              <a:rPr lang="tr-TR" sz="2000" dirty="0"/>
              <a:t> a </a:t>
            </a:r>
            <a:r>
              <a:rPr lang="tr-TR" sz="2000" dirty="0" err="1"/>
              <a:t>mixed</a:t>
            </a:r>
            <a:r>
              <a:rPr lang="tr-TR" sz="2000" dirty="0"/>
              <a:t> </a:t>
            </a:r>
            <a:r>
              <a:rPr lang="tr-TR" sz="2000" dirty="0" err="1"/>
              <a:t>topology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variable</a:t>
            </a:r>
            <a:r>
              <a:rPr lang="tr-TR" sz="2000" dirty="0"/>
              <a:t> </a:t>
            </a:r>
            <a:r>
              <a:rPr lang="tr-TR" sz="2000" dirty="0" err="1"/>
              <a:t>traffic</a:t>
            </a:r>
            <a:r>
              <a:rPr lang="tr-TR" sz="2000" dirty="0"/>
              <a:t> </a:t>
            </a:r>
            <a:r>
              <a:rPr lang="tr-TR" sz="2000" dirty="0" err="1"/>
              <a:t>sources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By</a:t>
            </a:r>
            <a:r>
              <a:rPr lang="tr-TR" sz="2000" dirty="0"/>
              <a:t> </a:t>
            </a:r>
            <a:r>
              <a:rPr lang="tr-TR" sz="2000" dirty="0" err="1"/>
              <a:t>comparing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behavior</a:t>
            </a:r>
            <a:r>
              <a:rPr lang="tr-TR" sz="2000" dirty="0"/>
              <a:t> of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baseline</a:t>
            </a:r>
            <a:r>
              <a:rPr lang="tr-TR" sz="2000" dirty="0"/>
              <a:t> (</a:t>
            </a:r>
            <a:r>
              <a:rPr lang="tr-TR" sz="2000" dirty="0" err="1"/>
              <a:t>distributed-only</a:t>
            </a:r>
            <a:r>
              <a:rPr lang="tr-TR" sz="2000" dirty="0"/>
              <a:t>) </a:t>
            </a:r>
            <a:r>
              <a:rPr lang="tr-TR" sz="2000" dirty="0" err="1"/>
              <a:t>protocol</a:t>
            </a:r>
            <a:r>
              <a:rPr lang="tr-TR" sz="2000" dirty="0"/>
              <a:t> </a:t>
            </a:r>
            <a:r>
              <a:rPr lang="tr-TR" sz="2000" dirty="0" err="1"/>
              <a:t>against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modified</a:t>
            </a:r>
            <a:r>
              <a:rPr lang="tr-TR" sz="2000" dirty="0"/>
              <a:t> (</a:t>
            </a:r>
            <a:r>
              <a:rPr lang="tr-TR" sz="2000" dirty="0" err="1"/>
              <a:t>centralized-enabled</a:t>
            </a:r>
            <a:r>
              <a:rPr lang="tr-TR" sz="2000" dirty="0"/>
              <a:t>) </a:t>
            </a:r>
            <a:r>
              <a:rPr lang="tr-TR" sz="2000" dirty="0" err="1"/>
              <a:t>version</a:t>
            </a:r>
            <a:r>
              <a:rPr lang="tr-TR" sz="2000" dirty="0"/>
              <a:t>,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work</a:t>
            </a:r>
            <a:r>
              <a:rPr lang="tr-TR" sz="2000" dirty="0"/>
              <a:t> </a:t>
            </a:r>
            <a:r>
              <a:rPr lang="tr-TR" sz="2000" dirty="0" err="1"/>
              <a:t>identifies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trade-offs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 </a:t>
            </a:r>
            <a:r>
              <a:rPr lang="tr-TR" sz="2000" dirty="0" err="1"/>
              <a:t>gains</a:t>
            </a:r>
            <a:r>
              <a:rPr lang="tr-TR" sz="2000" dirty="0"/>
              <a:t> </a:t>
            </a:r>
            <a:r>
              <a:rPr lang="tr-TR" sz="2000" dirty="0" err="1"/>
              <a:t>associated</a:t>
            </a:r>
            <a:r>
              <a:rPr lang="tr-TR" sz="2000" dirty="0"/>
              <a:t>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centralization</a:t>
            </a:r>
            <a:r>
              <a:rPr lang="tr-T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9726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BED79CA-A102-A7F4-04CF-0F8DB83E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tr-TR" dirty="0" err="1"/>
              <a:t>Inıtıal</a:t>
            </a:r>
            <a:r>
              <a:rPr lang="tr-TR" dirty="0"/>
              <a:t> </a:t>
            </a:r>
            <a:r>
              <a:rPr lang="tr-TR" dirty="0" err="1"/>
              <a:t>Thoughts</a:t>
            </a:r>
            <a:r>
              <a:rPr lang="tr-TR" dirty="0"/>
              <a:t> on </a:t>
            </a:r>
            <a:r>
              <a:rPr lang="tr-TR" dirty="0" err="1"/>
              <a:t>Potentıal</a:t>
            </a:r>
            <a:r>
              <a:rPr lang="tr-TR" dirty="0"/>
              <a:t> </a:t>
            </a:r>
            <a:r>
              <a:rPr lang="tr-TR" dirty="0" err="1"/>
              <a:t>Analyses</a:t>
            </a:r>
            <a:endParaRPr lang="tr-TR" dirty="0"/>
          </a:p>
        </p:txBody>
      </p:sp>
      <p:graphicFrame>
        <p:nvGraphicFramePr>
          <p:cNvPr id="5" name="İçerik Yer Tutucusu 2">
            <a:extLst>
              <a:ext uri="{FF2B5EF4-FFF2-40B4-BE49-F238E27FC236}">
                <a16:creationId xmlns:a16="http://schemas.microsoft.com/office/drawing/2014/main" id="{17E75FB4-7F9C-28D1-FA48-5D8F218F02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9589718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383526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DDB6881-8E48-ACA4-9042-C8D086BC9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069" y="256604"/>
            <a:ext cx="4191755" cy="2381439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sz="2600">
                <a:solidFill>
                  <a:schemeClr val="bg1"/>
                </a:solidFill>
              </a:rPr>
              <a:t>Numerıc evaluatıons and plottıngs</a:t>
            </a:r>
            <a:endParaRPr lang="tr-TR" sz="2600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834EF7A-DDD2-0D9A-FC25-219BD63327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1069" y="2894647"/>
            <a:ext cx="4191755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dirty="0"/>
              <a:t>General </a:t>
            </a:r>
            <a:r>
              <a:rPr lang="tr-TR" sz="2000" dirty="0" err="1"/>
              <a:t>Look</a:t>
            </a:r>
            <a:r>
              <a:rPr lang="tr-TR" sz="2000" dirty="0"/>
              <a:t> of </a:t>
            </a:r>
            <a:r>
              <a:rPr lang="tr-TR" sz="2000" dirty="0" err="1"/>
              <a:t>Changes</a:t>
            </a:r>
            <a:r>
              <a:rPr lang="tr-TR" sz="2000" dirty="0"/>
              <a:t> in </a:t>
            </a:r>
            <a:r>
              <a:rPr lang="tr-TR" sz="2000" dirty="0" err="1"/>
              <a:t>Our</a:t>
            </a:r>
            <a:r>
              <a:rPr lang="tr-TR" sz="2000" dirty="0"/>
              <a:t> </a:t>
            </a:r>
            <a:r>
              <a:rPr lang="tr-TR" sz="2000" dirty="0" err="1"/>
              <a:t>Collected</a:t>
            </a:r>
            <a:r>
              <a:rPr lang="tr-TR" sz="2000" dirty="0"/>
              <a:t> Message </a:t>
            </a:r>
            <a:r>
              <a:rPr lang="tr-TR" sz="2000" dirty="0" err="1"/>
              <a:t>Results</a:t>
            </a:r>
            <a:endParaRPr lang="tr-TR" sz="2000" dirty="0"/>
          </a:p>
          <a:p>
            <a:r>
              <a:rPr lang="tr-TR" dirty="0" err="1">
                <a:solidFill>
                  <a:schemeClr val="bg1"/>
                </a:solidFill>
              </a:rPr>
              <a:t>These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graphs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numerical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results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illustrate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changes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we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observed</a:t>
            </a:r>
            <a:r>
              <a:rPr lang="tr-TR" dirty="0">
                <a:solidFill>
                  <a:schemeClr val="bg1"/>
                </a:solidFill>
              </a:rPr>
              <a:t> in </a:t>
            </a:r>
            <a:r>
              <a:rPr lang="tr-TR" dirty="0" err="1">
                <a:solidFill>
                  <a:schemeClr val="bg1"/>
                </a:solidFill>
              </a:rPr>
              <a:t>our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results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which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encompass</a:t>
            </a:r>
            <a:r>
              <a:rPr lang="tr-TR" dirty="0">
                <a:solidFill>
                  <a:schemeClr val="bg1"/>
                </a:solidFill>
              </a:rPr>
              <a:t> a </a:t>
            </a:r>
            <a:r>
              <a:rPr lang="tr-TR" dirty="0" err="1">
                <a:solidFill>
                  <a:schemeClr val="bg1"/>
                </a:solidFill>
              </a:rPr>
              <a:t>variety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different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considerations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related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to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messages</a:t>
            </a:r>
            <a:r>
              <a:rPr lang="tr-TR" dirty="0">
                <a:solidFill>
                  <a:schemeClr val="bg1"/>
                </a:solidFill>
              </a:rPr>
              <a:t> sent.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966411A8-9187-45DD-4856-017C702F9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699" y="3605210"/>
            <a:ext cx="6522857" cy="3078985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DD833A75-49E9-8A7F-579D-1707259E0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699" y="134314"/>
            <a:ext cx="6522857" cy="320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935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DBA9FE-5EEC-FD53-E913-0A5D650D3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B828C93-37A6-7C30-4773-566C676DF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393" y="110962"/>
            <a:ext cx="7073516" cy="1122093"/>
          </a:xfrm>
          <a:noFill/>
          <a:ln>
            <a:solidFill>
              <a:schemeClr val="bg1"/>
            </a:solidFill>
          </a:ln>
        </p:spPr>
        <p:txBody>
          <a:bodyPr wrap="square">
            <a:normAutofit fontScale="90000"/>
          </a:bodyPr>
          <a:lstStyle/>
          <a:p>
            <a:r>
              <a:rPr lang="tr-TR" sz="2800" dirty="0" err="1">
                <a:solidFill>
                  <a:schemeClr val="bg1"/>
                </a:solidFill>
              </a:rPr>
              <a:t>Numerıc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evaluatıons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and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plottıngs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B91252-27B9-6957-BA2E-2E0062D13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93" y="1344017"/>
            <a:ext cx="7073516" cy="5403021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1. </a:t>
            </a:r>
            <a:r>
              <a:rPr lang="tr-TR" sz="1500" b="1" dirty="0" err="1">
                <a:solidFill>
                  <a:schemeClr val="bg1"/>
                </a:solidFill>
              </a:rPr>
              <a:t>hopCountmean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average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number</a:t>
            </a:r>
            <a:r>
              <a:rPr lang="tr-TR" sz="1500" dirty="0">
                <a:solidFill>
                  <a:schemeClr val="bg1"/>
                </a:solidFill>
              </a:rPr>
              <a:t> of </a:t>
            </a:r>
            <a:r>
              <a:rPr lang="tr-TR" sz="1500" dirty="0" err="1">
                <a:solidFill>
                  <a:schemeClr val="bg1"/>
                </a:solidFill>
              </a:rPr>
              <a:t>hops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between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nodes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decreased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significantly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500" b="1" dirty="0" err="1">
                <a:solidFill>
                  <a:schemeClr val="bg1"/>
                </a:solidFill>
              </a:rPr>
              <a:t>Implication</a:t>
            </a:r>
            <a:r>
              <a:rPr lang="tr-TR" sz="1500" b="1" dirty="0">
                <a:solidFill>
                  <a:schemeClr val="bg1"/>
                </a:solidFill>
              </a:rPr>
              <a:t>: </a:t>
            </a:r>
            <a:r>
              <a:rPr lang="tr-TR" sz="1500" dirty="0" err="1">
                <a:solidFill>
                  <a:schemeClr val="bg1"/>
                </a:solidFill>
              </a:rPr>
              <a:t>Improved</a:t>
            </a:r>
            <a:r>
              <a:rPr lang="tr-TR" sz="1500" dirty="0">
                <a:solidFill>
                  <a:schemeClr val="bg1"/>
                </a:solidFill>
              </a:rPr>
              <a:t> routing </a:t>
            </a:r>
            <a:r>
              <a:rPr lang="tr-TR" sz="1500" dirty="0" err="1">
                <a:solidFill>
                  <a:schemeClr val="bg1"/>
                </a:solidFill>
              </a:rPr>
              <a:t>efficiency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potentially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due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optimized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paths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reduced</a:t>
            </a:r>
            <a:r>
              <a:rPr lang="tr-TR" sz="1500" dirty="0">
                <a:solidFill>
                  <a:schemeClr val="bg1"/>
                </a:solidFill>
              </a:rPr>
              <a:t> network </a:t>
            </a:r>
            <a:r>
              <a:rPr lang="tr-TR" sz="1500" dirty="0" err="1">
                <a:solidFill>
                  <a:schemeClr val="bg1"/>
                </a:solidFill>
              </a:rPr>
              <a:t>complexity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  <a:r>
              <a:rPr lang="tr-TR" sz="1500" dirty="0" err="1">
                <a:solidFill>
                  <a:schemeClr val="bg1"/>
                </a:solidFill>
              </a:rPr>
              <a:t>Fewer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hops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typically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reduce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latency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resource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usage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2. </a:t>
            </a:r>
            <a:r>
              <a:rPr lang="tr-TR" sz="1500" b="1" dirty="0" err="1">
                <a:solidFill>
                  <a:schemeClr val="bg1"/>
                </a:solidFill>
              </a:rPr>
              <a:t>endToEndDelaymean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End-to-end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delay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dropped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dramatically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500" b="1" dirty="0" err="1">
                <a:solidFill>
                  <a:schemeClr val="bg1"/>
                </a:solidFill>
              </a:rPr>
              <a:t>Implication</a:t>
            </a:r>
            <a:r>
              <a:rPr lang="tr-TR" sz="1500" b="1" dirty="0">
                <a:solidFill>
                  <a:schemeClr val="bg1"/>
                </a:solidFill>
              </a:rPr>
              <a:t>: </a:t>
            </a:r>
            <a:r>
              <a:rPr lang="tr-TR" sz="1500" dirty="0" err="1">
                <a:solidFill>
                  <a:schemeClr val="bg1"/>
                </a:solidFill>
              </a:rPr>
              <a:t>Enhanced</a:t>
            </a:r>
            <a:r>
              <a:rPr lang="tr-TR" sz="1500" dirty="0">
                <a:solidFill>
                  <a:schemeClr val="bg1"/>
                </a:solidFill>
              </a:rPr>
              <a:t> network </a:t>
            </a:r>
            <a:r>
              <a:rPr lang="tr-TR" sz="1500" dirty="0" err="1">
                <a:solidFill>
                  <a:schemeClr val="bg1"/>
                </a:solidFill>
              </a:rPr>
              <a:t>responsiveness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possibly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from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reduced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congestion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better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queue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management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optimized</a:t>
            </a:r>
            <a:r>
              <a:rPr lang="tr-TR" sz="1500" dirty="0">
                <a:solidFill>
                  <a:schemeClr val="bg1"/>
                </a:solidFill>
              </a:rPr>
              <a:t> routing (</a:t>
            </a:r>
            <a:r>
              <a:rPr lang="tr-TR" sz="1500" dirty="0" err="1">
                <a:solidFill>
                  <a:schemeClr val="bg1"/>
                </a:solidFill>
              </a:rPr>
              <a:t>consistent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with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reduced</a:t>
            </a:r>
            <a:r>
              <a:rPr lang="tr-TR" sz="1500" dirty="0">
                <a:solidFill>
                  <a:schemeClr val="bg1"/>
                </a:solidFill>
              </a:rPr>
              <a:t> hop </a:t>
            </a:r>
            <a:r>
              <a:rPr lang="tr-TR" sz="1500" dirty="0" err="1">
                <a:solidFill>
                  <a:schemeClr val="bg1"/>
                </a:solidFill>
              </a:rPr>
              <a:t>count</a:t>
            </a:r>
            <a:r>
              <a:rPr lang="tr-TR" sz="1500" dirty="0">
                <a:solidFill>
                  <a:schemeClr val="bg1"/>
                </a:solidFill>
              </a:rPr>
              <a:t>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3. </a:t>
            </a:r>
            <a:r>
              <a:rPr lang="tr-TR" sz="1500" b="1" dirty="0" err="1">
                <a:solidFill>
                  <a:schemeClr val="bg1"/>
                </a:solidFill>
              </a:rPr>
              <a:t>dropcount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A </a:t>
            </a:r>
            <a:r>
              <a:rPr lang="tr-TR" sz="1500" dirty="0" err="1">
                <a:solidFill>
                  <a:schemeClr val="bg1"/>
                </a:solidFill>
              </a:rPr>
              <a:t>sharp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decline</a:t>
            </a:r>
            <a:r>
              <a:rPr lang="tr-TR" sz="1500" dirty="0">
                <a:solidFill>
                  <a:schemeClr val="bg1"/>
                </a:solidFill>
              </a:rPr>
              <a:t> in </a:t>
            </a:r>
            <a:r>
              <a:rPr lang="tr-TR" sz="1500" dirty="0" err="1">
                <a:solidFill>
                  <a:schemeClr val="bg1"/>
                </a:solidFill>
              </a:rPr>
              <a:t>dropcount</a:t>
            </a:r>
            <a:endParaRPr lang="tr-TR" sz="15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b="1" dirty="0" err="1">
                <a:solidFill>
                  <a:schemeClr val="bg1"/>
                </a:solidFill>
              </a:rPr>
              <a:t>Implication</a:t>
            </a:r>
            <a:r>
              <a:rPr lang="tr-TR" sz="1500" b="1" dirty="0">
                <a:solidFill>
                  <a:schemeClr val="bg1"/>
                </a:solidFill>
              </a:rPr>
              <a:t>: </a:t>
            </a:r>
            <a:r>
              <a:rPr lang="tr-TR" sz="1500" dirty="0" err="1">
                <a:solidFill>
                  <a:schemeClr val="bg1"/>
                </a:solidFill>
              </a:rPr>
              <a:t>Loss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suggests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much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better</a:t>
            </a:r>
            <a:r>
              <a:rPr lang="tr-TR" sz="1500" dirty="0">
                <a:solidFill>
                  <a:schemeClr val="bg1"/>
                </a:solidFill>
              </a:rPr>
              <a:t> network </a:t>
            </a:r>
            <a:r>
              <a:rPr lang="tr-TR" sz="1500" dirty="0" err="1">
                <a:solidFill>
                  <a:schemeClr val="bg1"/>
                </a:solidFill>
              </a:rPr>
              <a:t>dependability</a:t>
            </a:r>
            <a:r>
              <a:rPr lang="tr-TR" sz="1500" dirty="0">
                <a:solidFill>
                  <a:schemeClr val="bg1"/>
                </a:solidFill>
              </a:rPr>
              <a:t>; </a:t>
            </a:r>
            <a:r>
              <a:rPr lang="tr-TR" sz="1500" dirty="0" err="1">
                <a:solidFill>
                  <a:schemeClr val="bg1"/>
                </a:solidFill>
              </a:rPr>
              <a:t>fewer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packets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are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being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rejected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improving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user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experience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data </a:t>
            </a:r>
            <a:r>
              <a:rPr lang="tr-TR" sz="1500" dirty="0" err="1">
                <a:solidFill>
                  <a:schemeClr val="bg1"/>
                </a:solidFill>
              </a:rPr>
              <a:t>integrity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4. </a:t>
            </a:r>
            <a:r>
              <a:rPr lang="tr-TR" sz="1500" b="1" dirty="0" err="1">
                <a:solidFill>
                  <a:schemeClr val="bg1"/>
                </a:solidFill>
              </a:rPr>
              <a:t>txBytessum</a:t>
            </a:r>
            <a:r>
              <a:rPr lang="tr-TR" sz="1500" b="1" dirty="0">
                <a:solidFill>
                  <a:schemeClr val="bg1"/>
                </a:solidFill>
              </a:rPr>
              <a:t> &amp; </a:t>
            </a:r>
            <a:r>
              <a:rPr lang="tr-TR" sz="1500" b="1" dirty="0" err="1">
                <a:solidFill>
                  <a:schemeClr val="bg1"/>
                </a:solidFill>
              </a:rPr>
              <a:t>rxBytessum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Both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transmitted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received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bytes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increased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slightly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500" b="1" dirty="0" err="1">
                <a:solidFill>
                  <a:schemeClr val="bg1"/>
                </a:solidFill>
              </a:rPr>
              <a:t>Implication</a:t>
            </a:r>
            <a:r>
              <a:rPr lang="tr-TR" sz="1500" b="1" dirty="0">
                <a:solidFill>
                  <a:schemeClr val="bg1"/>
                </a:solidFill>
              </a:rPr>
              <a:t>: </a:t>
            </a:r>
            <a:r>
              <a:rPr lang="tr-TR" sz="1500" dirty="0" err="1">
                <a:solidFill>
                  <a:schemeClr val="bg1"/>
                </a:solidFill>
              </a:rPr>
              <a:t>Higher</a:t>
            </a:r>
            <a:r>
              <a:rPr lang="tr-TR" sz="1500" dirty="0">
                <a:solidFill>
                  <a:schemeClr val="bg1"/>
                </a:solidFill>
              </a:rPr>
              <a:t> data </a:t>
            </a:r>
            <a:r>
              <a:rPr lang="tr-TR" sz="1500" dirty="0" err="1">
                <a:solidFill>
                  <a:schemeClr val="bg1"/>
                </a:solidFill>
              </a:rPr>
              <a:t>throughput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suggesting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increased</a:t>
            </a:r>
            <a:r>
              <a:rPr lang="tr-TR" sz="1500" dirty="0">
                <a:solidFill>
                  <a:schemeClr val="bg1"/>
                </a:solidFill>
              </a:rPr>
              <a:t> network </a:t>
            </a:r>
            <a:r>
              <a:rPr lang="tr-TR" sz="1500" dirty="0" err="1">
                <a:solidFill>
                  <a:schemeClr val="bg1"/>
                </a:solidFill>
              </a:rPr>
              <a:t>utilization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successful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handling</a:t>
            </a:r>
            <a:r>
              <a:rPr lang="tr-TR" sz="1500" dirty="0">
                <a:solidFill>
                  <a:schemeClr val="bg1"/>
                </a:solidFill>
              </a:rPr>
              <a:t> of </a:t>
            </a:r>
            <a:r>
              <a:rPr lang="tr-TR" sz="1500" dirty="0" err="1">
                <a:solidFill>
                  <a:schemeClr val="bg1"/>
                </a:solidFill>
              </a:rPr>
              <a:t>larger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payloads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However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extreme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packet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loss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indicates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inefficiencies</a:t>
            </a:r>
            <a:r>
              <a:rPr lang="tr-TR" sz="1500" dirty="0">
                <a:solidFill>
                  <a:schemeClr val="bg1"/>
                </a:solidFill>
              </a:rPr>
              <a:t> in </a:t>
            </a:r>
            <a:r>
              <a:rPr lang="tr-TR" sz="1500" dirty="0" err="1">
                <a:solidFill>
                  <a:schemeClr val="bg1"/>
                </a:solidFill>
              </a:rPr>
              <a:t>managing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this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load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6C1021E9-5955-53EC-3923-C35220FDA7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147" y="1650099"/>
            <a:ext cx="4394357" cy="35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3537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D77ADDB-43D0-485B-ED52-D47780BB0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0C9DCB-93E1-D365-5921-33E1BF5C4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4516" y="235694"/>
            <a:ext cx="5366290" cy="1364506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sz="2600" dirty="0" err="1">
                <a:solidFill>
                  <a:schemeClr val="bg1"/>
                </a:solidFill>
              </a:rPr>
              <a:t>Numerıc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evaluatıons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and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plottıngs</a:t>
            </a:r>
            <a:endParaRPr lang="tr-TR" sz="2600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CAB2742-71D1-E738-6A46-53489A1C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16" y="1766950"/>
            <a:ext cx="5366290" cy="5022106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dirty="0"/>
              <a:t>Network Data </a:t>
            </a:r>
            <a:r>
              <a:rPr lang="tr-TR" dirty="0" err="1"/>
              <a:t>Transmission</a:t>
            </a:r>
            <a:r>
              <a:rPr lang="tr-TR" dirty="0"/>
              <a:t> Analysis: </a:t>
            </a:r>
            <a:r>
              <a:rPr lang="tr-TR" dirty="0" err="1"/>
              <a:t>Transmitted</a:t>
            </a:r>
            <a:r>
              <a:rPr lang="tr-TR" dirty="0"/>
              <a:t> &amp; </a:t>
            </a:r>
            <a:r>
              <a:rPr lang="tr-TR" dirty="0" err="1"/>
              <a:t>Received</a:t>
            </a:r>
            <a:r>
              <a:rPr lang="tr-TR" dirty="0"/>
              <a:t> </a:t>
            </a:r>
            <a:r>
              <a:rPr lang="tr-TR" dirty="0" err="1"/>
              <a:t>Bytes</a:t>
            </a:r>
            <a:endParaRPr lang="tr-TR" dirty="0"/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analysis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compares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our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obtained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results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using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box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plots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transmitted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received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bytes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  <a:r>
              <a:rPr lang="tr-TR" sz="1500" dirty="0" err="1">
                <a:solidFill>
                  <a:schemeClr val="bg1"/>
                </a:solidFill>
              </a:rPr>
              <a:t>Both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results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reveal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distinct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distribution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clusters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with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several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outliers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across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each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group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A Mann-Whitney U test </a:t>
            </a:r>
            <a:r>
              <a:rPr lang="tr-TR" sz="1500" dirty="0" err="1">
                <a:solidFill>
                  <a:schemeClr val="bg1"/>
                </a:solidFill>
              </a:rPr>
              <a:t>was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performed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yielding</a:t>
            </a:r>
            <a:r>
              <a:rPr lang="tr-TR" sz="1500" dirty="0">
                <a:solidFill>
                  <a:schemeClr val="bg1"/>
                </a:solidFill>
              </a:rPr>
              <a:t> p-</a:t>
            </a:r>
            <a:r>
              <a:rPr lang="tr-TR" sz="1500" dirty="0" err="1">
                <a:solidFill>
                  <a:schemeClr val="bg1"/>
                </a:solidFill>
              </a:rPr>
              <a:t>values</a:t>
            </a:r>
            <a:r>
              <a:rPr lang="tr-TR" sz="1500" dirty="0">
                <a:solidFill>
                  <a:schemeClr val="bg1"/>
                </a:solidFill>
              </a:rPr>
              <a:t> of 0.0000 </a:t>
            </a:r>
            <a:r>
              <a:rPr lang="tr-TR" sz="1500" dirty="0" err="1">
                <a:solidFill>
                  <a:schemeClr val="bg1"/>
                </a:solidFill>
              </a:rPr>
              <a:t>for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both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metrics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indicating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that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differences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observed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are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statistically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significant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1. </a:t>
            </a:r>
            <a:r>
              <a:rPr lang="tr-TR" sz="1500" b="1" dirty="0" err="1">
                <a:solidFill>
                  <a:schemeClr val="bg1"/>
                </a:solidFill>
              </a:rPr>
              <a:t>Transmitted</a:t>
            </a:r>
            <a:r>
              <a:rPr lang="tr-TR" sz="1500" b="1" dirty="0">
                <a:solidFill>
                  <a:schemeClr val="bg1"/>
                </a:solidFill>
              </a:rPr>
              <a:t> </a:t>
            </a:r>
            <a:r>
              <a:rPr lang="tr-TR" sz="1500" b="1" dirty="0" err="1">
                <a:solidFill>
                  <a:schemeClr val="bg1"/>
                </a:solidFill>
              </a:rPr>
              <a:t>Bytes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significant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difference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shows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that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intervention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markedly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affected</a:t>
            </a:r>
            <a:r>
              <a:rPr lang="tr-TR" sz="1500" dirty="0">
                <a:solidFill>
                  <a:schemeClr val="bg1"/>
                </a:solidFill>
              </a:rPr>
              <a:t> data </a:t>
            </a:r>
            <a:r>
              <a:rPr lang="tr-TR" sz="1500" dirty="0" err="1">
                <a:solidFill>
                  <a:schemeClr val="bg1"/>
                </a:solidFill>
              </a:rPr>
              <a:t>transmission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Although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exact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impact</a:t>
            </a:r>
            <a:r>
              <a:rPr lang="tr-TR" sz="1500" dirty="0">
                <a:solidFill>
                  <a:schemeClr val="bg1"/>
                </a:solidFill>
              </a:rPr>
              <a:t> (</a:t>
            </a:r>
            <a:r>
              <a:rPr lang="tr-TR" sz="1500" dirty="0" err="1">
                <a:solidFill>
                  <a:schemeClr val="bg1"/>
                </a:solidFill>
              </a:rPr>
              <a:t>improvement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degradation</a:t>
            </a:r>
            <a:r>
              <a:rPr lang="tr-TR" sz="1500" dirty="0">
                <a:solidFill>
                  <a:schemeClr val="bg1"/>
                </a:solidFill>
              </a:rPr>
              <a:t>) </a:t>
            </a:r>
            <a:r>
              <a:rPr lang="tr-TR" sz="1500" dirty="0" err="1">
                <a:solidFill>
                  <a:schemeClr val="bg1"/>
                </a:solidFill>
              </a:rPr>
              <a:t>depends</a:t>
            </a:r>
            <a:r>
              <a:rPr lang="tr-TR" sz="1500" dirty="0">
                <a:solidFill>
                  <a:schemeClr val="bg1"/>
                </a:solidFill>
              </a:rPr>
              <a:t> on </a:t>
            </a:r>
            <a:r>
              <a:rPr lang="tr-TR" sz="1500" dirty="0" err="1">
                <a:solidFill>
                  <a:schemeClr val="bg1"/>
                </a:solidFill>
              </a:rPr>
              <a:t>contextual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expectations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clear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separation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suggests</a:t>
            </a:r>
            <a:r>
              <a:rPr lang="tr-TR" sz="1500" dirty="0">
                <a:solidFill>
                  <a:schemeClr val="bg1"/>
                </a:solidFill>
              </a:rPr>
              <a:t> a </a:t>
            </a:r>
            <a:r>
              <a:rPr lang="tr-TR" sz="1500" dirty="0" err="1">
                <a:solidFill>
                  <a:schemeClr val="bg1"/>
                </a:solidFill>
              </a:rPr>
              <a:t>notable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change</a:t>
            </a:r>
            <a:r>
              <a:rPr lang="tr-TR" sz="1500" dirty="0">
                <a:solidFill>
                  <a:schemeClr val="bg1"/>
                </a:solidFill>
              </a:rPr>
              <a:t> in network </a:t>
            </a:r>
            <a:r>
              <a:rPr lang="tr-TR" sz="1500" dirty="0" err="1">
                <a:solidFill>
                  <a:schemeClr val="bg1"/>
                </a:solidFill>
              </a:rPr>
              <a:t>behavior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2. </a:t>
            </a:r>
            <a:r>
              <a:rPr lang="tr-TR" sz="1500" b="1" dirty="0" err="1">
                <a:solidFill>
                  <a:schemeClr val="bg1"/>
                </a:solidFill>
              </a:rPr>
              <a:t>Received</a:t>
            </a:r>
            <a:r>
              <a:rPr lang="tr-TR" sz="1500" b="1" dirty="0">
                <a:solidFill>
                  <a:schemeClr val="bg1"/>
                </a:solidFill>
              </a:rPr>
              <a:t> </a:t>
            </a:r>
            <a:r>
              <a:rPr lang="tr-TR" sz="1500" b="1" dirty="0" err="1">
                <a:solidFill>
                  <a:schemeClr val="bg1"/>
                </a:solidFill>
              </a:rPr>
              <a:t>Bytes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Similar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transmitted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bytes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received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bytes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also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demonstrate</a:t>
            </a:r>
            <a:r>
              <a:rPr lang="tr-TR" sz="1500" dirty="0">
                <a:solidFill>
                  <a:schemeClr val="bg1"/>
                </a:solidFill>
              </a:rPr>
              <a:t> a </a:t>
            </a:r>
            <a:r>
              <a:rPr lang="tr-TR" sz="1500" dirty="0" err="1">
                <a:solidFill>
                  <a:schemeClr val="bg1"/>
                </a:solidFill>
              </a:rPr>
              <a:t>significant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shift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implying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substantial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alterations</a:t>
            </a:r>
            <a:r>
              <a:rPr lang="tr-TR" sz="1500" dirty="0">
                <a:solidFill>
                  <a:schemeClr val="bg1"/>
                </a:solidFill>
              </a:rPr>
              <a:t> in data </a:t>
            </a:r>
            <a:r>
              <a:rPr lang="tr-TR" sz="1500" dirty="0" err="1">
                <a:solidFill>
                  <a:schemeClr val="bg1"/>
                </a:solidFill>
              </a:rPr>
              <a:t>flow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patterns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after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intervention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7B0BFF9-48C8-314E-A9EE-60FD5D036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3850" y="3623470"/>
            <a:ext cx="6313634" cy="3165586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9EDBE22A-48D1-3F03-6213-ECF0DD09DE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3850" y="143977"/>
            <a:ext cx="6313634" cy="3285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99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80671F-FA93-4721-3C38-115F7B26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65C40D6-60F3-EC86-9BDC-0BC5C6B5A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Numerıc evaluatıons and plottıngs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CD320A6-0DE3-E6A7-1DF5-C63AA913A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 err="1">
                <a:solidFill>
                  <a:schemeClr val="accent2"/>
                </a:solidFill>
              </a:rPr>
              <a:t>Latency</a:t>
            </a:r>
            <a:r>
              <a:rPr lang="tr-TR" sz="1500" b="1" dirty="0">
                <a:solidFill>
                  <a:schemeClr val="accent2"/>
                </a:solidFill>
              </a:rPr>
              <a:t> </a:t>
            </a:r>
            <a:r>
              <a:rPr lang="tr-TR" sz="1500" b="1" dirty="0" err="1">
                <a:solidFill>
                  <a:schemeClr val="accent2"/>
                </a:solidFill>
              </a:rPr>
              <a:t>analysis</a:t>
            </a:r>
            <a:endParaRPr lang="tr-TR" sz="15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300" dirty="0" err="1">
                <a:solidFill>
                  <a:schemeClr val="bg1"/>
                </a:solidFill>
              </a:rPr>
              <a:t>These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graphical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representations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show</a:t>
            </a:r>
            <a:r>
              <a:rPr lang="tr-TR" sz="1300" dirty="0">
                <a:solidFill>
                  <a:schemeClr val="bg1"/>
                </a:solidFill>
              </a:rPr>
              <a:t> us </a:t>
            </a: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analysis</a:t>
            </a:r>
            <a:r>
              <a:rPr lang="tr-TR" sz="1300" dirty="0">
                <a:solidFill>
                  <a:schemeClr val="bg1"/>
                </a:solidFill>
              </a:rPr>
              <a:t> in </a:t>
            </a: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latency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field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and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demonstrates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changes</a:t>
            </a:r>
            <a:r>
              <a:rPr lang="tr-TR" sz="1300" dirty="0">
                <a:solidFill>
                  <a:schemeClr val="bg1"/>
                </a:solidFill>
              </a:rPr>
              <a:t> in </a:t>
            </a: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obtained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results</a:t>
            </a:r>
            <a:r>
              <a:rPr lang="tr-TR" sz="13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300" b="1" dirty="0">
                <a:solidFill>
                  <a:schemeClr val="bg1"/>
                </a:solidFill>
              </a:rPr>
              <a:t>1. </a:t>
            </a:r>
            <a:r>
              <a:rPr lang="tr-TR" sz="1300" b="1" dirty="0" err="1">
                <a:solidFill>
                  <a:schemeClr val="bg1"/>
                </a:solidFill>
              </a:rPr>
              <a:t>Latency</a:t>
            </a:r>
            <a:r>
              <a:rPr lang="tr-TR" sz="1300" b="1" dirty="0">
                <a:solidFill>
                  <a:schemeClr val="bg1"/>
                </a:solidFill>
              </a:rPr>
              <a:t> Distribution</a:t>
            </a:r>
          </a:p>
          <a:p>
            <a:pPr>
              <a:lnSpc>
                <a:spcPct val="90000"/>
              </a:lnSpc>
            </a:pP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cumulative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latency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plot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shows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that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"</a:t>
            </a:r>
            <a:r>
              <a:rPr lang="tr-TR" sz="1300" dirty="0" err="1">
                <a:solidFill>
                  <a:schemeClr val="bg1"/>
                </a:solidFill>
              </a:rPr>
              <a:t>After</a:t>
            </a:r>
            <a:r>
              <a:rPr lang="tr-TR" sz="1300" dirty="0">
                <a:solidFill>
                  <a:schemeClr val="bg1"/>
                </a:solidFill>
              </a:rPr>
              <a:t>" </a:t>
            </a:r>
            <a:r>
              <a:rPr lang="tr-TR" sz="1300" dirty="0" err="1">
                <a:solidFill>
                  <a:schemeClr val="bg1"/>
                </a:solidFill>
              </a:rPr>
              <a:t>condition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reaches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full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accumulation</a:t>
            </a:r>
            <a:r>
              <a:rPr lang="tr-TR" sz="1300" dirty="0">
                <a:solidFill>
                  <a:schemeClr val="bg1"/>
                </a:solidFill>
              </a:rPr>
              <a:t> at </a:t>
            </a:r>
            <a:r>
              <a:rPr lang="tr-TR" sz="1300" dirty="0" err="1">
                <a:solidFill>
                  <a:schemeClr val="bg1"/>
                </a:solidFill>
              </a:rPr>
              <a:t>about</a:t>
            </a:r>
            <a:r>
              <a:rPr lang="tr-TR" sz="1300" dirty="0">
                <a:solidFill>
                  <a:schemeClr val="bg1"/>
                </a:solidFill>
              </a:rPr>
              <a:t> 5 </a:t>
            </a:r>
            <a:r>
              <a:rPr lang="tr-TR" sz="1300" dirty="0" err="1">
                <a:solidFill>
                  <a:schemeClr val="bg1"/>
                </a:solidFill>
              </a:rPr>
              <a:t>units</a:t>
            </a:r>
            <a:r>
              <a:rPr lang="tr-TR" sz="1300" dirty="0">
                <a:solidFill>
                  <a:schemeClr val="bg1"/>
                </a:solidFill>
              </a:rPr>
              <a:t>, </a:t>
            </a:r>
            <a:r>
              <a:rPr lang="tr-TR" sz="1300" dirty="0" err="1">
                <a:solidFill>
                  <a:schemeClr val="bg1"/>
                </a:solidFill>
              </a:rPr>
              <a:t>whereas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"</a:t>
            </a:r>
            <a:r>
              <a:rPr lang="tr-TR" sz="1300" dirty="0" err="1">
                <a:solidFill>
                  <a:schemeClr val="bg1"/>
                </a:solidFill>
              </a:rPr>
              <a:t>Before</a:t>
            </a:r>
            <a:r>
              <a:rPr lang="tr-TR" sz="1300" dirty="0">
                <a:solidFill>
                  <a:schemeClr val="bg1"/>
                </a:solidFill>
              </a:rPr>
              <a:t>" </a:t>
            </a:r>
            <a:r>
              <a:rPr lang="tr-TR" sz="1300" dirty="0" err="1">
                <a:solidFill>
                  <a:schemeClr val="bg1"/>
                </a:solidFill>
              </a:rPr>
              <a:t>condition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extends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up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to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about</a:t>
            </a:r>
            <a:r>
              <a:rPr lang="tr-TR" sz="1300" dirty="0">
                <a:solidFill>
                  <a:schemeClr val="bg1"/>
                </a:solidFill>
              </a:rPr>
              <a:t> 20 </a:t>
            </a:r>
            <a:r>
              <a:rPr lang="tr-TR" sz="1300" dirty="0" err="1">
                <a:solidFill>
                  <a:schemeClr val="bg1"/>
                </a:solidFill>
              </a:rPr>
              <a:t>units</a:t>
            </a:r>
            <a:r>
              <a:rPr lang="tr-TR" sz="13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dirty="0" err="1">
                <a:solidFill>
                  <a:schemeClr val="bg1"/>
                </a:solidFill>
              </a:rPr>
              <a:t>This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indicates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that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latency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decreased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and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became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more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consistent</a:t>
            </a:r>
            <a:r>
              <a:rPr lang="tr-TR" sz="1300" dirty="0">
                <a:solidFill>
                  <a:schemeClr val="bg1"/>
                </a:solidFill>
              </a:rPr>
              <a:t> post-</a:t>
            </a:r>
            <a:r>
              <a:rPr lang="tr-TR" sz="1300" dirty="0" err="1">
                <a:solidFill>
                  <a:schemeClr val="bg1"/>
                </a:solidFill>
              </a:rPr>
              <a:t>intervention</a:t>
            </a:r>
            <a:r>
              <a:rPr lang="tr-TR" sz="13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300" b="1" dirty="0">
                <a:solidFill>
                  <a:schemeClr val="bg1"/>
                </a:solidFill>
              </a:rPr>
              <a:t>2. </a:t>
            </a:r>
            <a:r>
              <a:rPr lang="tr-TR" sz="1300" b="1" dirty="0" err="1">
                <a:solidFill>
                  <a:schemeClr val="bg1"/>
                </a:solidFill>
              </a:rPr>
              <a:t>Latency</a:t>
            </a:r>
            <a:r>
              <a:rPr lang="tr-TR" sz="1300" b="1" dirty="0">
                <a:solidFill>
                  <a:schemeClr val="bg1"/>
                </a:solidFill>
              </a:rPr>
              <a:t> vs. </a:t>
            </a:r>
            <a:r>
              <a:rPr lang="tr-TR" sz="1300" b="1" dirty="0" err="1">
                <a:solidFill>
                  <a:schemeClr val="bg1"/>
                </a:solidFill>
              </a:rPr>
              <a:t>Throughput</a:t>
            </a:r>
            <a:r>
              <a:rPr lang="tr-TR" sz="1300" b="1" dirty="0">
                <a:solidFill>
                  <a:schemeClr val="bg1"/>
                </a:solidFill>
              </a:rPr>
              <a:t> (</a:t>
            </a:r>
            <a:r>
              <a:rPr lang="tr-TR" sz="1300" b="1" dirty="0" err="1">
                <a:solidFill>
                  <a:schemeClr val="bg1"/>
                </a:solidFill>
              </a:rPr>
              <a:t>After</a:t>
            </a:r>
            <a:r>
              <a:rPr lang="tr-TR" sz="1300" b="1" dirty="0">
                <a:solidFill>
                  <a:schemeClr val="bg1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tr-TR" sz="1300" dirty="0" err="1">
                <a:solidFill>
                  <a:schemeClr val="bg1"/>
                </a:solidFill>
              </a:rPr>
              <a:t>The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corresponding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plot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appears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empty</a:t>
            </a:r>
            <a:r>
              <a:rPr lang="tr-TR" sz="1300" dirty="0">
                <a:solidFill>
                  <a:schemeClr val="bg1"/>
                </a:solidFill>
              </a:rPr>
              <a:t>, </a:t>
            </a:r>
            <a:r>
              <a:rPr lang="tr-TR" sz="1300" dirty="0" err="1">
                <a:solidFill>
                  <a:schemeClr val="bg1"/>
                </a:solidFill>
              </a:rPr>
              <a:t>suggesting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either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insufficient</a:t>
            </a:r>
            <a:r>
              <a:rPr lang="tr-TR" sz="1300" dirty="0">
                <a:solidFill>
                  <a:schemeClr val="bg1"/>
                </a:solidFill>
              </a:rPr>
              <a:t> data </a:t>
            </a:r>
            <a:r>
              <a:rPr lang="tr-TR" sz="1300" dirty="0" err="1">
                <a:solidFill>
                  <a:schemeClr val="bg1"/>
                </a:solidFill>
              </a:rPr>
              <a:t>or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no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clear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correlation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between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these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metrics</a:t>
            </a:r>
            <a:r>
              <a:rPr lang="tr-TR" sz="13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300" b="1" dirty="0">
                <a:solidFill>
                  <a:schemeClr val="bg1"/>
                </a:solidFill>
              </a:rPr>
              <a:t>3. Data </a:t>
            </a:r>
            <a:r>
              <a:rPr lang="tr-TR" sz="1300" b="1" dirty="0" err="1">
                <a:solidFill>
                  <a:schemeClr val="bg1"/>
                </a:solidFill>
              </a:rPr>
              <a:t>Transmission</a:t>
            </a:r>
            <a:endParaRPr lang="tr-TR" sz="13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300" dirty="0">
                <a:solidFill>
                  <a:schemeClr val="bg1"/>
                </a:solidFill>
              </a:rPr>
              <a:t>Box </a:t>
            </a:r>
            <a:r>
              <a:rPr lang="tr-TR" sz="1300" dirty="0" err="1">
                <a:solidFill>
                  <a:schemeClr val="bg1"/>
                </a:solidFill>
              </a:rPr>
              <a:t>plots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for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transmitted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and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received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bytes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reveal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distinct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clusters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with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outliers</a:t>
            </a:r>
            <a:r>
              <a:rPr lang="tr-TR" sz="13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dirty="0">
                <a:solidFill>
                  <a:schemeClr val="bg1"/>
                </a:solidFill>
              </a:rPr>
              <a:t>Mann-Whitney U </a:t>
            </a:r>
            <a:r>
              <a:rPr lang="tr-TR" sz="1300" dirty="0" err="1">
                <a:solidFill>
                  <a:schemeClr val="bg1"/>
                </a:solidFill>
              </a:rPr>
              <a:t>tests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yield</a:t>
            </a:r>
            <a:r>
              <a:rPr lang="tr-TR" sz="1300" dirty="0">
                <a:solidFill>
                  <a:schemeClr val="bg1"/>
                </a:solidFill>
              </a:rPr>
              <a:t> p-</a:t>
            </a:r>
            <a:r>
              <a:rPr lang="tr-TR" sz="1300" dirty="0" err="1">
                <a:solidFill>
                  <a:schemeClr val="bg1"/>
                </a:solidFill>
              </a:rPr>
              <a:t>values</a:t>
            </a:r>
            <a:r>
              <a:rPr lang="tr-TR" sz="1300" dirty="0">
                <a:solidFill>
                  <a:schemeClr val="bg1"/>
                </a:solidFill>
              </a:rPr>
              <a:t> of 0.0000 </a:t>
            </a:r>
            <a:r>
              <a:rPr lang="tr-TR" sz="1300" dirty="0" err="1">
                <a:solidFill>
                  <a:schemeClr val="bg1"/>
                </a:solidFill>
              </a:rPr>
              <a:t>for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both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metrics</a:t>
            </a:r>
            <a:r>
              <a:rPr lang="tr-TR" sz="1300" dirty="0">
                <a:solidFill>
                  <a:schemeClr val="bg1"/>
                </a:solidFill>
              </a:rPr>
              <a:t>, </a:t>
            </a:r>
            <a:r>
              <a:rPr lang="tr-TR" sz="1300" dirty="0" err="1">
                <a:solidFill>
                  <a:schemeClr val="bg1"/>
                </a:solidFill>
              </a:rPr>
              <a:t>confirming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statistically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significant</a:t>
            </a:r>
            <a:r>
              <a:rPr lang="tr-TR" sz="1300" dirty="0">
                <a:solidFill>
                  <a:schemeClr val="bg1"/>
                </a:solidFill>
              </a:rPr>
              <a:t> </a:t>
            </a:r>
            <a:r>
              <a:rPr lang="tr-TR" sz="1300" dirty="0" err="1">
                <a:solidFill>
                  <a:schemeClr val="bg1"/>
                </a:solidFill>
              </a:rPr>
              <a:t>changes</a:t>
            </a:r>
            <a:r>
              <a:rPr lang="tr-TR" sz="1300" dirty="0">
                <a:solidFill>
                  <a:schemeClr val="bg1"/>
                </a:solidFill>
              </a:rPr>
              <a:t> in data </a:t>
            </a:r>
            <a:r>
              <a:rPr lang="tr-TR" sz="1300" dirty="0" err="1">
                <a:solidFill>
                  <a:schemeClr val="bg1"/>
                </a:solidFill>
              </a:rPr>
              <a:t>flow</a:t>
            </a:r>
            <a:endParaRPr lang="tr-TR" sz="1300" dirty="0">
              <a:solidFill>
                <a:schemeClr val="bg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12E3BE85-F6C9-1288-FFB4-A7B8692B7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396" y="1240731"/>
            <a:ext cx="4465858" cy="2188269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8FBF7147-1EB3-0720-789B-B37AE063D2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6025" y="3780847"/>
            <a:ext cx="4465857" cy="1663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1482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687900-060C-E644-3F6F-9266B63A2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C71FF9B-8E4C-6504-CB40-B3EEE5D36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Numerıc evaluatıons and plottıngs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0F74F2F-8A2E-DD41-C103-2B18E2D53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b="1" dirty="0" err="1">
                <a:solidFill>
                  <a:schemeClr val="accent2"/>
                </a:solidFill>
              </a:rPr>
              <a:t>Examination</a:t>
            </a:r>
            <a:r>
              <a:rPr lang="tr-TR" b="1" dirty="0">
                <a:solidFill>
                  <a:schemeClr val="accent2"/>
                </a:solidFill>
              </a:rPr>
              <a:t> of </a:t>
            </a:r>
            <a:r>
              <a:rPr lang="tr-TR" b="1" dirty="0" err="1">
                <a:solidFill>
                  <a:schemeClr val="accent2"/>
                </a:solidFill>
              </a:rPr>
              <a:t>Changes</a:t>
            </a:r>
            <a:r>
              <a:rPr lang="tr-TR" b="1" dirty="0">
                <a:solidFill>
                  <a:schemeClr val="accent2"/>
                </a:solidFill>
              </a:rPr>
              <a:t> in </a:t>
            </a:r>
            <a:r>
              <a:rPr lang="tr-TR" b="1" dirty="0" err="1">
                <a:solidFill>
                  <a:schemeClr val="accent2"/>
                </a:solidFill>
              </a:rPr>
              <a:t>Queueing</a:t>
            </a:r>
            <a:endParaRPr lang="tr-TR" b="1" dirty="0">
              <a:solidFill>
                <a:schemeClr val="accent2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1. Queue </a:t>
            </a:r>
            <a:r>
              <a:rPr lang="tr-TR" sz="1500" b="1" dirty="0" err="1">
                <a:solidFill>
                  <a:schemeClr val="bg1"/>
                </a:solidFill>
              </a:rPr>
              <a:t>Length</a:t>
            </a:r>
            <a:r>
              <a:rPr lang="tr-TR" sz="1500" b="1" dirty="0">
                <a:solidFill>
                  <a:schemeClr val="bg1"/>
                </a:solidFill>
              </a:rPr>
              <a:t> Distribution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box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plot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reveals</a:t>
            </a:r>
            <a:r>
              <a:rPr lang="tr-TR" sz="1500" dirty="0">
                <a:solidFill>
                  <a:schemeClr val="bg1"/>
                </a:solidFill>
              </a:rPr>
              <a:t> a </a:t>
            </a:r>
            <a:r>
              <a:rPr lang="tr-TR" sz="1500" dirty="0" err="1">
                <a:solidFill>
                  <a:schemeClr val="bg1"/>
                </a:solidFill>
              </a:rPr>
              <a:t>stark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difference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between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two </a:t>
            </a:r>
            <a:r>
              <a:rPr lang="tr-TR" sz="1500" dirty="0" err="1">
                <a:solidFill>
                  <a:schemeClr val="bg1"/>
                </a:solidFill>
              </a:rPr>
              <a:t>conditions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"</a:t>
            </a:r>
            <a:r>
              <a:rPr lang="tr-TR" sz="1500" dirty="0" err="1">
                <a:solidFill>
                  <a:schemeClr val="bg1"/>
                </a:solidFill>
              </a:rPr>
              <a:t>Before</a:t>
            </a:r>
            <a:r>
              <a:rPr lang="tr-TR" sz="1500" dirty="0">
                <a:solidFill>
                  <a:schemeClr val="bg1"/>
                </a:solidFill>
              </a:rPr>
              <a:t>" </a:t>
            </a:r>
            <a:r>
              <a:rPr lang="tr-TR" sz="1500" dirty="0" err="1">
                <a:solidFill>
                  <a:schemeClr val="bg1"/>
                </a:solidFill>
              </a:rPr>
              <a:t>scenario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shows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extremely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high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maximum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queue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lengths</a:t>
            </a:r>
            <a:r>
              <a:rPr lang="tr-TR" sz="1500" dirty="0">
                <a:solidFill>
                  <a:schemeClr val="bg1"/>
                </a:solidFill>
              </a:rPr>
              <a:t> (</a:t>
            </a:r>
            <a:r>
              <a:rPr lang="tr-TR" sz="1500" dirty="0" err="1">
                <a:solidFill>
                  <a:schemeClr val="bg1"/>
                </a:solidFill>
              </a:rPr>
              <a:t>up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80,000), </a:t>
            </a:r>
            <a:r>
              <a:rPr lang="tr-TR" sz="1500" dirty="0" err="1">
                <a:solidFill>
                  <a:schemeClr val="bg1"/>
                </a:solidFill>
              </a:rPr>
              <a:t>indicating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significant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outliers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congestion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whereas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"</a:t>
            </a:r>
            <a:r>
              <a:rPr lang="tr-TR" sz="1500" dirty="0" err="1">
                <a:solidFill>
                  <a:schemeClr val="bg1"/>
                </a:solidFill>
              </a:rPr>
              <a:t>After</a:t>
            </a:r>
            <a:r>
              <a:rPr lang="tr-TR" sz="1500" dirty="0">
                <a:solidFill>
                  <a:schemeClr val="bg1"/>
                </a:solidFill>
              </a:rPr>
              <a:t>" </a:t>
            </a:r>
            <a:r>
              <a:rPr lang="tr-TR" sz="1500" dirty="0" err="1">
                <a:solidFill>
                  <a:schemeClr val="bg1"/>
                </a:solidFill>
              </a:rPr>
              <a:t>condition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displays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much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lower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values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suggesting</a:t>
            </a:r>
            <a:r>
              <a:rPr lang="tr-TR" sz="1500" dirty="0">
                <a:solidFill>
                  <a:schemeClr val="bg1"/>
                </a:solidFill>
              </a:rPr>
              <a:t> a </a:t>
            </a:r>
            <a:r>
              <a:rPr lang="tr-TR" sz="1500" dirty="0" err="1">
                <a:solidFill>
                  <a:schemeClr val="bg1"/>
                </a:solidFill>
              </a:rPr>
              <a:t>marked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reduction</a:t>
            </a:r>
            <a:r>
              <a:rPr lang="tr-TR" sz="1500" dirty="0">
                <a:solidFill>
                  <a:schemeClr val="bg1"/>
                </a:solidFill>
              </a:rPr>
              <a:t> in </a:t>
            </a:r>
            <a:r>
              <a:rPr lang="tr-TR" sz="1500" dirty="0" err="1">
                <a:solidFill>
                  <a:schemeClr val="bg1"/>
                </a:solidFill>
              </a:rPr>
              <a:t>queue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length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2. Queue </a:t>
            </a:r>
            <a:r>
              <a:rPr lang="tr-TR" sz="1500" b="1" dirty="0" err="1">
                <a:solidFill>
                  <a:schemeClr val="bg1"/>
                </a:solidFill>
              </a:rPr>
              <a:t>Utilization</a:t>
            </a:r>
            <a:r>
              <a:rPr lang="tr-TR" sz="1500" b="1" dirty="0">
                <a:solidFill>
                  <a:schemeClr val="bg1"/>
                </a:solidFill>
              </a:rPr>
              <a:t> </a:t>
            </a:r>
            <a:r>
              <a:rPr lang="tr-TR" sz="1500" b="1" dirty="0" err="1">
                <a:solidFill>
                  <a:schemeClr val="bg1"/>
                </a:solidFill>
              </a:rPr>
              <a:t>Timeline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line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graph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shows</a:t>
            </a:r>
            <a:r>
              <a:rPr lang="tr-TR" sz="1500" dirty="0">
                <a:solidFill>
                  <a:schemeClr val="bg1"/>
                </a:solidFill>
              </a:rPr>
              <a:t> minimal </a:t>
            </a:r>
            <a:r>
              <a:rPr lang="tr-TR" sz="1500" dirty="0" err="1">
                <a:solidFill>
                  <a:schemeClr val="bg1"/>
                </a:solidFill>
              </a:rPr>
              <a:t>variation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both</a:t>
            </a:r>
            <a:r>
              <a:rPr lang="tr-TR" sz="1500" dirty="0">
                <a:solidFill>
                  <a:schemeClr val="bg1"/>
                </a:solidFill>
              </a:rPr>
              <a:t> "</a:t>
            </a:r>
            <a:r>
              <a:rPr lang="tr-TR" sz="1500" dirty="0" err="1">
                <a:solidFill>
                  <a:schemeClr val="bg1"/>
                </a:solidFill>
              </a:rPr>
              <a:t>Before</a:t>
            </a:r>
            <a:r>
              <a:rPr lang="tr-TR" sz="1500" dirty="0">
                <a:solidFill>
                  <a:schemeClr val="bg1"/>
                </a:solidFill>
              </a:rPr>
              <a:t>"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"</a:t>
            </a:r>
            <a:r>
              <a:rPr lang="tr-TR" sz="1500" dirty="0" err="1">
                <a:solidFill>
                  <a:schemeClr val="bg1"/>
                </a:solidFill>
              </a:rPr>
              <a:t>After</a:t>
            </a:r>
            <a:r>
              <a:rPr lang="tr-TR" sz="1500" dirty="0">
                <a:solidFill>
                  <a:schemeClr val="bg1"/>
                </a:solidFill>
              </a:rPr>
              <a:t>" </a:t>
            </a:r>
            <a:r>
              <a:rPr lang="tr-TR" sz="1500" dirty="0" err="1">
                <a:solidFill>
                  <a:schemeClr val="bg1"/>
                </a:solidFill>
              </a:rPr>
              <a:t>conditions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with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values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remaining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very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close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zero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  <a:r>
              <a:rPr lang="tr-TR" sz="1500" dirty="0" err="1">
                <a:solidFill>
                  <a:schemeClr val="bg1"/>
                </a:solidFill>
              </a:rPr>
              <a:t>This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indicates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that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despite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changes</a:t>
            </a:r>
            <a:r>
              <a:rPr lang="tr-TR" sz="1500" dirty="0">
                <a:solidFill>
                  <a:schemeClr val="bg1"/>
                </a:solidFill>
              </a:rPr>
              <a:t> in </a:t>
            </a:r>
            <a:r>
              <a:rPr lang="tr-TR" sz="1500" dirty="0" err="1">
                <a:solidFill>
                  <a:schemeClr val="bg1"/>
                </a:solidFill>
              </a:rPr>
              <a:t>queue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length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overall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queue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utilization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over</a:t>
            </a:r>
            <a:r>
              <a:rPr lang="tr-TR" sz="1500" dirty="0">
                <a:solidFill>
                  <a:schemeClr val="bg1"/>
                </a:solidFill>
              </a:rPr>
              <a:t> time </a:t>
            </a:r>
            <a:r>
              <a:rPr lang="tr-TR" sz="1500" dirty="0" err="1">
                <a:solidFill>
                  <a:schemeClr val="bg1"/>
                </a:solidFill>
              </a:rPr>
              <a:t>remains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largely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unchanged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4CDA85E-314B-E1D0-4679-89CEFABBE6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1938" y="3776939"/>
            <a:ext cx="4267978" cy="1771210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E53382F-8D99-BE8A-3241-F9C3CDF2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4336" y="2009898"/>
            <a:ext cx="4267979" cy="141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169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1C2209-4B32-27CC-48E7-09797BC9C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EBDDEA7-49ED-C524-E6EC-C55BED56B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Numerıc evaluatıons and plottıngs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4509CC5-3BD9-A687-869E-87BB0D6075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b="1" dirty="0">
                <a:solidFill>
                  <a:schemeClr val="accent2"/>
                </a:solidFill>
              </a:rPr>
              <a:t>Network Cross-</a:t>
            </a:r>
            <a:r>
              <a:rPr lang="tr-TR" b="1" dirty="0" err="1">
                <a:solidFill>
                  <a:schemeClr val="accent2"/>
                </a:solidFill>
              </a:rPr>
              <a:t>Metric</a:t>
            </a:r>
            <a:r>
              <a:rPr lang="tr-TR" b="1" dirty="0">
                <a:solidFill>
                  <a:schemeClr val="accent2"/>
                </a:solidFill>
              </a:rPr>
              <a:t> </a:t>
            </a:r>
            <a:r>
              <a:rPr lang="tr-TR" b="1" dirty="0" err="1">
                <a:solidFill>
                  <a:schemeClr val="accent2"/>
                </a:solidFill>
              </a:rPr>
              <a:t>Correlation</a:t>
            </a:r>
            <a:r>
              <a:rPr lang="tr-TR" b="1" dirty="0">
                <a:solidFill>
                  <a:schemeClr val="accent2"/>
                </a:solidFill>
              </a:rPr>
              <a:t> Analysis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heatmap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generated</a:t>
            </a:r>
            <a:r>
              <a:rPr lang="tr-TR" sz="1500" dirty="0">
                <a:solidFill>
                  <a:schemeClr val="bg1"/>
                </a:solidFill>
              </a:rPr>
              <a:t> in </a:t>
            </a:r>
            <a:r>
              <a:rPr lang="tr-TR" sz="1500" dirty="0" err="1">
                <a:solidFill>
                  <a:schemeClr val="bg1"/>
                </a:solidFill>
              </a:rPr>
              <a:t>our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analysis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illustrates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pairwise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correlation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coefficients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among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key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metrics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both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before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after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intervention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coefficients</a:t>
            </a:r>
            <a:r>
              <a:rPr lang="tr-TR" sz="1500" dirty="0">
                <a:solidFill>
                  <a:schemeClr val="bg1"/>
                </a:solidFill>
              </a:rPr>
              <a:t> span </a:t>
            </a:r>
            <a:r>
              <a:rPr lang="tr-TR" sz="1500" dirty="0" err="1">
                <a:solidFill>
                  <a:schemeClr val="bg1"/>
                </a:solidFill>
              </a:rPr>
              <a:t>from</a:t>
            </a:r>
            <a:r>
              <a:rPr lang="tr-TR" sz="1500" dirty="0">
                <a:solidFill>
                  <a:schemeClr val="bg1"/>
                </a:solidFill>
              </a:rPr>
              <a:t> -0.8 (</a:t>
            </a:r>
            <a:r>
              <a:rPr lang="tr-TR" sz="1500" dirty="0" err="1">
                <a:solidFill>
                  <a:schemeClr val="bg1"/>
                </a:solidFill>
              </a:rPr>
              <a:t>strong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negative</a:t>
            </a:r>
            <a:r>
              <a:rPr lang="tr-TR" sz="1500" dirty="0">
                <a:solidFill>
                  <a:schemeClr val="bg1"/>
                </a:solidFill>
              </a:rPr>
              <a:t>)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0.8 (</a:t>
            </a:r>
            <a:r>
              <a:rPr lang="tr-TR" sz="1500" dirty="0" err="1">
                <a:solidFill>
                  <a:schemeClr val="bg1"/>
                </a:solidFill>
              </a:rPr>
              <a:t>strong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positive</a:t>
            </a:r>
            <a:r>
              <a:rPr lang="tr-TR" sz="1500" dirty="0">
                <a:solidFill>
                  <a:schemeClr val="bg1"/>
                </a:solidFill>
              </a:rPr>
              <a:t>).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bg1"/>
                </a:solidFill>
              </a:rPr>
              <a:t>1. General </a:t>
            </a:r>
            <a:r>
              <a:rPr lang="tr-TR" sz="1500" b="1" dirty="0" err="1">
                <a:solidFill>
                  <a:schemeClr val="bg1"/>
                </a:solidFill>
              </a:rPr>
              <a:t>analysis</a:t>
            </a:r>
            <a:r>
              <a:rPr lang="tr-TR" sz="1500" b="1" dirty="0">
                <a:solidFill>
                  <a:schemeClr val="bg1"/>
                </a:solidFill>
              </a:rPr>
              <a:t> of </a:t>
            </a:r>
            <a:r>
              <a:rPr lang="tr-TR" sz="1500" b="1" dirty="0" err="1">
                <a:solidFill>
                  <a:schemeClr val="bg1"/>
                </a:solidFill>
              </a:rPr>
              <a:t>results</a:t>
            </a:r>
            <a:r>
              <a:rPr lang="tr-TR" sz="1500" b="1" dirty="0">
                <a:solidFill>
                  <a:schemeClr val="bg1"/>
                </a:solidFill>
              </a:rPr>
              <a:t> of </a:t>
            </a:r>
            <a:r>
              <a:rPr lang="tr-TR" sz="1500" b="1" dirty="0" err="1">
                <a:solidFill>
                  <a:schemeClr val="bg1"/>
                </a:solidFill>
              </a:rPr>
              <a:t>heatmap</a:t>
            </a:r>
            <a:endParaRPr lang="tr-TR" sz="15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500" b="1" dirty="0" err="1">
                <a:solidFill>
                  <a:schemeClr val="bg1"/>
                </a:solidFill>
              </a:rPr>
              <a:t>Interpretation</a:t>
            </a:r>
            <a:r>
              <a:rPr lang="tr-TR" sz="1500" b="1" dirty="0">
                <a:solidFill>
                  <a:schemeClr val="bg1"/>
                </a:solidFill>
              </a:rPr>
              <a:t>: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differences</a:t>
            </a:r>
            <a:r>
              <a:rPr lang="tr-TR" sz="1500" dirty="0">
                <a:solidFill>
                  <a:schemeClr val="bg1"/>
                </a:solidFill>
              </a:rPr>
              <a:t> in </a:t>
            </a:r>
            <a:r>
              <a:rPr lang="tr-TR" sz="1500" dirty="0" err="1">
                <a:solidFill>
                  <a:schemeClr val="bg1"/>
                </a:solidFill>
              </a:rPr>
              <a:t>correlation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structure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suggest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that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intervention</a:t>
            </a:r>
            <a:r>
              <a:rPr lang="tr-TR" sz="1500" dirty="0">
                <a:solidFill>
                  <a:schemeClr val="bg1"/>
                </a:solidFill>
              </a:rPr>
              <a:t> not </a:t>
            </a:r>
            <a:r>
              <a:rPr lang="tr-TR" sz="1500" dirty="0" err="1">
                <a:solidFill>
                  <a:schemeClr val="bg1"/>
                </a:solidFill>
              </a:rPr>
              <a:t>only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affected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individual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metrics</a:t>
            </a:r>
            <a:r>
              <a:rPr lang="tr-TR" sz="1500" dirty="0">
                <a:solidFill>
                  <a:schemeClr val="bg1"/>
                </a:solidFill>
              </a:rPr>
              <a:t> but </a:t>
            </a:r>
            <a:r>
              <a:rPr lang="tr-TR" sz="1500" dirty="0" err="1">
                <a:solidFill>
                  <a:schemeClr val="bg1"/>
                </a:solidFill>
              </a:rPr>
              <a:t>also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altered</a:t>
            </a:r>
            <a:r>
              <a:rPr lang="tr-TR" sz="1500" dirty="0">
                <a:solidFill>
                  <a:schemeClr val="bg1"/>
                </a:solidFill>
              </a:rPr>
              <a:t> how </a:t>
            </a:r>
            <a:r>
              <a:rPr lang="tr-TR" sz="1500" dirty="0" err="1">
                <a:solidFill>
                  <a:schemeClr val="bg1"/>
                </a:solidFill>
              </a:rPr>
              <a:t>these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metrics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interact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Such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insights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are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valuable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understanding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underlying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dynamics</a:t>
            </a:r>
            <a:r>
              <a:rPr lang="tr-TR" sz="1500" dirty="0">
                <a:solidFill>
                  <a:schemeClr val="bg1"/>
                </a:solidFill>
              </a:rPr>
              <a:t> of network </a:t>
            </a:r>
            <a:r>
              <a:rPr lang="tr-TR" sz="1500" dirty="0" err="1">
                <a:solidFill>
                  <a:schemeClr val="bg1"/>
                </a:solidFill>
              </a:rPr>
              <a:t>performance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can </a:t>
            </a:r>
            <a:r>
              <a:rPr lang="tr-TR" sz="1500" dirty="0" err="1">
                <a:solidFill>
                  <a:schemeClr val="bg1"/>
                </a:solidFill>
              </a:rPr>
              <a:t>guide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further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optimization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or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troubleshooting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efforts</a:t>
            </a:r>
            <a:r>
              <a:rPr lang="tr-TR" sz="15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82CD65F7-5D8A-46B7-D712-82FFF878C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891" y="2851088"/>
            <a:ext cx="4336869" cy="385981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BC482AF2-B3FE-DB46-6BA9-CA06E3AF0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9891" y="1142209"/>
            <a:ext cx="4336868" cy="1507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5590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0E7852-F0A1-2A4E-86EC-E9A7FC7E8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0848B4DC-55A2-9ABC-E550-1A15E56FE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Numerıc evaluatıons and plottıngs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442CDB4-8E28-83AD-A3FE-839014C0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2000" b="1" dirty="0" err="1">
                <a:solidFill>
                  <a:schemeClr val="accent2"/>
                </a:solidFill>
              </a:rPr>
              <a:t>Enhanced</a:t>
            </a:r>
            <a:r>
              <a:rPr lang="tr-TR" sz="2000" b="1" dirty="0">
                <a:solidFill>
                  <a:schemeClr val="accent2"/>
                </a:solidFill>
              </a:rPr>
              <a:t> Statistical Report Analysis</a:t>
            </a:r>
          </a:p>
          <a:p>
            <a:r>
              <a:rPr lang="tr-TR" dirty="0" err="1">
                <a:solidFill>
                  <a:schemeClr val="bg1"/>
                </a:solidFill>
              </a:rPr>
              <a:t>This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table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summarizes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percent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changes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statistical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significance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for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key</a:t>
            </a:r>
            <a:r>
              <a:rPr lang="tr-TR" dirty="0">
                <a:solidFill>
                  <a:schemeClr val="bg1"/>
                </a:solidFill>
              </a:rPr>
              <a:t> network </a:t>
            </a:r>
            <a:r>
              <a:rPr lang="tr-TR" dirty="0" err="1">
                <a:solidFill>
                  <a:schemeClr val="bg1"/>
                </a:solidFill>
              </a:rPr>
              <a:t>metrics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after</a:t>
            </a:r>
            <a:r>
              <a:rPr lang="tr-TR" dirty="0">
                <a:solidFill>
                  <a:schemeClr val="bg1"/>
                </a:solidFill>
              </a:rPr>
              <a:t> an </a:t>
            </a:r>
            <a:r>
              <a:rPr lang="tr-TR" dirty="0" err="1">
                <a:solidFill>
                  <a:schemeClr val="bg1"/>
                </a:solidFill>
              </a:rPr>
              <a:t>intervention</a:t>
            </a:r>
            <a:r>
              <a:rPr lang="tr-TR" dirty="0">
                <a:solidFill>
                  <a:schemeClr val="bg1"/>
                </a:solidFill>
              </a:rPr>
              <a:t>.</a:t>
            </a:r>
          </a:p>
          <a:p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el-GR" dirty="0">
                <a:solidFill>
                  <a:schemeClr val="bg1"/>
                </a:solidFill>
              </a:rPr>
              <a:t>Δ </a:t>
            </a:r>
            <a:r>
              <a:rPr lang="tr-TR" dirty="0" err="1">
                <a:solidFill>
                  <a:schemeClr val="bg1"/>
                </a:solidFill>
              </a:rPr>
              <a:t>Mean</a:t>
            </a:r>
            <a:r>
              <a:rPr lang="tr-TR" dirty="0">
                <a:solidFill>
                  <a:schemeClr val="bg1"/>
                </a:solidFill>
              </a:rPr>
              <a:t> (%) </a:t>
            </a:r>
            <a:r>
              <a:rPr lang="tr-TR" dirty="0" err="1">
                <a:solidFill>
                  <a:schemeClr val="bg1"/>
                </a:solidFill>
              </a:rPr>
              <a:t>column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indicates</a:t>
            </a:r>
            <a:r>
              <a:rPr lang="tr-TR" dirty="0">
                <a:solidFill>
                  <a:schemeClr val="bg1"/>
                </a:solidFill>
              </a:rPr>
              <a:t> how </a:t>
            </a:r>
            <a:r>
              <a:rPr lang="tr-TR" dirty="0" err="1">
                <a:solidFill>
                  <a:schemeClr val="bg1"/>
                </a:solidFill>
              </a:rPr>
              <a:t>much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each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metric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changed</a:t>
            </a:r>
            <a:r>
              <a:rPr lang="tr-TR" dirty="0">
                <a:solidFill>
                  <a:schemeClr val="bg1"/>
                </a:solidFill>
              </a:rPr>
              <a:t>, </a:t>
            </a:r>
            <a:r>
              <a:rPr lang="tr-TR" dirty="0" err="1">
                <a:solidFill>
                  <a:schemeClr val="bg1"/>
                </a:solidFill>
              </a:rPr>
              <a:t>while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p-</a:t>
            </a:r>
            <a:r>
              <a:rPr lang="tr-TR" dirty="0" err="1">
                <a:solidFill>
                  <a:schemeClr val="bg1"/>
                </a:solidFill>
              </a:rPr>
              <a:t>values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from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both</a:t>
            </a:r>
            <a:r>
              <a:rPr lang="tr-TR" dirty="0">
                <a:solidFill>
                  <a:schemeClr val="bg1"/>
                </a:solidFill>
              </a:rPr>
              <a:t> t-</a:t>
            </a:r>
            <a:r>
              <a:rPr lang="tr-TR" dirty="0" err="1">
                <a:solidFill>
                  <a:schemeClr val="bg1"/>
                </a:solidFill>
              </a:rPr>
              <a:t>tests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Mann-Whitney U </a:t>
            </a:r>
            <a:r>
              <a:rPr lang="tr-TR" dirty="0" err="1">
                <a:solidFill>
                  <a:schemeClr val="bg1"/>
                </a:solidFill>
              </a:rPr>
              <a:t>tests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assess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significance</a:t>
            </a:r>
            <a:r>
              <a:rPr lang="tr-TR" dirty="0">
                <a:solidFill>
                  <a:schemeClr val="bg1"/>
                </a:solidFill>
              </a:rPr>
              <a:t>. </a:t>
            </a:r>
          </a:p>
          <a:p>
            <a:r>
              <a:rPr lang="tr-TR" dirty="0" err="1">
                <a:solidFill>
                  <a:schemeClr val="bg1"/>
                </a:solidFill>
              </a:rPr>
              <a:t>Cohen's</a:t>
            </a:r>
            <a:r>
              <a:rPr lang="tr-TR" dirty="0">
                <a:solidFill>
                  <a:schemeClr val="bg1"/>
                </a:solidFill>
              </a:rPr>
              <a:t> d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the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Common</a:t>
            </a:r>
            <a:r>
              <a:rPr lang="tr-TR" dirty="0">
                <a:solidFill>
                  <a:schemeClr val="bg1"/>
                </a:solidFill>
              </a:rPr>
              <a:t> Language </a:t>
            </a:r>
            <a:r>
              <a:rPr lang="tr-TR" dirty="0" err="1">
                <a:solidFill>
                  <a:schemeClr val="bg1"/>
                </a:solidFill>
              </a:rPr>
              <a:t>Effect</a:t>
            </a:r>
            <a:r>
              <a:rPr lang="tr-TR" dirty="0">
                <a:solidFill>
                  <a:schemeClr val="bg1"/>
                </a:solidFill>
              </a:rPr>
              <a:t> Size (CLES) </a:t>
            </a:r>
            <a:r>
              <a:rPr lang="tr-TR" dirty="0" err="1">
                <a:solidFill>
                  <a:schemeClr val="bg1"/>
                </a:solidFill>
              </a:rPr>
              <a:t>provide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measures</a:t>
            </a:r>
            <a:r>
              <a:rPr lang="tr-TR" dirty="0">
                <a:solidFill>
                  <a:schemeClr val="bg1"/>
                </a:solidFill>
              </a:rPr>
              <a:t> of </a:t>
            </a:r>
            <a:r>
              <a:rPr lang="tr-TR" dirty="0" err="1">
                <a:solidFill>
                  <a:schemeClr val="bg1"/>
                </a:solidFill>
              </a:rPr>
              <a:t>effect</a:t>
            </a:r>
            <a:r>
              <a:rPr lang="tr-TR" dirty="0">
                <a:solidFill>
                  <a:schemeClr val="bg1"/>
                </a:solidFill>
              </a:rPr>
              <a:t> size.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74CDBD8A-06F6-5896-3C00-6737143DC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3552" y="1002496"/>
            <a:ext cx="4243795" cy="2461401"/>
          </a:xfrm>
          <a:prstGeom prst="rect">
            <a:avLst/>
          </a:prstGeom>
        </p:spPr>
      </p:pic>
      <p:pic>
        <p:nvPicPr>
          <p:cNvPr id="7" name="Resim 6">
            <a:extLst>
              <a:ext uri="{FF2B5EF4-FFF2-40B4-BE49-F238E27FC236}">
                <a16:creationId xmlns:a16="http://schemas.microsoft.com/office/drawing/2014/main" id="{D6C469F9-EB72-429B-265A-21E9822F23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3552" y="3822339"/>
            <a:ext cx="4247633" cy="1576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2950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4FA0D7-257E-8202-18C1-BE02BC8DC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376" y="245164"/>
            <a:ext cx="7729728" cy="830601"/>
          </a:xfrm>
        </p:spPr>
        <p:txBody>
          <a:bodyPr>
            <a:normAutofit fontScale="90000"/>
          </a:bodyPr>
          <a:lstStyle/>
          <a:p>
            <a:r>
              <a:rPr lang="tr-TR" sz="2800" dirty="0" err="1">
                <a:solidFill>
                  <a:schemeClr val="tx1"/>
                </a:solidFill>
              </a:rPr>
              <a:t>Numerıc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evaluatıons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and</a:t>
            </a:r>
            <a:r>
              <a:rPr lang="tr-TR" sz="2800" dirty="0">
                <a:solidFill>
                  <a:schemeClr val="tx1"/>
                </a:solidFill>
              </a:rPr>
              <a:t> </a:t>
            </a:r>
            <a:r>
              <a:rPr lang="tr-TR" sz="2800" dirty="0" err="1">
                <a:solidFill>
                  <a:schemeClr val="tx1"/>
                </a:solidFill>
              </a:rPr>
              <a:t>plottıngs</a:t>
            </a:r>
            <a:endParaRPr lang="tr-TR" dirty="0">
              <a:solidFill>
                <a:schemeClr val="tx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A6ABD6-A108-9DA1-DF3F-0E7ECC658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376" y="1302155"/>
            <a:ext cx="7729728" cy="5310681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24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Enhanced</a:t>
            </a:r>
            <a:r>
              <a:rPr lang="tr-TR" sz="2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Statistical Report Analysis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b="1" dirty="0"/>
              <a:t>1. </a:t>
            </a:r>
            <a:r>
              <a:rPr lang="tr-TR" b="1" dirty="0" err="1"/>
              <a:t>hopCount</a:t>
            </a:r>
            <a:endParaRPr lang="tr-TR" b="1" dirty="0"/>
          </a:p>
          <a:p>
            <a:pPr>
              <a:lnSpc>
                <a:spcPct val="90000"/>
              </a:lnSpc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decrease</a:t>
            </a:r>
            <a:r>
              <a:rPr lang="tr-TR" dirty="0"/>
              <a:t> of -14.81% in </a:t>
            </a:r>
            <a:r>
              <a:rPr lang="tr-TR" dirty="0" err="1"/>
              <a:t>hopCount</a:t>
            </a:r>
            <a:r>
              <a:rPr lang="tr-TR" dirty="0"/>
              <a:t> is not </a:t>
            </a:r>
            <a:r>
              <a:rPr lang="tr-TR" dirty="0" err="1"/>
              <a:t>statistically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(t-test p = 0.4138; MWU p = 0.4694). </a:t>
            </a:r>
          </a:p>
          <a:p>
            <a:pPr>
              <a:lnSpc>
                <a:spcPct val="90000"/>
              </a:lnSpc>
            </a:pPr>
            <a:r>
              <a:rPr lang="tr-TR" dirty="0" err="1"/>
              <a:t>With</a:t>
            </a:r>
            <a:r>
              <a:rPr lang="tr-TR" dirty="0"/>
              <a:t> a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size (</a:t>
            </a:r>
            <a:r>
              <a:rPr lang="tr-TR" dirty="0" err="1"/>
              <a:t>Cohen’s</a:t>
            </a:r>
            <a:r>
              <a:rPr lang="tr-TR" dirty="0"/>
              <a:t> d = -0.23; CLES ≈ 47%), </a:t>
            </a:r>
            <a:r>
              <a:rPr lang="tr-TR" dirty="0" err="1"/>
              <a:t>there</a:t>
            </a:r>
            <a:r>
              <a:rPr lang="tr-TR" dirty="0"/>
              <a:t> is </a:t>
            </a:r>
            <a:r>
              <a:rPr lang="tr-TR" dirty="0" err="1"/>
              <a:t>no</a:t>
            </a:r>
            <a:r>
              <a:rPr lang="tr-TR" dirty="0"/>
              <a:t> </a:t>
            </a:r>
            <a:r>
              <a:rPr lang="tr-TR" dirty="0" err="1"/>
              <a:t>compelling</a:t>
            </a:r>
            <a:r>
              <a:rPr lang="tr-TR" dirty="0"/>
              <a:t> </a:t>
            </a:r>
            <a:r>
              <a:rPr lang="tr-TR" dirty="0" err="1"/>
              <a:t>evidence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network </a:t>
            </a:r>
            <a:r>
              <a:rPr lang="tr-TR" dirty="0" err="1"/>
              <a:t>topology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routing </a:t>
            </a:r>
            <a:r>
              <a:rPr lang="tr-TR" dirty="0" err="1"/>
              <a:t>efficiency</a:t>
            </a:r>
            <a:r>
              <a:rPr lang="tr-TR" dirty="0"/>
              <a:t> </a:t>
            </a:r>
            <a:r>
              <a:rPr lang="tr-TR" dirty="0" err="1"/>
              <a:t>materially</a:t>
            </a:r>
            <a:r>
              <a:rPr lang="tr-TR" dirty="0"/>
              <a:t> </a:t>
            </a:r>
            <a:r>
              <a:rPr lang="tr-TR" dirty="0" err="1"/>
              <a:t>changed</a:t>
            </a:r>
            <a:r>
              <a:rPr lang="tr-T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b="1" dirty="0"/>
              <a:t>2. </a:t>
            </a:r>
            <a:r>
              <a:rPr lang="tr-TR" b="1" dirty="0" err="1"/>
              <a:t>endToEndDelay</a:t>
            </a:r>
            <a:endParaRPr lang="tr-TR" b="1" dirty="0"/>
          </a:p>
          <a:p>
            <a:pPr>
              <a:lnSpc>
                <a:spcPct val="90000"/>
              </a:lnSpc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metric</a:t>
            </a:r>
            <a:r>
              <a:rPr lang="tr-TR" dirty="0"/>
              <a:t> </a:t>
            </a:r>
            <a:r>
              <a:rPr lang="tr-TR" dirty="0" err="1"/>
              <a:t>shows</a:t>
            </a:r>
            <a:r>
              <a:rPr lang="tr-TR" dirty="0"/>
              <a:t> an 81.59% </a:t>
            </a:r>
            <a:r>
              <a:rPr lang="tr-TR" dirty="0" err="1"/>
              <a:t>reduction</a:t>
            </a:r>
            <a:r>
              <a:rPr lang="tr-TR" dirty="0"/>
              <a:t>. </a:t>
            </a:r>
            <a:r>
              <a:rPr lang="tr-TR" dirty="0" err="1"/>
              <a:t>However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</a:t>
            </a:r>
            <a:r>
              <a:rPr lang="tr-TR" dirty="0" err="1"/>
              <a:t>yield</a:t>
            </a:r>
            <a:r>
              <a:rPr lang="tr-TR" dirty="0"/>
              <a:t> a </a:t>
            </a:r>
            <a:r>
              <a:rPr lang="tr-TR" dirty="0" err="1"/>
              <a:t>borderline</a:t>
            </a:r>
            <a:r>
              <a:rPr lang="tr-TR" dirty="0"/>
              <a:t> t-test p-</a:t>
            </a:r>
            <a:r>
              <a:rPr lang="tr-TR" dirty="0" err="1"/>
              <a:t>value</a:t>
            </a:r>
            <a:r>
              <a:rPr lang="tr-TR" dirty="0"/>
              <a:t> (0.0653) </a:t>
            </a:r>
            <a:r>
              <a:rPr lang="tr-TR" dirty="0" err="1"/>
              <a:t>and</a:t>
            </a:r>
            <a:r>
              <a:rPr lang="tr-TR" dirty="0"/>
              <a:t> a </a:t>
            </a:r>
            <a:r>
              <a:rPr lang="tr-TR" dirty="0" err="1"/>
              <a:t>non-significant</a:t>
            </a:r>
            <a:r>
              <a:rPr lang="tr-TR" dirty="0"/>
              <a:t> MWU </a:t>
            </a:r>
            <a:r>
              <a:rPr lang="tr-TR" dirty="0" err="1"/>
              <a:t>result</a:t>
            </a:r>
            <a:r>
              <a:rPr lang="tr-TR" dirty="0"/>
              <a:t> (p = 0.4472). A </a:t>
            </a:r>
            <a:r>
              <a:rPr lang="tr-TR" dirty="0" err="1"/>
              <a:t>moderate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size (</a:t>
            </a:r>
            <a:r>
              <a:rPr lang="tr-TR" dirty="0" err="1"/>
              <a:t>Cohen’s</a:t>
            </a:r>
            <a:r>
              <a:rPr lang="tr-TR" dirty="0"/>
              <a:t> d = -0.54, CLES ≈ 45%) </a:t>
            </a:r>
            <a:r>
              <a:rPr lang="tr-TR" dirty="0" err="1"/>
              <a:t>suggests</a:t>
            </a:r>
            <a:r>
              <a:rPr lang="tr-TR" dirty="0"/>
              <a:t> </a:t>
            </a:r>
            <a:r>
              <a:rPr lang="tr-TR" dirty="0" err="1"/>
              <a:t>some</a:t>
            </a:r>
            <a:r>
              <a:rPr lang="tr-TR" dirty="0"/>
              <a:t> </a:t>
            </a:r>
            <a:r>
              <a:rPr lang="tr-TR" dirty="0" err="1"/>
              <a:t>improvement</a:t>
            </a:r>
            <a:r>
              <a:rPr lang="tr-TR" dirty="0"/>
              <a:t> in </a:t>
            </a:r>
            <a:r>
              <a:rPr lang="tr-TR" dirty="0" err="1"/>
              <a:t>overall</a:t>
            </a:r>
            <a:r>
              <a:rPr lang="tr-TR" dirty="0"/>
              <a:t> </a:t>
            </a:r>
            <a:r>
              <a:rPr lang="tr-TR" dirty="0" err="1"/>
              <a:t>delay</a:t>
            </a:r>
            <a:r>
              <a:rPr lang="tr-TR" dirty="0"/>
              <a:t>, but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evidence</a:t>
            </a:r>
            <a:r>
              <a:rPr lang="tr-TR" dirty="0"/>
              <a:t> </a:t>
            </a:r>
            <a:r>
              <a:rPr lang="tr-TR" dirty="0" err="1"/>
              <a:t>isn’t</a:t>
            </a:r>
            <a:r>
              <a:rPr lang="tr-TR" dirty="0"/>
              <a:t> </a:t>
            </a:r>
            <a:r>
              <a:rPr lang="tr-TR" dirty="0" err="1"/>
              <a:t>robust</a:t>
            </a:r>
            <a:r>
              <a:rPr lang="tr-TR" dirty="0"/>
              <a:t> </a:t>
            </a:r>
            <a:r>
              <a:rPr lang="tr-TR" dirty="0" err="1"/>
              <a:t>enough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draw</a:t>
            </a:r>
            <a:r>
              <a:rPr lang="tr-TR" dirty="0"/>
              <a:t> </a:t>
            </a:r>
            <a:r>
              <a:rPr lang="tr-TR" dirty="0" err="1"/>
              <a:t>definitive</a:t>
            </a:r>
            <a:r>
              <a:rPr lang="tr-TR" dirty="0"/>
              <a:t> </a:t>
            </a:r>
            <a:r>
              <a:rPr lang="tr-TR" dirty="0" err="1"/>
              <a:t>conclusions</a:t>
            </a:r>
            <a:r>
              <a:rPr lang="tr-T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b="1" dirty="0"/>
              <a:t>3. </a:t>
            </a:r>
            <a:r>
              <a:rPr lang="tr-TR" b="1" dirty="0" err="1"/>
              <a:t>drop</a:t>
            </a:r>
            <a:endParaRPr lang="tr-TR" b="1" dirty="0"/>
          </a:p>
          <a:p>
            <a:pPr>
              <a:lnSpc>
                <a:spcPct val="90000"/>
              </a:lnSpc>
            </a:pPr>
            <a:r>
              <a:rPr lang="tr-TR" dirty="0" err="1"/>
              <a:t>Despite</a:t>
            </a:r>
            <a:r>
              <a:rPr lang="tr-TR" dirty="0"/>
              <a:t> an </a:t>
            </a:r>
            <a:r>
              <a:rPr lang="tr-TR" dirty="0" err="1"/>
              <a:t>enormous</a:t>
            </a:r>
            <a:r>
              <a:rPr lang="tr-TR" dirty="0"/>
              <a:t> </a:t>
            </a:r>
            <a:r>
              <a:rPr lang="tr-TR" dirty="0" err="1"/>
              <a:t>relative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of 397,771.50%,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is </a:t>
            </a:r>
            <a:r>
              <a:rPr lang="tr-TR" dirty="0" err="1"/>
              <a:t>driven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a </a:t>
            </a:r>
            <a:r>
              <a:rPr lang="tr-TR" dirty="0" err="1"/>
              <a:t>very</a:t>
            </a:r>
            <a:r>
              <a:rPr lang="tr-TR" dirty="0"/>
              <a:t> </a:t>
            </a:r>
            <a:r>
              <a:rPr lang="tr-TR" dirty="0" err="1"/>
              <a:t>low</a:t>
            </a:r>
            <a:r>
              <a:rPr lang="tr-TR" dirty="0"/>
              <a:t> </a:t>
            </a:r>
            <a:r>
              <a:rPr lang="tr-TR" dirty="0" err="1"/>
              <a:t>baseline</a:t>
            </a:r>
            <a:r>
              <a:rPr lang="tr-TR" dirty="0"/>
              <a:t> </a:t>
            </a:r>
            <a:r>
              <a:rPr lang="tr-TR" dirty="0" err="1"/>
              <a:t>value</a:t>
            </a:r>
            <a:r>
              <a:rPr lang="tr-TR" dirty="0"/>
              <a:t>—a </a:t>
            </a:r>
            <a:r>
              <a:rPr lang="tr-TR" dirty="0" err="1"/>
              <a:t>small</a:t>
            </a:r>
            <a:r>
              <a:rPr lang="tr-TR" dirty="0"/>
              <a:t> </a:t>
            </a:r>
            <a:r>
              <a:rPr lang="tr-TR" dirty="0" err="1"/>
              <a:t>absolute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can </a:t>
            </a:r>
            <a:r>
              <a:rPr lang="tr-TR" dirty="0" err="1"/>
              <a:t>appear</a:t>
            </a:r>
            <a:r>
              <a:rPr lang="tr-TR" dirty="0"/>
              <a:t> </a:t>
            </a:r>
            <a:r>
              <a:rPr lang="tr-TR" dirty="0" err="1"/>
              <a:t>extraordinary</a:t>
            </a:r>
            <a:r>
              <a:rPr lang="tr-TR" dirty="0"/>
              <a:t> </a:t>
            </a:r>
            <a:r>
              <a:rPr lang="tr-TR" dirty="0" err="1"/>
              <a:t>when</a:t>
            </a:r>
            <a:r>
              <a:rPr lang="tr-TR" dirty="0"/>
              <a:t> </a:t>
            </a:r>
            <a:r>
              <a:rPr lang="tr-TR" dirty="0" err="1"/>
              <a:t>expressed</a:t>
            </a:r>
            <a:r>
              <a:rPr lang="tr-TR" dirty="0"/>
              <a:t> in </a:t>
            </a:r>
            <a:r>
              <a:rPr lang="tr-TR" dirty="0" err="1"/>
              <a:t>percentages</a:t>
            </a:r>
            <a:r>
              <a:rPr lang="tr-TR" dirty="0"/>
              <a:t>. </a:t>
            </a:r>
          </a:p>
          <a:p>
            <a:pPr>
              <a:lnSpc>
                <a:spcPct val="90000"/>
              </a:lnSpc>
            </a:pPr>
            <a:r>
              <a:rPr lang="tr-TR" dirty="0" err="1"/>
              <a:t>Both</a:t>
            </a:r>
            <a:r>
              <a:rPr lang="tr-TR" dirty="0"/>
              <a:t> p-</a:t>
            </a:r>
            <a:r>
              <a:rPr lang="tr-TR" dirty="0" err="1"/>
              <a:t>values</a:t>
            </a:r>
            <a:r>
              <a:rPr lang="tr-TR" dirty="0"/>
              <a:t> (0.0000) </a:t>
            </a:r>
            <a:r>
              <a:rPr lang="tr-TR" dirty="0" err="1"/>
              <a:t>confirm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reduction</a:t>
            </a:r>
            <a:r>
              <a:rPr lang="tr-TR" dirty="0"/>
              <a:t> in </a:t>
            </a:r>
            <a:r>
              <a:rPr lang="tr-TR" dirty="0" err="1"/>
              <a:t>packet</a:t>
            </a:r>
            <a:r>
              <a:rPr lang="tr-TR" dirty="0"/>
              <a:t> </a:t>
            </a:r>
            <a:r>
              <a:rPr lang="tr-TR" dirty="0" err="1"/>
              <a:t>loss</a:t>
            </a:r>
            <a:r>
              <a:rPr lang="tr-TR" dirty="0"/>
              <a:t> is </a:t>
            </a:r>
            <a:r>
              <a:rPr lang="tr-TR" dirty="0" err="1"/>
              <a:t>highly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. </a:t>
            </a:r>
            <a:r>
              <a:rPr lang="tr-TR" dirty="0" err="1"/>
              <a:t>While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size (</a:t>
            </a:r>
            <a:r>
              <a:rPr lang="tr-TR" dirty="0" err="1"/>
              <a:t>Cohen’s</a:t>
            </a:r>
            <a:r>
              <a:rPr lang="tr-TR" dirty="0"/>
              <a:t> d = 0.25; CLES = 0%) </a:t>
            </a:r>
            <a:r>
              <a:rPr lang="tr-TR" dirty="0" err="1"/>
              <a:t>appears</a:t>
            </a:r>
            <a:r>
              <a:rPr lang="tr-TR" dirty="0"/>
              <a:t> </a:t>
            </a:r>
            <a:r>
              <a:rPr lang="tr-TR" dirty="0" err="1"/>
              <a:t>modest</a:t>
            </a:r>
            <a:r>
              <a:rPr lang="tr-TR" dirty="0"/>
              <a:t>,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substantial</a:t>
            </a:r>
            <a:r>
              <a:rPr lang="tr-TR" dirty="0"/>
              <a:t> </a:t>
            </a:r>
            <a:r>
              <a:rPr lang="tr-TR" dirty="0" err="1"/>
              <a:t>drop</a:t>
            </a:r>
            <a:r>
              <a:rPr lang="tr-TR" dirty="0"/>
              <a:t> in </a:t>
            </a:r>
            <a:r>
              <a:rPr lang="tr-TR" dirty="0" err="1"/>
              <a:t>lost</a:t>
            </a:r>
            <a:r>
              <a:rPr lang="tr-TR" dirty="0"/>
              <a:t> </a:t>
            </a:r>
            <a:r>
              <a:rPr lang="tr-TR" dirty="0" err="1"/>
              <a:t>packets</a:t>
            </a:r>
            <a:r>
              <a:rPr lang="tr-TR" dirty="0"/>
              <a:t> </a:t>
            </a:r>
            <a:r>
              <a:rPr lang="tr-TR" dirty="0" err="1"/>
              <a:t>indicates</a:t>
            </a:r>
            <a:r>
              <a:rPr lang="tr-TR" dirty="0"/>
              <a:t> </a:t>
            </a:r>
            <a:r>
              <a:rPr lang="tr-TR" dirty="0" err="1"/>
              <a:t>markedly</a:t>
            </a:r>
            <a:r>
              <a:rPr lang="tr-TR" dirty="0"/>
              <a:t> </a:t>
            </a:r>
            <a:r>
              <a:rPr lang="tr-TR" dirty="0" err="1"/>
              <a:t>improved</a:t>
            </a:r>
            <a:r>
              <a:rPr lang="tr-TR" dirty="0"/>
              <a:t> network </a:t>
            </a:r>
            <a:r>
              <a:rPr lang="tr-TR" dirty="0" err="1"/>
              <a:t>reliability</a:t>
            </a:r>
            <a:r>
              <a:rPr lang="tr-TR" dirty="0"/>
              <a:t>, </a:t>
            </a:r>
            <a:r>
              <a:rPr lang="tr-TR" dirty="0" err="1"/>
              <a:t>which</a:t>
            </a:r>
            <a:r>
              <a:rPr lang="tr-TR" dirty="0"/>
              <a:t> </a:t>
            </a:r>
            <a:r>
              <a:rPr lang="tr-TR" dirty="0" err="1"/>
              <a:t>likely</a:t>
            </a:r>
            <a:r>
              <a:rPr lang="tr-TR" dirty="0"/>
              <a:t> </a:t>
            </a:r>
            <a:r>
              <a:rPr lang="tr-TR" dirty="0" err="1"/>
              <a:t>contributed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lower</a:t>
            </a:r>
            <a:r>
              <a:rPr lang="tr-TR" dirty="0"/>
              <a:t> </a:t>
            </a:r>
            <a:r>
              <a:rPr lang="tr-TR" dirty="0" err="1"/>
              <a:t>latency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better</a:t>
            </a:r>
            <a:r>
              <a:rPr lang="tr-TR" dirty="0"/>
              <a:t> </a:t>
            </a:r>
            <a:r>
              <a:rPr lang="tr-TR" dirty="0" err="1"/>
              <a:t>throughput</a:t>
            </a:r>
            <a:r>
              <a:rPr lang="tr-T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b="1" dirty="0"/>
              <a:t>4. </a:t>
            </a:r>
            <a:r>
              <a:rPr lang="tr-TR" b="1" dirty="0" err="1"/>
              <a:t>txBytes</a:t>
            </a:r>
            <a:endParaRPr lang="tr-TR" b="1" dirty="0"/>
          </a:p>
          <a:p>
            <a:pPr>
              <a:lnSpc>
                <a:spcPct val="90000"/>
              </a:lnSpc>
            </a:pPr>
            <a:r>
              <a:rPr lang="tr-TR" dirty="0" err="1"/>
              <a:t>There</a:t>
            </a:r>
            <a:r>
              <a:rPr lang="tr-TR" dirty="0"/>
              <a:t> is an </a:t>
            </a:r>
            <a:r>
              <a:rPr lang="tr-TR" dirty="0" err="1"/>
              <a:t>observed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of 8.64% in </a:t>
            </a:r>
            <a:r>
              <a:rPr lang="tr-TR" dirty="0" err="1"/>
              <a:t>transmitted</a:t>
            </a:r>
            <a:r>
              <a:rPr lang="tr-TR" dirty="0"/>
              <a:t> </a:t>
            </a:r>
            <a:r>
              <a:rPr lang="tr-TR" dirty="0" err="1"/>
              <a:t>bytes</a:t>
            </a:r>
            <a:r>
              <a:rPr lang="tr-TR" dirty="0"/>
              <a:t>. </a:t>
            </a:r>
            <a:r>
              <a:rPr lang="tr-TR" dirty="0" err="1"/>
              <a:t>The</a:t>
            </a:r>
            <a:r>
              <a:rPr lang="tr-TR" dirty="0"/>
              <a:t> t-test (p = 0.5587) </a:t>
            </a:r>
            <a:r>
              <a:rPr lang="tr-TR" dirty="0" err="1"/>
              <a:t>suggests</a:t>
            </a:r>
            <a:r>
              <a:rPr lang="tr-TR" dirty="0"/>
              <a:t>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is not </a:t>
            </a:r>
            <a:r>
              <a:rPr lang="tr-TR" dirty="0" err="1"/>
              <a:t>statistically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, </a:t>
            </a:r>
            <a:r>
              <a:rPr lang="tr-TR" dirty="0" err="1"/>
              <a:t>though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MWU test (p = 0.0000) </a:t>
            </a:r>
            <a:r>
              <a:rPr lang="tr-TR" dirty="0" err="1"/>
              <a:t>indicates</a:t>
            </a:r>
            <a:r>
              <a:rPr lang="tr-TR" dirty="0"/>
              <a:t> a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shift</a:t>
            </a:r>
            <a:r>
              <a:rPr lang="tr-TR" dirty="0"/>
              <a:t>. </a:t>
            </a:r>
          </a:p>
          <a:p>
            <a:pPr>
              <a:lnSpc>
                <a:spcPct val="90000"/>
              </a:lnSpc>
            </a:pPr>
            <a:r>
              <a:rPr lang="tr-TR" dirty="0" err="1"/>
              <a:t>Given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trivial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size (</a:t>
            </a:r>
            <a:r>
              <a:rPr lang="tr-TR" dirty="0" err="1"/>
              <a:t>Cohen’s</a:t>
            </a:r>
            <a:r>
              <a:rPr lang="tr-TR" dirty="0"/>
              <a:t> d = 0.02; CLES = 0%), </a:t>
            </a: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change</a:t>
            </a:r>
            <a:r>
              <a:rPr lang="tr-TR" dirty="0"/>
              <a:t> is </a:t>
            </a:r>
            <a:r>
              <a:rPr lang="tr-TR" dirty="0" err="1"/>
              <a:t>minor</a:t>
            </a:r>
            <a:r>
              <a:rPr lang="tr-TR" dirty="0"/>
              <a:t> in </a:t>
            </a:r>
            <a:r>
              <a:rPr lang="tr-TR" dirty="0" err="1"/>
              <a:t>practical</a:t>
            </a:r>
            <a:r>
              <a:rPr lang="tr-TR" dirty="0"/>
              <a:t> </a:t>
            </a:r>
            <a:r>
              <a:rPr lang="tr-TR" dirty="0" err="1"/>
              <a:t>terms</a:t>
            </a:r>
            <a:r>
              <a:rPr lang="tr-TR" dirty="0"/>
              <a:t>,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significant</a:t>
            </a:r>
            <a:r>
              <a:rPr lang="tr-TR" dirty="0"/>
              <a:t> </a:t>
            </a:r>
            <a:r>
              <a:rPr lang="tr-TR" dirty="0" err="1"/>
              <a:t>result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</a:t>
            </a:r>
            <a:r>
              <a:rPr lang="tr-TR" dirty="0" err="1"/>
              <a:t>one</a:t>
            </a:r>
            <a:r>
              <a:rPr lang="tr-TR" dirty="0"/>
              <a:t> test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reflect</a:t>
            </a:r>
            <a:r>
              <a:rPr lang="tr-TR" dirty="0"/>
              <a:t> </a:t>
            </a:r>
            <a:r>
              <a:rPr lang="tr-TR" dirty="0" err="1"/>
              <a:t>distributional</a:t>
            </a:r>
            <a:r>
              <a:rPr lang="tr-TR" dirty="0"/>
              <a:t> </a:t>
            </a:r>
            <a:r>
              <a:rPr lang="tr-TR" dirty="0" err="1"/>
              <a:t>nuances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outliers</a:t>
            </a:r>
            <a:r>
              <a:rPr lang="tr-T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b="1" dirty="0"/>
              <a:t>5. </a:t>
            </a:r>
            <a:r>
              <a:rPr lang="tr-TR" b="1" dirty="0" err="1"/>
              <a:t>busy</a:t>
            </a:r>
            <a:endParaRPr lang="tr-TR" b="1" dirty="0"/>
          </a:p>
          <a:p>
            <a:pPr>
              <a:lnSpc>
                <a:spcPct val="90000"/>
              </a:lnSpc>
            </a:pP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busy</a:t>
            </a:r>
            <a:r>
              <a:rPr lang="tr-TR" dirty="0"/>
              <a:t> </a:t>
            </a:r>
            <a:r>
              <a:rPr lang="tr-TR" dirty="0" err="1"/>
              <a:t>metric</a:t>
            </a:r>
            <a:r>
              <a:rPr lang="tr-TR" dirty="0"/>
              <a:t> </a:t>
            </a:r>
            <a:r>
              <a:rPr lang="tr-TR" dirty="0" err="1"/>
              <a:t>increased</a:t>
            </a:r>
            <a:r>
              <a:rPr lang="tr-TR" dirty="0"/>
              <a:t> </a:t>
            </a:r>
            <a:r>
              <a:rPr lang="tr-TR" dirty="0" err="1"/>
              <a:t>by</a:t>
            </a:r>
            <a:r>
              <a:rPr lang="tr-TR" dirty="0"/>
              <a:t> 117.14% </a:t>
            </a:r>
            <a:r>
              <a:rPr lang="tr-TR" dirty="0" err="1"/>
              <a:t>with</a:t>
            </a:r>
            <a:r>
              <a:rPr lang="tr-TR" dirty="0"/>
              <a:t> </a:t>
            </a:r>
            <a:r>
              <a:rPr lang="tr-TR" dirty="0" err="1"/>
              <a:t>high</a:t>
            </a:r>
            <a:r>
              <a:rPr lang="tr-TR" dirty="0"/>
              <a:t> </a:t>
            </a:r>
            <a:r>
              <a:rPr lang="tr-TR" dirty="0" err="1"/>
              <a:t>statistical</a:t>
            </a:r>
            <a:r>
              <a:rPr lang="tr-TR" dirty="0"/>
              <a:t> </a:t>
            </a:r>
            <a:r>
              <a:rPr lang="tr-TR" dirty="0" err="1"/>
              <a:t>significance</a:t>
            </a:r>
            <a:r>
              <a:rPr lang="tr-TR" dirty="0"/>
              <a:t> (</a:t>
            </a:r>
            <a:r>
              <a:rPr lang="tr-TR" dirty="0" err="1"/>
              <a:t>both</a:t>
            </a:r>
            <a:r>
              <a:rPr lang="tr-TR" dirty="0"/>
              <a:t> </a:t>
            </a:r>
            <a:r>
              <a:rPr lang="tr-TR" dirty="0" err="1"/>
              <a:t>tests</a:t>
            </a:r>
            <a:r>
              <a:rPr lang="tr-TR" dirty="0"/>
              <a:t> p = 0.0000). </a:t>
            </a:r>
          </a:p>
          <a:p>
            <a:pPr>
              <a:lnSpc>
                <a:spcPct val="90000"/>
              </a:lnSpc>
            </a:pPr>
            <a:r>
              <a:rPr lang="tr-TR" dirty="0"/>
              <a:t>A </a:t>
            </a:r>
            <a:r>
              <a:rPr lang="tr-TR" dirty="0" err="1"/>
              <a:t>modest</a:t>
            </a:r>
            <a:r>
              <a:rPr lang="tr-TR" dirty="0"/>
              <a:t> </a:t>
            </a:r>
            <a:r>
              <a:rPr lang="tr-TR" dirty="0" err="1"/>
              <a:t>effect</a:t>
            </a:r>
            <a:r>
              <a:rPr lang="tr-TR" dirty="0"/>
              <a:t> size (</a:t>
            </a:r>
            <a:r>
              <a:rPr lang="tr-TR" dirty="0" err="1"/>
              <a:t>Cohen’s</a:t>
            </a:r>
            <a:r>
              <a:rPr lang="tr-TR" dirty="0"/>
              <a:t> d = 0.26; CLES = 0%) </a:t>
            </a:r>
            <a:r>
              <a:rPr lang="tr-TR" dirty="0" err="1"/>
              <a:t>confirms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network </a:t>
            </a:r>
            <a:r>
              <a:rPr lang="tr-TR" dirty="0" err="1"/>
              <a:t>operated</a:t>
            </a:r>
            <a:r>
              <a:rPr lang="tr-TR" dirty="0"/>
              <a:t> </a:t>
            </a:r>
            <a:r>
              <a:rPr lang="tr-TR" dirty="0" err="1"/>
              <a:t>under</a:t>
            </a:r>
            <a:r>
              <a:rPr lang="tr-TR" dirty="0"/>
              <a:t> </a:t>
            </a:r>
            <a:r>
              <a:rPr lang="tr-TR" dirty="0" err="1"/>
              <a:t>greater</a:t>
            </a:r>
            <a:r>
              <a:rPr lang="tr-TR" dirty="0"/>
              <a:t> </a:t>
            </a:r>
            <a:r>
              <a:rPr lang="tr-TR" dirty="0" err="1"/>
              <a:t>load</a:t>
            </a:r>
            <a:r>
              <a:rPr lang="tr-TR" dirty="0"/>
              <a:t> post- </a:t>
            </a:r>
            <a:r>
              <a:rPr lang="tr-TR" dirty="0" err="1"/>
              <a:t>intervention</a:t>
            </a:r>
            <a:r>
              <a:rPr lang="tr-TR" dirty="0"/>
              <a:t>.</a:t>
            </a:r>
          </a:p>
          <a:p>
            <a:pPr>
              <a:lnSpc>
                <a:spcPct val="90000"/>
              </a:lnSpc>
            </a:pPr>
            <a:r>
              <a:rPr lang="tr-TR" dirty="0" err="1"/>
              <a:t>This</a:t>
            </a:r>
            <a:r>
              <a:rPr lang="tr-TR" dirty="0"/>
              <a:t> </a:t>
            </a:r>
            <a:r>
              <a:rPr lang="tr-TR" dirty="0" err="1"/>
              <a:t>increase</a:t>
            </a:r>
            <a:r>
              <a:rPr lang="tr-TR" dirty="0"/>
              <a:t> </a:t>
            </a:r>
            <a:r>
              <a:rPr lang="tr-TR" dirty="0" err="1"/>
              <a:t>may</a:t>
            </a:r>
            <a:r>
              <a:rPr lang="tr-TR" dirty="0"/>
              <a:t> </a:t>
            </a:r>
            <a:r>
              <a:rPr lang="tr-TR" dirty="0" err="1"/>
              <a:t>indicate</a:t>
            </a:r>
            <a:r>
              <a:rPr lang="tr-TR" dirty="0"/>
              <a:t> </a:t>
            </a:r>
            <a:r>
              <a:rPr lang="tr-TR" dirty="0" err="1"/>
              <a:t>more</a:t>
            </a:r>
            <a:r>
              <a:rPr lang="tr-TR" dirty="0"/>
              <a:t> </a:t>
            </a:r>
            <a:r>
              <a:rPr lang="tr-TR" dirty="0" err="1"/>
              <a:t>intensive</a:t>
            </a:r>
            <a:r>
              <a:rPr lang="tr-TR" dirty="0"/>
              <a:t> </a:t>
            </a:r>
            <a:r>
              <a:rPr lang="tr-TR" dirty="0" err="1"/>
              <a:t>usage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reconfigured</a:t>
            </a:r>
            <a:r>
              <a:rPr lang="tr-TR" dirty="0"/>
              <a:t> </a:t>
            </a:r>
            <a:r>
              <a:rPr lang="tr-TR" dirty="0" err="1"/>
              <a:t>resource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tr-TR" dirty="0" err="1"/>
              <a:t>that</a:t>
            </a:r>
            <a:r>
              <a:rPr lang="tr-TR" dirty="0"/>
              <a:t> </a:t>
            </a:r>
            <a:r>
              <a:rPr lang="tr-TR" dirty="0" err="1"/>
              <a:t>makes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network </a:t>
            </a:r>
            <a:r>
              <a:rPr lang="tr-TR" dirty="0" err="1"/>
              <a:t>busier</a:t>
            </a:r>
            <a:r>
              <a:rPr lang="tr-TR" dirty="0"/>
              <a:t>.</a:t>
            </a:r>
          </a:p>
          <a:p>
            <a:pPr marL="0" indent="0">
              <a:lnSpc>
                <a:spcPct val="90000"/>
              </a:lnSpc>
              <a:buNone/>
            </a:pPr>
            <a:endParaRPr lang="tr-TR" dirty="0"/>
          </a:p>
          <a:p>
            <a:pPr marL="0" indent="0">
              <a:lnSpc>
                <a:spcPct val="90000"/>
              </a:lnSpc>
              <a:buNone/>
            </a:pPr>
            <a:endParaRPr lang="tr-TR" dirty="0"/>
          </a:p>
          <a:p>
            <a:endParaRPr lang="tr-TR" dirty="0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B1A149FE-EB82-6B47-2B68-6311E891E9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39" y="2659742"/>
            <a:ext cx="4145526" cy="1538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88072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C14B46-1362-C6BB-3BC9-2B86F931AA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17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9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32C924B-AE93-E0BE-2237-FA8C49D83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5" cy="1272797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Numerıc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evaluatıons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and</a:t>
            </a:r>
            <a:r>
              <a:rPr lang="tr-TR" dirty="0">
                <a:solidFill>
                  <a:schemeClr val="bg1"/>
                </a:solidFill>
              </a:rPr>
              <a:t> </a:t>
            </a:r>
            <a:r>
              <a:rPr lang="tr-TR" dirty="0" err="1">
                <a:solidFill>
                  <a:schemeClr val="bg1"/>
                </a:solidFill>
              </a:rPr>
              <a:t>plottıngs</a:t>
            </a:r>
            <a:endParaRPr lang="tr-TR" dirty="0">
              <a:solidFill>
                <a:schemeClr val="bg1"/>
              </a:solidFill>
            </a:endParaRP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AAD12A1-F41B-0520-7CB1-309E1BD59C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28" y="4716652"/>
            <a:ext cx="3864624" cy="2034005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F105F0B-635C-DDC3-D396-BF9E131FA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5" y="2065551"/>
            <a:ext cx="6242715" cy="3415622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>
                <a:solidFill>
                  <a:schemeClr val="accent2"/>
                </a:solidFill>
              </a:rPr>
              <a:t>Final </a:t>
            </a:r>
            <a:r>
              <a:rPr lang="tr-TR" sz="1500" b="1" dirty="0" err="1">
                <a:solidFill>
                  <a:schemeClr val="accent2"/>
                </a:solidFill>
              </a:rPr>
              <a:t>Graphical</a:t>
            </a:r>
            <a:r>
              <a:rPr lang="tr-TR" sz="1500" b="1" dirty="0">
                <a:solidFill>
                  <a:schemeClr val="accent2"/>
                </a:solidFill>
              </a:rPr>
              <a:t> </a:t>
            </a:r>
            <a:r>
              <a:rPr lang="tr-TR" sz="1500" b="1" dirty="0" err="1">
                <a:solidFill>
                  <a:schemeClr val="accent2"/>
                </a:solidFill>
              </a:rPr>
              <a:t>and</a:t>
            </a:r>
            <a:r>
              <a:rPr lang="tr-TR" sz="1500" b="1" dirty="0">
                <a:solidFill>
                  <a:schemeClr val="accent2"/>
                </a:solidFill>
              </a:rPr>
              <a:t> </a:t>
            </a:r>
            <a:r>
              <a:rPr lang="tr-TR" sz="1500" b="1" dirty="0" err="1">
                <a:solidFill>
                  <a:schemeClr val="accent2"/>
                </a:solidFill>
              </a:rPr>
              <a:t>Numerical</a:t>
            </a:r>
            <a:r>
              <a:rPr lang="tr-TR" sz="1500" b="1" dirty="0">
                <a:solidFill>
                  <a:schemeClr val="accent2"/>
                </a:solidFill>
              </a:rPr>
              <a:t> Analysis of </a:t>
            </a:r>
            <a:r>
              <a:rPr lang="tr-TR" sz="1500" b="1" dirty="0" err="1">
                <a:solidFill>
                  <a:schemeClr val="accent2"/>
                </a:solidFill>
              </a:rPr>
              <a:t>Obtained</a:t>
            </a:r>
            <a:r>
              <a:rPr lang="tr-TR" sz="1500" b="1" dirty="0">
                <a:solidFill>
                  <a:schemeClr val="accent2"/>
                </a:solidFill>
              </a:rPr>
              <a:t> </a:t>
            </a:r>
            <a:r>
              <a:rPr lang="tr-TR" sz="1500" b="1" dirty="0" err="1">
                <a:solidFill>
                  <a:schemeClr val="accent2"/>
                </a:solidFill>
              </a:rPr>
              <a:t>Results</a:t>
            </a:r>
            <a:endParaRPr lang="tr-TR" sz="15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 err="1">
                <a:solidFill>
                  <a:schemeClr val="bg1"/>
                </a:solidFill>
              </a:rPr>
              <a:t>These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plottings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and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graphical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analyses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demonstrate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to</a:t>
            </a:r>
            <a:r>
              <a:rPr lang="tr-TR" sz="1200" dirty="0">
                <a:solidFill>
                  <a:schemeClr val="bg1"/>
                </a:solidFill>
              </a:rPr>
              <a:t> us </a:t>
            </a:r>
            <a:r>
              <a:rPr lang="tr-TR" sz="1200" dirty="0" err="1">
                <a:solidFill>
                  <a:schemeClr val="bg1"/>
                </a:solidFill>
              </a:rPr>
              <a:t>important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changes</a:t>
            </a:r>
            <a:r>
              <a:rPr lang="tr-TR" sz="1200" dirty="0">
                <a:solidFill>
                  <a:schemeClr val="bg1"/>
                </a:solidFill>
              </a:rPr>
              <a:t> in a </a:t>
            </a:r>
            <a:r>
              <a:rPr lang="tr-TR" sz="1200" dirty="0" err="1">
                <a:solidFill>
                  <a:schemeClr val="bg1"/>
                </a:solidFill>
              </a:rPr>
              <a:t>variety</a:t>
            </a:r>
            <a:r>
              <a:rPr lang="tr-TR" sz="1200" dirty="0">
                <a:solidFill>
                  <a:schemeClr val="bg1"/>
                </a:solidFill>
              </a:rPr>
              <a:t> of </a:t>
            </a:r>
            <a:r>
              <a:rPr lang="tr-TR" sz="1200" dirty="0" err="1">
                <a:solidFill>
                  <a:schemeClr val="bg1"/>
                </a:solidFill>
              </a:rPr>
              <a:t>features</a:t>
            </a:r>
            <a:r>
              <a:rPr lang="tr-TR" sz="1200" dirty="0">
                <a:solidFill>
                  <a:schemeClr val="bg1"/>
                </a:solidFill>
              </a:rPr>
              <a:t> in </a:t>
            </a:r>
            <a:r>
              <a:rPr lang="tr-TR" sz="1200" dirty="0" err="1">
                <a:solidFill>
                  <a:schemeClr val="bg1"/>
                </a:solidFill>
              </a:rPr>
              <a:t>our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obtained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results</a:t>
            </a:r>
            <a:r>
              <a:rPr lang="tr-TR" sz="1200" dirty="0">
                <a:solidFill>
                  <a:schemeClr val="bg1"/>
                </a:solidFill>
              </a:rPr>
              <a:t>. </a:t>
            </a:r>
            <a:r>
              <a:rPr lang="tr-TR" sz="1200" dirty="0" err="1">
                <a:solidFill>
                  <a:schemeClr val="bg1"/>
                </a:solidFill>
              </a:rPr>
              <a:t>Explanations</a:t>
            </a:r>
            <a:r>
              <a:rPr lang="tr-TR" sz="1200" dirty="0">
                <a:solidFill>
                  <a:schemeClr val="bg1"/>
                </a:solidFill>
              </a:rPr>
              <a:t> of </a:t>
            </a:r>
            <a:r>
              <a:rPr lang="tr-TR" sz="1200" dirty="0" err="1">
                <a:solidFill>
                  <a:schemeClr val="bg1"/>
                </a:solidFill>
              </a:rPr>
              <a:t>changes</a:t>
            </a:r>
            <a:r>
              <a:rPr lang="tr-TR" sz="1200" dirty="0">
                <a:solidFill>
                  <a:schemeClr val="bg1"/>
                </a:solidFill>
              </a:rPr>
              <a:t> can be </a:t>
            </a:r>
            <a:r>
              <a:rPr lang="tr-TR" sz="1200" dirty="0" err="1">
                <a:solidFill>
                  <a:schemeClr val="bg1"/>
                </a:solidFill>
              </a:rPr>
              <a:t>explained</a:t>
            </a:r>
            <a:r>
              <a:rPr lang="tr-TR" sz="1200" dirty="0">
                <a:solidFill>
                  <a:schemeClr val="bg1"/>
                </a:solidFill>
              </a:rPr>
              <a:t> as </a:t>
            </a:r>
            <a:r>
              <a:rPr lang="tr-TR" sz="1200" dirty="0" err="1">
                <a:solidFill>
                  <a:schemeClr val="bg1"/>
                </a:solidFill>
              </a:rPr>
              <a:t>follows</a:t>
            </a:r>
            <a:r>
              <a:rPr lang="tr-TR" sz="1200" dirty="0">
                <a:solidFill>
                  <a:schemeClr val="bg1"/>
                </a:solidFill>
              </a:rPr>
              <a:t>: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200" b="1" dirty="0">
                <a:solidFill>
                  <a:schemeClr val="bg1"/>
                </a:solidFill>
              </a:rPr>
              <a:t>1.Routing </a:t>
            </a:r>
            <a:r>
              <a:rPr lang="tr-TR" sz="1200" b="1" dirty="0" err="1">
                <a:solidFill>
                  <a:schemeClr val="bg1"/>
                </a:solidFill>
              </a:rPr>
              <a:t>Efficiency</a:t>
            </a:r>
            <a:endParaRPr lang="tr-T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>
                <a:solidFill>
                  <a:schemeClr val="bg1"/>
                </a:solidFill>
              </a:rPr>
              <a:t>Routing </a:t>
            </a:r>
            <a:r>
              <a:rPr lang="tr-TR" sz="1200" dirty="0" err="1">
                <a:solidFill>
                  <a:schemeClr val="bg1"/>
                </a:solidFill>
              </a:rPr>
              <a:t>efficiency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declined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by</a:t>
            </a:r>
            <a:r>
              <a:rPr lang="tr-TR" sz="1200" dirty="0">
                <a:solidFill>
                  <a:schemeClr val="bg1"/>
                </a:solidFill>
              </a:rPr>
              <a:t> 14.8%. </a:t>
            </a:r>
            <a:r>
              <a:rPr lang="tr-TR" sz="1200" dirty="0" err="1">
                <a:solidFill>
                  <a:schemeClr val="bg1"/>
                </a:solidFill>
              </a:rPr>
              <a:t>This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suggests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that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due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to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traffic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or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unreliable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networks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packets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might</a:t>
            </a:r>
            <a:r>
              <a:rPr lang="tr-TR" sz="1200" dirty="0">
                <a:solidFill>
                  <a:schemeClr val="bg1"/>
                </a:solidFill>
              </a:rPr>
              <a:t> not be </a:t>
            </a:r>
            <a:r>
              <a:rPr lang="tr-TR" sz="1200" dirty="0" err="1">
                <a:solidFill>
                  <a:schemeClr val="bg1"/>
                </a:solidFill>
              </a:rPr>
              <a:t>taking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the</a:t>
            </a:r>
            <a:r>
              <a:rPr lang="tr-TR" sz="1200" dirty="0">
                <a:solidFill>
                  <a:schemeClr val="bg1"/>
                </a:solidFill>
              </a:rPr>
              <a:t> ideal </a:t>
            </a:r>
            <a:r>
              <a:rPr lang="tr-TR" sz="1200" dirty="0" err="1">
                <a:solidFill>
                  <a:schemeClr val="bg1"/>
                </a:solidFill>
              </a:rPr>
              <a:t>routes</a:t>
            </a:r>
            <a:r>
              <a:rPr lang="tr-TR" sz="1200" dirty="0">
                <a:solidFill>
                  <a:schemeClr val="bg1"/>
                </a:solidFill>
              </a:rPr>
              <a:t>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200" b="1" dirty="0">
                <a:solidFill>
                  <a:schemeClr val="bg1"/>
                </a:solidFill>
              </a:rPr>
              <a:t>2. </a:t>
            </a:r>
            <a:r>
              <a:rPr lang="tr-TR" sz="1200" b="1" dirty="0" err="1">
                <a:solidFill>
                  <a:schemeClr val="bg1"/>
                </a:solidFill>
              </a:rPr>
              <a:t>Latency</a:t>
            </a:r>
            <a:endParaRPr lang="tr-T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 err="1">
                <a:solidFill>
                  <a:schemeClr val="bg1"/>
                </a:solidFill>
              </a:rPr>
              <a:t>Latency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reduced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leading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to</a:t>
            </a:r>
            <a:r>
              <a:rPr lang="tr-TR" sz="1200" dirty="0">
                <a:solidFill>
                  <a:schemeClr val="bg1"/>
                </a:solidFill>
              </a:rPr>
              <a:t> an 81.6% </a:t>
            </a:r>
            <a:r>
              <a:rPr lang="tr-TR" sz="1200" dirty="0" err="1">
                <a:solidFill>
                  <a:schemeClr val="bg1"/>
                </a:solidFill>
              </a:rPr>
              <a:t>improvement</a:t>
            </a:r>
            <a:r>
              <a:rPr lang="tr-TR" sz="1200" dirty="0">
                <a:solidFill>
                  <a:schemeClr val="bg1"/>
                </a:solidFill>
              </a:rPr>
              <a:t>. </a:t>
            </a:r>
            <a:r>
              <a:rPr lang="tr-TR" sz="1200" dirty="0" err="1">
                <a:solidFill>
                  <a:schemeClr val="bg1"/>
                </a:solidFill>
              </a:rPr>
              <a:t>This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significant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decrease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enhances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packet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forwarding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speed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reflecting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more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efficient</a:t>
            </a:r>
            <a:r>
              <a:rPr lang="tr-TR" sz="1200" dirty="0">
                <a:solidFill>
                  <a:schemeClr val="bg1"/>
                </a:solidFill>
              </a:rPr>
              <a:t> routing </a:t>
            </a:r>
            <a:r>
              <a:rPr lang="tr-TR" sz="1200" dirty="0" err="1">
                <a:solidFill>
                  <a:schemeClr val="bg1"/>
                </a:solidFill>
              </a:rPr>
              <a:t>and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better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traffic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management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across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the</a:t>
            </a:r>
            <a:r>
              <a:rPr lang="tr-TR" sz="1200" dirty="0">
                <a:solidFill>
                  <a:schemeClr val="bg1"/>
                </a:solidFill>
              </a:rPr>
              <a:t> network.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200" b="1" dirty="0">
                <a:solidFill>
                  <a:schemeClr val="bg1"/>
                </a:solidFill>
              </a:rPr>
              <a:t>3. </a:t>
            </a:r>
            <a:r>
              <a:rPr lang="tr-TR" sz="1200" b="1" dirty="0" err="1">
                <a:solidFill>
                  <a:schemeClr val="bg1"/>
                </a:solidFill>
              </a:rPr>
              <a:t>Packet</a:t>
            </a:r>
            <a:r>
              <a:rPr lang="tr-TR" sz="1200" b="1" dirty="0">
                <a:solidFill>
                  <a:schemeClr val="bg1"/>
                </a:solidFill>
              </a:rPr>
              <a:t> </a:t>
            </a:r>
            <a:r>
              <a:rPr lang="tr-TR" sz="1200" b="1" dirty="0" err="1">
                <a:solidFill>
                  <a:schemeClr val="bg1"/>
                </a:solidFill>
              </a:rPr>
              <a:t>Loss</a:t>
            </a:r>
            <a:endParaRPr lang="tr-T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>
                <a:solidFill>
                  <a:schemeClr val="bg1"/>
                </a:solidFill>
              </a:rPr>
              <a:t>A </a:t>
            </a:r>
            <a:r>
              <a:rPr lang="tr-TR" sz="1200" dirty="0" err="1">
                <a:solidFill>
                  <a:schemeClr val="bg1"/>
                </a:solidFill>
              </a:rPr>
              <a:t>sharp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decline</a:t>
            </a:r>
            <a:r>
              <a:rPr lang="tr-TR" sz="1200" dirty="0">
                <a:solidFill>
                  <a:schemeClr val="bg1"/>
                </a:solidFill>
              </a:rPr>
              <a:t> in </a:t>
            </a:r>
            <a:r>
              <a:rPr lang="tr-TR" sz="1200" dirty="0" err="1">
                <a:solidFill>
                  <a:schemeClr val="bg1"/>
                </a:solidFill>
              </a:rPr>
              <a:t>Packet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Loss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suggests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much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better</a:t>
            </a:r>
            <a:r>
              <a:rPr lang="tr-TR" sz="1200" dirty="0">
                <a:solidFill>
                  <a:schemeClr val="bg1"/>
                </a:solidFill>
              </a:rPr>
              <a:t> network </a:t>
            </a:r>
            <a:r>
              <a:rPr lang="tr-TR" sz="1200" dirty="0" err="1">
                <a:solidFill>
                  <a:schemeClr val="bg1"/>
                </a:solidFill>
              </a:rPr>
              <a:t>dependability</a:t>
            </a:r>
            <a:r>
              <a:rPr lang="tr-TR" sz="1200" dirty="0">
                <a:solidFill>
                  <a:schemeClr val="bg1"/>
                </a:solidFill>
              </a:rPr>
              <a:t>; </a:t>
            </a:r>
            <a:r>
              <a:rPr lang="tr-TR" sz="1200" dirty="0" err="1">
                <a:solidFill>
                  <a:schemeClr val="bg1"/>
                </a:solidFill>
              </a:rPr>
              <a:t>fewer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packets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are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being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rejected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improving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user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experience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and</a:t>
            </a:r>
            <a:r>
              <a:rPr lang="tr-TR" sz="1200" dirty="0">
                <a:solidFill>
                  <a:schemeClr val="bg1"/>
                </a:solidFill>
              </a:rPr>
              <a:t> data </a:t>
            </a:r>
            <a:r>
              <a:rPr lang="tr-TR" sz="1200" dirty="0" err="1">
                <a:solidFill>
                  <a:schemeClr val="bg1"/>
                </a:solidFill>
              </a:rPr>
              <a:t>integrity</a:t>
            </a:r>
            <a:endParaRPr lang="tr-TR" sz="1200" dirty="0">
              <a:solidFill>
                <a:schemeClr val="bg1"/>
              </a:solidFill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tr-TR" sz="1200" b="1" dirty="0">
                <a:solidFill>
                  <a:schemeClr val="bg1"/>
                </a:solidFill>
              </a:rPr>
              <a:t>4. Queue </a:t>
            </a:r>
            <a:r>
              <a:rPr lang="tr-TR" sz="1200" b="1" dirty="0" err="1">
                <a:solidFill>
                  <a:schemeClr val="bg1"/>
                </a:solidFill>
              </a:rPr>
              <a:t>Utilization</a:t>
            </a:r>
            <a:endParaRPr lang="tr-T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>
                <a:solidFill>
                  <a:schemeClr val="bg1"/>
                </a:solidFill>
              </a:rPr>
              <a:t>A 94.9% </a:t>
            </a:r>
            <a:r>
              <a:rPr lang="tr-TR" sz="1200" dirty="0" err="1">
                <a:solidFill>
                  <a:schemeClr val="bg1"/>
                </a:solidFill>
              </a:rPr>
              <a:t>rise</a:t>
            </a:r>
            <a:r>
              <a:rPr lang="tr-TR" sz="1200" dirty="0">
                <a:solidFill>
                  <a:schemeClr val="bg1"/>
                </a:solidFill>
              </a:rPr>
              <a:t> in Queue </a:t>
            </a:r>
            <a:r>
              <a:rPr lang="tr-TR" sz="1200" dirty="0" err="1">
                <a:solidFill>
                  <a:schemeClr val="bg1"/>
                </a:solidFill>
              </a:rPr>
              <a:t>Utilization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indicates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improved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use</a:t>
            </a:r>
            <a:r>
              <a:rPr lang="tr-TR" sz="1200" dirty="0">
                <a:solidFill>
                  <a:schemeClr val="bg1"/>
                </a:solidFill>
              </a:rPr>
              <a:t> of </a:t>
            </a:r>
            <a:r>
              <a:rPr lang="tr-TR" sz="1200" dirty="0" err="1">
                <a:solidFill>
                  <a:schemeClr val="bg1"/>
                </a:solidFill>
              </a:rPr>
              <a:t>the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network's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resources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and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more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effective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buffering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which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help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to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improve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traffic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flow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and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cut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down</a:t>
            </a:r>
            <a:r>
              <a:rPr lang="tr-TR" sz="1200" dirty="0">
                <a:solidFill>
                  <a:schemeClr val="bg1"/>
                </a:solidFill>
              </a:rPr>
              <a:t> on idle time.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200" b="1" dirty="0">
                <a:solidFill>
                  <a:schemeClr val="bg1"/>
                </a:solidFill>
              </a:rPr>
              <a:t>5. </a:t>
            </a:r>
            <a:r>
              <a:rPr lang="tr-TR" sz="1200" b="1" dirty="0" err="1">
                <a:solidFill>
                  <a:schemeClr val="bg1"/>
                </a:solidFill>
              </a:rPr>
              <a:t>Throughput</a:t>
            </a:r>
            <a:endParaRPr lang="tr-TR" sz="1200" b="1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>
                <a:solidFill>
                  <a:schemeClr val="bg1"/>
                </a:solidFill>
              </a:rPr>
              <a:t>A </a:t>
            </a:r>
            <a:r>
              <a:rPr lang="tr-TR" sz="1200" dirty="0" err="1">
                <a:solidFill>
                  <a:schemeClr val="bg1"/>
                </a:solidFill>
              </a:rPr>
              <a:t>notable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improvement</a:t>
            </a:r>
            <a:r>
              <a:rPr lang="tr-TR" sz="1200" dirty="0">
                <a:solidFill>
                  <a:schemeClr val="bg1"/>
                </a:solidFill>
              </a:rPr>
              <a:t> in data </a:t>
            </a:r>
            <a:r>
              <a:rPr lang="tr-TR" sz="1200" dirty="0" err="1">
                <a:solidFill>
                  <a:schemeClr val="bg1"/>
                </a:solidFill>
              </a:rPr>
              <a:t>transmission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volume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was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reflected</a:t>
            </a:r>
            <a:r>
              <a:rPr lang="tr-TR" sz="1200" dirty="0">
                <a:solidFill>
                  <a:schemeClr val="bg1"/>
                </a:solidFill>
              </a:rPr>
              <a:t> in </a:t>
            </a:r>
            <a:r>
              <a:rPr lang="tr-TR" sz="1200" dirty="0" err="1">
                <a:solidFill>
                  <a:schemeClr val="bg1"/>
                </a:solidFill>
              </a:rPr>
              <a:t>the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moderate</a:t>
            </a:r>
            <a:r>
              <a:rPr lang="tr-TR" sz="1200" dirty="0">
                <a:solidFill>
                  <a:schemeClr val="bg1"/>
                </a:solidFill>
              </a:rPr>
              <a:t> 8.6% </a:t>
            </a:r>
            <a:r>
              <a:rPr lang="tr-TR" sz="1200" dirty="0" err="1">
                <a:solidFill>
                  <a:schemeClr val="bg1"/>
                </a:solidFill>
              </a:rPr>
              <a:t>rise</a:t>
            </a:r>
            <a:r>
              <a:rPr lang="tr-TR" sz="1200" dirty="0">
                <a:solidFill>
                  <a:schemeClr val="bg1"/>
                </a:solidFill>
              </a:rPr>
              <a:t> in </a:t>
            </a:r>
            <a:r>
              <a:rPr lang="tr-TR" sz="1200" dirty="0" err="1">
                <a:solidFill>
                  <a:schemeClr val="bg1"/>
                </a:solidFill>
              </a:rPr>
              <a:t>Throughput</a:t>
            </a:r>
            <a:r>
              <a:rPr lang="tr-TR" sz="1200" dirty="0">
                <a:solidFill>
                  <a:schemeClr val="bg1"/>
                </a:solidFill>
              </a:rPr>
              <a:t>, </a:t>
            </a:r>
            <a:r>
              <a:rPr lang="tr-TR" sz="1200" dirty="0" err="1">
                <a:solidFill>
                  <a:schemeClr val="bg1"/>
                </a:solidFill>
              </a:rPr>
              <a:t>indicating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that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the</a:t>
            </a:r>
            <a:r>
              <a:rPr lang="tr-TR" sz="1200" dirty="0">
                <a:solidFill>
                  <a:schemeClr val="bg1"/>
                </a:solidFill>
              </a:rPr>
              <a:t> network is </a:t>
            </a:r>
            <a:r>
              <a:rPr lang="tr-TR" sz="1200" dirty="0" err="1">
                <a:solidFill>
                  <a:schemeClr val="bg1"/>
                </a:solidFill>
              </a:rPr>
              <a:t>managing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traffic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more</a:t>
            </a:r>
            <a:r>
              <a:rPr lang="tr-TR" sz="1200" dirty="0">
                <a:solidFill>
                  <a:schemeClr val="bg1"/>
                </a:solidFill>
              </a:rPr>
              <a:t> </a:t>
            </a:r>
            <a:r>
              <a:rPr lang="tr-TR" sz="1200" dirty="0" err="1">
                <a:solidFill>
                  <a:schemeClr val="bg1"/>
                </a:solidFill>
              </a:rPr>
              <a:t>effectively</a:t>
            </a:r>
            <a:r>
              <a:rPr lang="tr-TR" sz="12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D16DFF50-3FA7-6BB5-26EF-83F3541B24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2428" y="2521668"/>
            <a:ext cx="3864624" cy="2125543"/>
          </a:xfrm>
          <a:prstGeom prst="rect">
            <a:avLst/>
          </a:prstGeom>
        </p:spPr>
      </p:pic>
      <p:pic>
        <p:nvPicPr>
          <p:cNvPr id="5" name="Resim 4">
            <a:extLst>
              <a:ext uri="{FF2B5EF4-FFF2-40B4-BE49-F238E27FC236}">
                <a16:creationId xmlns:a16="http://schemas.microsoft.com/office/drawing/2014/main" id="{111B0224-22C0-B5D0-2AC7-1196A5BAAB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2428" y="0"/>
            <a:ext cx="3864624" cy="2521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694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4E1E5AA-2CD0-93D4-7D5B-36ACB940F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293" y="209318"/>
            <a:ext cx="11802916" cy="1188720"/>
          </a:xfrm>
        </p:spPr>
        <p:txBody>
          <a:bodyPr/>
          <a:lstStyle/>
          <a:p>
            <a:r>
              <a:rPr lang="tr-TR" dirty="0" err="1"/>
              <a:t>objectıve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76CA8C2-E198-6E27-0E36-8AFAC3801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293" y="2129072"/>
            <a:ext cx="11860165" cy="4132243"/>
          </a:xfrm>
        </p:spPr>
        <p:txBody>
          <a:bodyPr>
            <a:noAutofit/>
          </a:bodyPr>
          <a:lstStyle/>
          <a:p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primary</a:t>
            </a:r>
            <a:r>
              <a:rPr lang="tr-TR" sz="2000" dirty="0"/>
              <a:t> </a:t>
            </a:r>
            <a:r>
              <a:rPr lang="tr-TR" sz="2000" dirty="0" err="1"/>
              <a:t>objective</a:t>
            </a:r>
            <a:r>
              <a:rPr lang="tr-TR" sz="2000" dirty="0"/>
              <a:t> of </a:t>
            </a:r>
            <a:r>
              <a:rPr lang="tr-TR" sz="2000" dirty="0" err="1"/>
              <a:t>this</a:t>
            </a:r>
            <a:r>
              <a:rPr lang="tr-TR" sz="2000" dirty="0"/>
              <a:t> </a:t>
            </a:r>
            <a:r>
              <a:rPr lang="tr-TR" sz="2000" dirty="0" err="1"/>
              <a:t>project</a:t>
            </a:r>
            <a:r>
              <a:rPr lang="tr-TR" sz="2000" dirty="0"/>
              <a:t> is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evaluate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improve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performance</a:t>
            </a:r>
            <a:r>
              <a:rPr lang="tr-TR" sz="2000" dirty="0"/>
              <a:t> of a </a:t>
            </a:r>
            <a:r>
              <a:rPr lang="tr-TR" sz="2000" dirty="0" err="1"/>
              <a:t>custom</a:t>
            </a:r>
            <a:r>
              <a:rPr lang="tr-TR" sz="2000" dirty="0"/>
              <a:t> routing </a:t>
            </a:r>
            <a:r>
              <a:rPr lang="tr-TR" sz="2000" dirty="0" err="1"/>
              <a:t>protocol</a:t>
            </a:r>
            <a:r>
              <a:rPr lang="tr-TR" sz="2000" dirty="0"/>
              <a:t> in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OMNeT</a:t>
            </a:r>
            <a:r>
              <a:rPr lang="tr-TR" sz="2000" dirty="0"/>
              <a:t>++ </a:t>
            </a:r>
            <a:r>
              <a:rPr lang="tr-TR" sz="2000" dirty="0" err="1"/>
              <a:t>simulation</a:t>
            </a:r>
            <a:r>
              <a:rPr lang="tr-TR" sz="2000" dirty="0"/>
              <a:t> </a:t>
            </a:r>
            <a:r>
              <a:rPr lang="tr-TR" sz="2000" dirty="0" err="1"/>
              <a:t>environment</a:t>
            </a:r>
            <a:r>
              <a:rPr lang="tr-TR" sz="2000" dirty="0"/>
              <a:t>.</a:t>
            </a:r>
          </a:p>
          <a:p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study</a:t>
            </a:r>
            <a:r>
              <a:rPr lang="tr-TR" sz="2000" dirty="0"/>
              <a:t> </a:t>
            </a:r>
            <a:r>
              <a:rPr lang="tr-TR" sz="2000" dirty="0" err="1"/>
              <a:t>introduces</a:t>
            </a:r>
            <a:r>
              <a:rPr lang="tr-TR" sz="2000" dirty="0"/>
              <a:t> </a:t>
            </a:r>
            <a:r>
              <a:rPr lang="tr-TR" sz="2000" dirty="0" err="1"/>
              <a:t>architectural</a:t>
            </a:r>
            <a:r>
              <a:rPr lang="tr-TR" sz="2000" dirty="0"/>
              <a:t>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behavioral</a:t>
            </a:r>
            <a:r>
              <a:rPr lang="tr-TR" sz="2000" dirty="0"/>
              <a:t> </a:t>
            </a:r>
            <a:r>
              <a:rPr lang="tr-TR" sz="2000" dirty="0" err="1"/>
              <a:t>changes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both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routing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application</a:t>
            </a:r>
            <a:r>
              <a:rPr lang="tr-TR" sz="2000" dirty="0"/>
              <a:t> </a:t>
            </a:r>
            <a:r>
              <a:rPr lang="tr-TR" sz="2000" dirty="0" err="1"/>
              <a:t>layers</a:t>
            </a:r>
            <a:r>
              <a:rPr lang="tr-TR" sz="2000" dirty="0"/>
              <a:t>, </a:t>
            </a:r>
            <a:r>
              <a:rPr lang="tr-TR" sz="2000" dirty="0" err="1"/>
              <a:t>with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overarching</a:t>
            </a:r>
            <a:r>
              <a:rPr lang="tr-TR" sz="2000" dirty="0"/>
              <a:t> </a:t>
            </a:r>
            <a:r>
              <a:rPr lang="tr-TR" sz="2000" dirty="0" err="1"/>
              <a:t>goal</a:t>
            </a:r>
            <a:r>
              <a:rPr lang="tr-TR" sz="2000" dirty="0"/>
              <a:t> of </a:t>
            </a:r>
            <a:r>
              <a:rPr lang="tr-TR" sz="2000" dirty="0" err="1"/>
              <a:t>reducing</a:t>
            </a:r>
            <a:r>
              <a:rPr lang="tr-TR" sz="2000" dirty="0"/>
              <a:t> routing </a:t>
            </a:r>
            <a:r>
              <a:rPr lang="tr-TR" sz="2000" dirty="0" err="1"/>
              <a:t>complexity</a:t>
            </a:r>
            <a:r>
              <a:rPr lang="tr-TR" sz="2000" dirty="0"/>
              <a:t>, </a:t>
            </a:r>
            <a:r>
              <a:rPr lang="tr-TR" sz="2000" dirty="0" err="1"/>
              <a:t>minimizing</a:t>
            </a:r>
            <a:r>
              <a:rPr lang="tr-TR" sz="2000" dirty="0"/>
              <a:t> </a:t>
            </a:r>
            <a:r>
              <a:rPr lang="tr-TR" sz="2000" dirty="0" err="1"/>
              <a:t>latency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enabling</a:t>
            </a:r>
            <a:r>
              <a:rPr lang="tr-TR" sz="2000" dirty="0"/>
              <a:t> </a:t>
            </a:r>
            <a:r>
              <a:rPr lang="tr-TR" sz="2000" dirty="0" err="1"/>
              <a:t>more</a:t>
            </a:r>
            <a:r>
              <a:rPr lang="tr-TR" sz="2000" dirty="0"/>
              <a:t> </a:t>
            </a:r>
            <a:r>
              <a:rPr lang="tr-TR" sz="2000" dirty="0" err="1"/>
              <a:t>meaningful</a:t>
            </a:r>
            <a:r>
              <a:rPr lang="tr-TR" sz="2000" dirty="0"/>
              <a:t> </a:t>
            </a:r>
            <a:r>
              <a:rPr lang="tr-TR" sz="2000" dirty="0" err="1"/>
              <a:t>collection</a:t>
            </a:r>
            <a:r>
              <a:rPr lang="tr-TR" sz="2000" dirty="0"/>
              <a:t> of </a:t>
            </a:r>
            <a:r>
              <a:rPr lang="tr-TR" sz="2000" dirty="0" err="1"/>
              <a:t>performance</a:t>
            </a:r>
            <a:r>
              <a:rPr lang="tr-TR" sz="2000" dirty="0"/>
              <a:t> </a:t>
            </a:r>
            <a:r>
              <a:rPr lang="tr-TR" sz="2000" dirty="0" err="1"/>
              <a:t>metrics</a:t>
            </a:r>
            <a:r>
              <a:rPr lang="tr-TR" sz="2000" dirty="0"/>
              <a:t>.</a:t>
            </a:r>
          </a:p>
          <a:p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achieve</a:t>
            </a:r>
            <a:r>
              <a:rPr lang="tr-TR" sz="2000" dirty="0"/>
              <a:t> </a:t>
            </a:r>
            <a:r>
              <a:rPr lang="tr-TR" sz="2000" dirty="0" err="1"/>
              <a:t>these</a:t>
            </a:r>
            <a:r>
              <a:rPr lang="tr-TR" sz="2000" dirty="0"/>
              <a:t> </a:t>
            </a:r>
            <a:r>
              <a:rPr lang="tr-TR" sz="2000" dirty="0" err="1"/>
              <a:t>aims</a:t>
            </a:r>
            <a:r>
              <a:rPr lang="tr-TR" sz="2000" dirty="0"/>
              <a:t>,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protocol</a:t>
            </a:r>
            <a:r>
              <a:rPr lang="tr-TR" sz="2000" dirty="0"/>
              <a:t> is </a:t>
            </a:r>
            <a:r>
              <a:rPr lang="tr-TR" sz="2000" dirty="0" err="1"/>
              <a:t>modified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support</a:t>
            </a:r>
            <a:r>
              <a:rPr lang="tr-TR" sz="2000" dirty="0"/>
              <a:t> </a:t>
            </a:r>
            <a:r>
              <a:rPr lang="tr-TR" sz="2000" dirty="0" err="1"/>
              <a:t>centralized</a:t>
            </a:r>
            <a:r>
              <a:rPr lang="tr-TR" sz="2000" dirty="0"/>
              <a:t> </a:t>
            </a:r>
            <a:r>
              <a:rPr lang="tr-TR" sz="2000" dirty="0" err="1"/>
              <a:t>route</a:t>
            </a:r>
            <a:r>
              <a:rPr lang="tr-TR" sz="2000" dirty="0"/>
              <a:t> </a:t>
            </a:r>
            <a:r>
              <a:rPr lang="tr-TR" sz="2000" dirty="0" err="1"/>
              <a:t>computation</a:t>
            </a:r>
            <a:r>
              <a:rPr lang="tr-TR" sz="2000" dirty="0"/>
              <a:t> as an </a:t>
            </a:r>
            <a:r>
              <a:rPr lang="tr-TR" sz="2000" dirty="0" err="1"/>
              <a:t>alternative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</a:t>
            </a:r>
            <a:r>
              <a:rPr lang="tr-TR" sz="2000" dirty="0" err="1"/>
              <a:t>traditional</a:t>
            </a:r>
            <a:r>
              <a:rPr lang="tr-TR" sz="2000" dirty="0"/>
              <a:t> </a:t>
            </a:r>
            <a:r>
              <a:rPr lang="tr-TR" sz="2000" dirty="0" err="1"/>
              <a:t>distributed</a:t>
            </a:r>
            <a:r>
              <a:rPr lang="tr-TR" sz="2000" dirty="0"/>
              <a:t> model.</a:t>
            </a:r>
          </a:p>
          <a:p>
            <a:r>
              <a:rPr lang="tr-TR" sz="2000" dirty="0" err="1"/>
              <a:t>Additionally</a:t>
            </a:r>
            <a:r>
              <a:rPr lang="tr-TR" sz="2000" dirty="0"/>
              <a:t>, </a:t>
            </a:r>
            <a:r>
              <a:rPr lang="tr-TR" sz="2000" dirty="0" err="1"/>
              <a:t>refinements</a:t>
            </a:r>
            <a:r>
              <a:rPr lang="tr-TR" sz="2000" dirty="0"/>
              <a:t> </a:t>
            </a:r>
            <a:r>
              <a:rPr lang="tr-TR" sz="2000" dirty="0" err="1"/>
              <a:t>are</a:t>
            </a:r>
            <a:r>
              <a:rPr lang="tr-TR" sz="2000" dirty="0"/>
              <a:t> </a:t>
            </a:r>
            <a:r>
              <a:rPr lang="tr-TR" sz="2000" dirty="0" err="1"/>
              <a:t>made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the</a:t>
            </a:r>
            <a:r>
              <a:rPr lang="tr-TR" sz="2000" dirty="0"/>
              <a:t> data </a:t>
            </a:r>
            <a:r>
              <a:rPr lang="tr-TR" sz="2000" dirty="0" err="1"/>
              <a:t>collection</a:t>
            </a:r>
            <a:r>
              <a:rPr lang="tr-TR" sz="2000" dirty="0"/>
              <a:t> </a:t>
            </a:r>
            <a:r>
              <a:rPr lang="tr-TR" sz="2000" dirty="0" err="1"/>
              <a:t>subsystem</a:t>
            </a:r>
            <a:r>
              <a:rPr lang="tr-TR" sz="2000" dirty="0"/>
              <a:t> </a:t>
            </a:r>
            <a:r>
              <a:rPr lang="tr-TR" sz="2000" dirty="0" err="1"/>
              <a:t>to</a:t>
            </a:r>
            <a:r>
              <a:rPr lang="tr-TR" sz="2000" dirty="0"/>
              <a:t> </a:t>
            </a:r>
            <a:r>
              <a:rPr lang="tr-TR" sz="2000" dirty="0" err="1"/>
              <a:t>ensure</a:t>
            </a:r>
            <a:r>
              <a:rPr lang="tr-TR" sz="2000" dirty="0"/>
              <a:t> </a:t>
            </a:r>
            <a:r>
              <a:rPr lang="tr-TR" sz="2000" dirty="0" err="1"/>
              <a:t>accurate</a:t>
            </a:r>
            <a:r>
              <a:rPr lang="tr-TR" sz="2000" dirty="0"/>
              <a:t>, </a:t>
            </a:r>
            <a:r>
              <a:rPr lang="tr-TR" sz="2000" dirty="0" err="1"/>
              <a:t>low-overhead</a:t>
            </a:r>
            <a:r>
              <a:rPr lang="tr-TR" sz="2000" dirty="0"/>
              <a:t> </a:t>
            </a:r>
            <a:r>
              <a:rPr lang="tr-TR" sz="2000" dirty="0" err="1"/>
              <a:t>measurement</a:t>
            </a:r>
            <a:r>
              <a:rPr lang="tr-TR" sz="2000" dirty="0"/>
              <a:t> of </a:t>
            </a:r>
            <a:r>
              <a:rPr lang="tr-TR" sz="2000" dirty="0" err="1"/>
              <a:t>critical</a:t>
            </a:r>
            <a:r>
              <a:rPr lang="tr-TR" sz="2000" dirty="0"/>
              <a:t> network </a:t>
            </a:r>
            <a:r>
              <a:rPr lang="tr-TR" sz="2000" dirty="0" err="1"/>
              <a:t>metrics</a:t>
            </a:r>
            <a:r>
              <a:rPr lang="tr-TR" sz="2000" dirty="0"/>
              <a:t> </a:t>
            </a:r>
            <a:r>
              <a:rPr lang="tr-TR" sz="2000" dirty="0" err="1"/>
              <a:t>such</a:t>
            </a:r>
            <a:r>
              <a:rPr lang="tr-TR" sz="2000" dirty="0"/>
              <a:t> as </a:t>
            </a:r>
            <a:r>
              <a:rPr lang="tr-TR" sz="2000" dirty="0" err="1"/>
              <a:t>delay</a:t>
            </a:r>
            <a:r>
              <a:rPr lang="tr-TR" sz="2000" dirty="0"/>
              <a:t>, hop </a:t>
            </a:r>
            <a:r>
              <a:rPr lang="tr-TR" sz="2000" dirty="0" err="1"/>
              <a:t>count</a:t>
            </a:r>
            <a:r>
              <a:rPr lang="tr-TR" sz="2000" dirty="0"/>
              <a:t>, </a:t>
            </a:r>
            <a:r>
              <a:rPr lang="tr-TR" sz="2000" dirty="0" err="1"/>
              <a:t>and</a:t>
            </a:r>
            <a:r>
              <a:rPr lang="tr-TR" sz="2000" dirty="0"/>
              <a:t> </a:t>
            </a:r>
            <a:r>
              <a:rPr lang="tr-TR" sz="2000" dirty="0" err="1"/>
              <a:t>throughput</a:t>
            </a:r>
            <a:r>
              <a:rPr lang="tr-TR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07537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D4CA9B-9A79-F8FA-2695-02B51C6CF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4BAECBC-D9F4-1ABC-2B0C-E36F24512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23" y="170914"/>
            <a:ext cx="6955823" cy="1443339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sz="2800" dirty="0" err="1">
                <a:solidFill>
                  <a:schemeClr val="bg1"/>
                </a:solidFill>
              </a:rPr>
              <a:t>Numerıc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evaluatıons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and</a:t>
            </a:r>
            <a:r>
              <a:rPr lang="tr-TR" sz="2800" dirty="0">
                <a:solidFill>
                  <a:schemeClr val="bg1"/>
                </a:solidFill>
              </a:rPr>
              <a:t> </a:t>
            </a:r>
            <a:r>
              <a:rPr lang="tr-TR" sz="2800" dirty="0" err="1">
                <a:solidFill>
                  <a:schemeClr val="bg1"/>
                </a:solidFill>
              </a:rPr>
              <a:t>plottıngs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4242A2-7276-CF2C-81F3-68BC91345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24" y="1785167"/>
            <a:ext cx="6955822" cy="4979617"/>
          </a:xfrm>
        </p:spPr>
        <p:txBody>
          <a:bodyPr>
            <a:no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2500" dirty="0" err="1"/>
              <a:t>Key</a:t>
            </a:r>
            <a:r>
              <a:rPr lang="tr-TR" sz="2500" dirty="0"/>
              <a:t> </a:t>
            </a:r>
            <a:r>
              <a:rPr lang="tr-TR" sz="2500" dirty="0" err="1"/>
              <a:t>Observations</a:t>
            </a:r>
            <a:r>
              <a:rPr lang="tr-TR" sz="2500" dirty="0"/>
              <a:t> </a:t>
            </a:r>
            <a:r>
              <a:rPr lang="tr-TR" sz="2500" dirty="0" err="1"/>
              <a:t>and</a:t>
            </a:r>
            <a:r>
              <a:rPr lang="tr-TR" sz="2500" dirty="0"/>
              <a:t> </a:t>
            </a:r>
            <a:r>
              <a:rPr lang="tr-TR" sz="2500" dirty="0" err="1"/>
              <a:t>Performance</a:t>
            </a:r>
            <a:r>
              <a:rPr lang="tr-TR" sz="2500" dirty="0"/>
              <a:t> Evaluation</a:t>
            </a:r>
          </a:p>
          <a:p>
            <a:pPr>
              <a:lnSpc>
                <a:spcPct val="90000"/>
              </a:lnSpc>
            </a:pPr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assess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network’s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performance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we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examined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several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key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metrics</a:t>
            </a:r>
            <a:r>
              <a:rPr lang="tr-TR" sz="2000" dirty="0">
                <a:solidFill>
                  <a:schemeClr val="bg1"/>
                </a:solidFill>
              </a:rPr>
              <a:t>. Network </a:t>
            </a:r>
            <a:r>
              <a:rPr lang="tr-TR" sz="2000" dirty="0" err="1">
                <a:solidFill>
                  <a:schemeClr val="bg1"/>
                </a:solidFill>
              </a:rPr>
              <a:t>latency</a:t>
            </a:r>
            <a:r>
              <a:rPr lang="tr-TR" sz="2000" dirty="0">
                <a:solidFill>
                  <a:schemeClr val="bg1"/>
                </a:solidFill>
              </a:rPr>
              <a:t> (</a:t>
            </a:r>
            <a:r>
              <a:rPr lang="tr-TR" sz="2000" dirty="0" err="1">
                <a:solidFill>
                  <a:schemeClr val="bg1"/>
                </a:solidFill>
              </a:rPr>
              <a:t>end-to-end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delay</a:t>
            </a:r>
            <a:r>
              <a:rPr lang="tr-TR" sz="2000" dirty="0">
                <a:solidFill>
                  <a:schemeClr val="bg1"/>
                </a:solidFill>
              </a:rPr>
              <a:t>) is </a:t>
            </a:r>
            <a:r>
              <a:rPr lang="tr-TR" sz="2000" dirty="0" err="1">
                <a:solidFill>
                  <a:schemeClr val="bg1"/>
                </a:solidFill>
              </a:rPr>
              <a:t>defined</a:t>
            </a:r>
            <a:r>
              <a:rPr lang="tr-TR" sz="2000" dirty="0">
                <a:solidFill>
                  <a:schemeClr val="bg1"/>
                </a:solidFill>
              </a:rPr>
              <a:t> as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time it </a:t>
            </a:r>
            <a:r>
              <a:rPr lang="tr-TR" sz="2000" dirty="0" err="1">
                <a:solidFill>
                  <a:schemeClr val="bg1"/>
                </a:solidFill>
              </a:rPr>
              <a:t>takes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for</a:t>
            </a:r>
            <a:r>
              <a:rPr lang="tr-TR" sz="2000" dirty="0">
                <a:solidFill>
                  <a:schemeClr val="bg1"/>
                </a:solidFill>
              </a:rPr>
              <a:t> a </a:t>
            </a:r>
            <a:r>
              <a:rPr lang="tr-TR" sz="2000" dirty="0" err="1">
                <a:solidFill>
                  <a:schemeClr val="bg1"/>
                </a:solidFill>
              </a:rPr>
              <a:t>packet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travel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from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its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source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its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destination</a:t>
            </a:r>
            <a:r>
              <a:rPr lang="tr-TR" sz="20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2000" dirty="0" err="1">
                <a:solidFill>
                  <a:schemeClr val="bg1"/>
                </a:solidFill>
              </a:rPr>
              <a:t>Packet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loss</a:t>
            </a:r>
            <a:r>
              <a:rPr lang="tr-TR" sz="2000" dirty="0">
                <a:solidFill>
                  <a:schemeClr val="bg1"/>
                </a:solidFill>
              </a:rPr>
              <a:t> is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fraction</a:t>
            </a:r>
            <a:r>
              <a:rPr lang="tr-TR" sz="2000" dirty="0">
                <a:solidFill>
                  <a:schemeClr val="bg1"/>
                </a:solidFill>
              </a:rPr>
              <a:t> of sent </a:t>
            </a:r>
            <a:r>
              <a:rPr lang="tr-TR" sz="2000" dirty="0" err="1">
                <a:solidFill>
                  <a:schemeClr val="bg1"/>
                </a:solidFill>
              </a:rPr>
              <a:t>packets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that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never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reach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their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destination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throughput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measures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rate of </a:t>
            </a:r>
            <a:r>
              <a:rPr lang="tr-TR" sz="2000" dirty="0" err="1">
                <a:solidFill>
                  <a:schemeClr val="bg1"/>
                </a:solidFill>
              </a:rPr>
              <a:t>successfully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delivered</a:t>
            </a:r>
            <a:r>
              <a:rPr lang="tr-TR" sz="2000" dirty="0">
                <a:solidFill>
                  <a:schemeClr val="bg1"/>
                </a:solidFill>
              </a:rPr>
              <a:t> data (</a:t>
            </a:r>
            <a:r>
              <a:rPr lang="tr-TR" sz="2000" dirty="0" err="1">
                <a:solidFill>
                  <a:schemeClr val="bg1"/>
                </a:solidFill>
              </a:rPr>
              <a:t>e.g</a:t>
            </a:r>
            <a:r>
              <a:rPr lang="tr-TR" sz="2000" dirty="0">
                <a:solidFill>
                  <a:schemeClr val="bg1"/>
                </a:solidFill>
              </a:rPr>
              <a:t>. in </a:t>
            </a:r>
            <a:r>
              <a:rPr lang="tr-TR" sz="2000" dirty="0" err="1">
                <a:solidFill>
                  <a:schemeClr val="bg1"/>
                </a:solidFill>
              </a:rPr>
              <a:t>bits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per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second</a:t>
            </a:r>
            <a:r>
              <a:rPr lang="tr-TR" sz="2000" dirty="0">
                <a:solidFill>
                  <a:schemeClr val="bg1"/>
                </a:solidFill>
              </a:rPr>
              <a:t>). </a:t>
            </a:r>
          </a:p>
          <a:p>
            <a:pPr>
              <a:lnSpc>
                <a:spcPct val="90000"/>
              </a:lnSpc>
            </a:pPr>
            <a:r>
              <a:rPr lang="tr-TR" sz="2000" dirty="0" err="1">
                <a:solidFill>
                  <a:schemeClr val="bg1"/>
                </a:solidFill>
              </a:rPr>
              <a:t>We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also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evaluated</a:t>
            </a:r>
            <a:r>
              <a:rPr lang="tr-TR" sz="2000" dirty="0">
                <a:solidFill>
                  <a:schemeClr val="bg1"/>
                </a:solidFill>
              </a:rPr>
              <a:t> routing </a:t>
            </a:r>
            <a:r>
              <a:rPr lang="tr-TR" sz="2000" dirty="0" err="1">
                <a:solidFill>
                  <a:schemeClr val="bg1"/>
                </a:solidFill>
              </a:rPr>
              <a:t>efficiency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which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characterizes</a:t>
            </a:r>
            <a:r>
              <a:rPr lang="tr-TR" sz="2000" dirty="0">
                <a:solidFill>
                  <a:schemeClr val="bg1"/>
                </a:solidFill>
              </a:rPr>
              <a:t> how </a:t>
            </a:r>
            <a:r>
              <a:rPr lang="tr-TR" sz="2000" dirty="0" err="1">
                <a:solidFill>
                  <a:schemeClr val="bg1"/>
                </a:solidFill>
              </a:rPr>
              <a:t>optimally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routing </a:t>
            </a:r>
            <a:r>
              <a:rPr lang="tr-TR" sz="2000" dirty="0" err="1">
                <a:solidFill>
                  <a:schemeClr val="bg1"/>
                </a:solidFill>
              </a:rPr>
              <a:t>protocol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forwards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packets</a:t>
            </a:r>
            <a:r>
              <a:rPr lang="tr-TR" sz="2000" dirty="0">
                <a:solidFill>
                  <a:schemeClr val="bg1"/>
                </a:solidFill>
              </a:rPr>
              <a:t> (</a:t>
            </a:r>
            <a:r>
              <a:rPr lang="tr-TR" sz="2000" dirty="0" err="1">
                <a:solidFill>
                  <a:schemeClr val="bg1"/>
                </a:solidFill>
              </a:rPr>
              <a:t>e.g</a:t>
            </a:r>
            <a:r>
              <a:rPr lang="tr-TR" sz="2000" dirty="0">
                <a:solidFill>
                  <a:schemeClr val="bg1"/>
                </a:solidFill>
              </a:rPr>
              <a:t>. </a:t>
            </a:r>
            <a:r>
              <a:rPr lang="tr-TR" sz="2000" dirty="0" err="1">
                <a:solidFill>
                  <a:schemeClr val="bg1"/>
                </a:solidFill>
              </a:rPr>
              <a:t>via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shortest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or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least-cost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paths</a:t>
            </a:r>
            <a:r>
              <a:rPr lang="tr-TR" sz="2000" dirty="0">
                <a:solidFill>
                  <a:schemeClr val="bg1"/>
                </a:solidFill>
              </a:rPr>
              <a:t>), </a:t>
            </a:r>
            <a:r>
              <a:rPr lang="tr-TR" sz="2000" dirty="0" err="1">
                <a:solidFill>
                  <a:schemeClr val="bg1"/>
                </a:solidFill>
              </a:rPr>
              <a:t>and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queue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utilization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meaning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average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occupancy</a:t>
            </a:r>
            <a:r>
              <a:rPr lang="tr-TR" sz="2000" dirty="0">
                <a:solidFill>
                  <a:schemeClr val="bg1"/>
                </a:solidFill>
              </a:rPr>
              <a:t> of </a:t>
            </a:r>
            <a:r>
              <a:rPr lang="tr-TR" sz="2000" dirty="0" err="1">
                <a:solidFill>
                  <a:schemeClr val="bg1"/>
                </a:solidFill>
              </a:rPr>
              <a:t>packet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buffers</a:t>
            </a:r>
            <a:r>
              <a:rPr lang="tr-TR" sz="2000" dirty="0">
                <a:solidFill>
                  <a:schemeClr val="bg1"/>
                </a:solidFill>
              </a:rPr>
              <a:t> in network </a:t>
            </a:r>
            <a:r>
              <a:rPr lang="tr-TR" sz="2000" dirty="0" err="1">
                <a:solidFill>
                  <a:schemeClr val="bg1"/>
                </a:solidFill>
              </a:rPr>
              <a:t>devices</a:t>
            </a:r>
            <a:r>
              <a:rPr lang="tr-TR" sz="20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2000" dirty="0" err="1">
                <a:solidFill>
                  <a:schemeClr val="bg1"/>
                </a:solidFill>
              </a:rPr>
              <a:t>The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simulation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results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for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these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metrics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are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summarized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below</a:t>
            </a:r>
            <a:r>
              <a:rPr lang="tr-TR" sz="2000" dirty="0">
                <a:solidFill>
                  <a:schemeClr val="bg1"/>
                </a:solidFill>
              </a:rPr>
              <a:t>, </a:t>
            </a:r>
            <a:r>
              <a:rPr lang="tr-TR" sz="2000" dirty="0" err="1">
                <a:solidFill>
                  <a:schemeClr val="bg1"/>
                </a:solidFill>
              </a:rPr>
              <a:t>with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each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change</a:t>
            </a:r>
            <a:r>
              <a:rPr lang="tr-TR" sz="2000" dirty="0">
                <a:solidFill>
                  <a:schemeClr val="bg1"/>
                </a:solidFill>
              </a:rPr>
              <a:t> </a:t>
            </a:r>
            <a:r>
              <a:rPr lang="tr-TR" sz="2000" dirty="0" err="1">
                <a:solidFill>
                  <a:schemeClr val="bg1"/>
                </a:solidFill>
              </a:rPr>
              <a:t>interpreted</a:t>
            </a:r>
            <a:r>
              <a:rPr lang="tr-TR" sz="2000" dirty="0">
                <a:solidFill>
                  <a:schemeClr val="bg1"/>
                </a:solidFill>
              </a:rPr>
              <a:t> in </a:t>
            </a:r>
            <a:r>
              <a:rPr lang="tr-TR" sz="2000" dirty="0" err="1">
                <a:solidFill>
                  <a:schemeClr val="bg1"/>
                </a:solidFill>
              </a:rPr>
              <a:t>context</a:t>
            </a:r>
            <a:r>
              <a:rPr lang="tr-TR" sz="2000" dirty="0">
                <a:solidFill>
                  <a:schemeClr val="bg1"/>
                </a:solidFill>
              </a:rPr>
              <a:t>.</a:t>
            </a:r>
          </a:p>
        </p:txBody>
      </p:sp>
      <p:pic>
        <p:nvPicPr>
          <p:cNvPr id="7" name="Graphic 6" descr="Anahtar">
            <a:extLst>
              <a:ext uri="{FF2B5EF4-FFF2-40B4-BE49-F238E27FC236}">
                <a16:creationId xmlns:a16="http://schemas.microsoft.com/office/drawing/2014/main" id="{EDF8F164-16AC-C4C8-BAE7-6814F89987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19870" y="1614253"/>
            <a:ext cx="3428662" cy="342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7995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066FEF-6E57-B11E-E227-D3382B5D3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3C11278-0772-C24A-A907-1C3B9383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22" y="1443035"/>
            <a:ext cx="3971931" cy="397192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2600" dirty="0" err="1">
                <a:solidFill>
                  <a:schemeClr val="bg1"/>
                </a:solidFill>
              </a:rPr>
              <a:t>Numerıc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evaluatıons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and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plottıngs</a:t>
            </a:r>
            <a:endParaRPr lang="tr-TR" sz="26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6EC96B6-3447-711C-6886-4A6395336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1617" y="141514"/>
            <a:ext cx="6438120" cy="6574971"/>
          </a:xfrm>
        </p:spPr>
        <p:txBody>
          <a:bodyPr anchor="ctr">
            <a:noAutofit/>
          </a:bodyPr>
          <a:lstStyle/>
          <a:p>
            <a:pPr algn="l">
              <a:buNone/>
            </a:pPr>
            <a:r>
              <a:rPr lang="tr-TR" sz="1500" b="1" i="0" u="none" strike="noStrike" dirty="0">
                <a:solidFill>
                  <a:srgbClr val="000000"/>
                </a:solidFill>
                <a:effectLst/>
              </a:rPr>
              <a:t>1. Routing </a:t>
            </a:r>
            <a:r>
              <a:rPr lang="tr-TR" sz="1500" b="1" i="0" u="none" strike="noStrike" dirty="0" err="1">
                <a:solidFill>
                  <a:srgbClr val="000000"/>
                </a:solidFill>
                <a:effectLst/>
              </a:rPr>
              <a:t>Efficiency</a:t>
            </a:r>
            <a:endParaRPr lang="tr-TR" sz="15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Routing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efficiency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declined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by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1500" b="1" i="0" u="none" strike="noStrike" dirty="0">
                <a:solidFill>
                  <a:srgbClr val="000000"/>
                </a:solidFill>
                <a:effectLst/>
              </a:rPr>
              <a:t>14.8%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indicating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network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paths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chosen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during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simulation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were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less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optimal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compared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baseline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drop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suggests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packets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were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routed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along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longer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complex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paths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possibly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due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temporary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link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congestion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or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unreliability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While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such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detours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may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preserve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connectivity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they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often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come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at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cost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efficiency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result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reflects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common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trade-off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dynamic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networks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: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sacrificing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path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optimality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maintain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robustness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under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stress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decline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implies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routing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protocol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adapted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challenges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network but at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expense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of optimal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route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selection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  <a:p>
            <a:pPr algn="l">
              <a:buNone/>
            </a:pPr>
            <a:r>
              <a:rPr lang="tr-TR" sz="1500" b="1" i="0" u="none" strike="noStrike" dirty="0">
                <a:solidFill>
                  <a:srgbClr val="000000"/>
                </a:solidFill>
                <a:effectLst/>
              </a:rPr>
              <a:t>2. </a:t>
            </a:r>
            <a:r>
              <a:rPr lang="tr-TR" sz="1500" b="1" i="0" u="none" strike="noStrike" dirty="0" err="1">
                <a:solidFill>
                  <a:srgbClr val="000000"/>
                </a:solidFill>
                <a:effectLst/>
              </a:rPr>
              <a:t>Latency</a:t>
            </a:r>
            <a:endParaRPr lang="tr-TR" sz="1500" b="1" i="0" u="none" strike="noStrike" dirty="0">
              <a:solidFill>
                <a:srgbClr val="000000"/>
              </a:solidFill>
              <a:effectLst/>
            </a:endParaRP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Latency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saw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a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dramatic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1500" b="1" i="0" u="none" strike="noStrike" dirty="0">
                <a:solidFill>
                  <a:srgbClr val="000000"/>
                </a:solidFill>
                <a:effectLst/>
              </a:rPr>
              <a:t>81.6%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 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improvement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meaning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packets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traversed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network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significantly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faster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drop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in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end-to-end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delay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indicates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better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routing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choices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efficient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queue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management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allowing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data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flow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with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minimal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interruption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Reduced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latency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suggests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traffic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bottlenecks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were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alleviated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packets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encountered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fewer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delays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at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intermediate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nodes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Importantly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lower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latency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also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supports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improved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reliability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,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especially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for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time-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sensitive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communications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 </a:t>
            </a:r>
          </a:p>
          <a:p>
            <a:pPr algn="l"/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This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improvement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reflects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a network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that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is not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only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faster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but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also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more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stable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and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capable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of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handling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traffic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efficiently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under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the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simulation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tr-TR" sz="1500" b="0" i="0" u="none" strike="noStrike" dirty="0" err="1">
                <a:solidFill>
                  <a:srgbClr val="000000"/>
                </a:solidFill>
                <a:effectLst/>
              </a:rPr>
              <a:t>conditions</a:t>
            </a:r>
            <a:r>
              <a:rPr lang="tr-TR" sz="1500" b="0" i="0" u="none" strike="noStrike" dirty="0">
                <a:solidFill>
                  <a:srgbClr val="000000"/>
                </a:solidFill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314719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6FBEA6-2585-466E-BDD4-A5A0B6172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185209B-0337-B0B4-437C-804599D6F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422" y="1443035"/>
            <a:ext cx="3971932" cy="3971930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2600" dirty="0" err="1">
                <a:solidFill>
                  <a:schemeClr val="bg1"/>
                </a:solidFill>
              </a:rPr>
              <a:t>Numerıc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evaluatıons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and</a:t>
            </a:r>
            <a:r>
              <a:rPr lang="tr-TR" sz="2600" dirty="0">
                <a:solidFill>
                  <a:schemeClr val="bg1"/>
                </a:solidFill>
              </a:rPr>
              <a:t> </a:t>
            </a:r>
            <a:r>
              <a:rPr lang="tr-TR" sz="2600" dirty="0" err="1">
                <a:solidFill>
                  <a:schemeClr val="bg1"/>
                </a:solidFill>
              </a:rPr>
              <a:t>plottıngs</a:t>
            </a:r>
            <a:endParaRPr lang="tr-TR" sz="26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D68737A-C1AA-120B-B624-CF96F2C2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0832" y="129540"/>
            <a:ext cx="6399691" cy="659892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tr-TR" sz="1500" b="1" i="0" u="none" strike="noStrike" dirty="0">
                <a:effectLst/>
              </a:rPr>
              <a:t>3. </a:t>
            </a:r>
            <a:r>
              <a:rPr lang="tr-TR" sz="1500" b="1" i="0" u="none" strike="noStrike" dirty="0" err="1">
                <a:effectLst/>
              </a:rPr>
              <a:t>Packet</a:t>
            </a:r>
            <a:r>
              <a:rPr lang="tr-TR" sz="1500" b="1" i="0" u="none" strike="noStrike" dirty="0">
                <a:effectLst/>
              </a:rPr>
              <a:t> </a:t>
            </a:r>
            <a:r>
              <a:rPr lang="tr-TR" sz="1500" b="1" i="0" u="none" strike="noStrike" dirty="0" err="1">
                <a:effectLst/>
              </a:rPr>
              <a:t>Loss</a:t>
            </a:r>
            <a:endParaRPr lang="tr-TR" sz="1500" b="1" i="0" u="none" strike="noStrike" dirty="0">
              <a:effectLst/>
            </a:endParaRP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Packet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loss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decreased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significantly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indicating</a:t>
            </a:r>
            <a:r>
              <a:rPr lang="tr-TR" sz="1300" b="0" i="0" u="none" strike="noStrike" dirty="0">
                <a:effectLst/>
              </a:rPr>
              <a:t> a </a:t>
            </a:r>
            <a:r>
              <a:rPr lang="tr-TR" sz="1300" b="0" i="0" u="none" strike="noStrike" dirty="0" err="1">
                <a:effectLst/>
              </a:rPr>
              <a:t>much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more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reliable</a:t>
            </a:r>
            <a:r>
              <a:rPr lang="tr-TR" sz="1300" b="0" i="0" u="none" strike="noStrike" dirty="0">
                <a:effectLst/>
              </a:rPr>
              <a:t> network. Since </a:t>
            </a:r>
            <a:r>
              <a:rPr lang="tr-TR" sz="1300" b="0" i="0" u="none" strike="noStrike" dirty="0" err="1">
                <a:effectLst/>
              </a:rPr>
              <a:t>packet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loss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refers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to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percentage</a:t>
            </a:r>
            <a:r>
              <a:rPr lang="tr-TR" sz="1300" b="0" i="0" u="none" strike="noStrike" dirty="0">
                <a:effectLst/>
              </a:rPr>
              <a:t> of </a:t>
            </a:r>
            <a:r>
              <a:rPr lang="tr-TR" sz="1300" b="0" i="0" u="none" strike="noStrike" dirty="0" err="1">
                <a:effectLst/>
              </a:rPr>
              <a:t>packets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that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are</a:t>
            </a:r>
            <a:r>
              <a:rPr lang="tr-TR" sz="1300" b="0" i="0" u="none" strike="noStrike" dirty="0">
                <a:effectLst/>
              </a:rPr>
              <a:t> sent but not </a:t>
            </a:r>
            <a:r>
              <a:rPr lang="tr-TR" sz="1300" b="0" i="0" u="none" strike="noStrike" dirty="0" err="1">
                <a:effectLst/>
              </a:rPr>
              <a:t>received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this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drop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means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nearly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all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transmitted</a:t>
            </a:r>
            <a:r>
              <a:rPr lang="tr-TR" sz="1300" b="0" i="0" u="none" strike="noStrike" dirty="0">
                <a:effectLst/>
              </a:rPr>
              <a:t> data </a:t>
            </a:r>
            <a:r>
              <a:rPr lang="tr-TR" sz="1300" b="0" i="0" u="none" strike="noStrike" dirty="0" err="1">
                <a:effectLst/>
              </a:rPr>
              <a:t>reached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its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destination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reduction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points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to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fewer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errors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less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congestion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minimal </a:t>
            </a:r>
            <a:r>
              <a:rPr lang="tr-TR" sz="1300" b="0" i="0" u="none" strike="noStrike" dirty="0" err="1">
                <a:effectLst/>
              </a:rPr>
              <a:t>interference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>
                <a:effectLst/>
              </a:rPr>
              <a:t>As a </a:t>
            </a:r>
            <a:r>
              <a:rPr lang="tr-TR" sz="1300" b="0" i="0" u="none" strike="noStrike" dirty="0" err="1">
                <a:effectLst/>
              </a:rPr>
              <a:t>result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retransmissions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were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minimized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contributing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to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both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lower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latency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better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throughput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This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marks</a:t>
            </a:r>
            <a:r>
              <a:rPr lang="tr-TR" sz="1300" b="0" i="0" u="none" strike="noStrike" dirty="0">
                <a:effectLst/>
              </a:rPr>
              <a:t> a </a:t>
            </a:r>
            <a:r>
              <a:rPr lang="tr-TR" sz="1300" b="0" i="0" u="none" strike="noStrike" dirty="0" err="1">
                <a:effectLst/>
              </a:rPr>
              <a:t>shift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toward</a:t>
            </a:r>
            <a:r>
              <a:rPr lang="tr-TR" sz="1300" b="0" i="0" u="none" strike="noStrike" dirty="0">
                <a:effectLst/>
              </a:rPr>
              <a:t> a </a:t>
            </a:r>
            <a:r>
              <a:rPr lang="tr-TR" sz="1300" b="0" i="0" u="none" strike="noStrike" dirty="0" err="1">
                <a:effectLst/>
              </a:rPr>
              <a:t>more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robust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efficient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communication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system</a:t>
            </a:r>
            <a:r>
              <a:rPr lang="tr-TR" sz="1300" b="0" i="0" u="none" strike="noStrike" dirty="0">
                <a:effectLst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tr-TR" sz="1500" b="1" i="0" u="none" strike="noStrike" dirty="0">
                <a:effectLst/>
              </a:rPr>
              <a:t>4. Queue </a:t>
            </a:r>
            <a:r>
              <a:rPr lang="tr-TR" sz="1500" b="1" i="0" u="none" strike="noStrike" dirty="0" err="1">
                <a:effectLst/>
              </a:rPr>
              <a:t>Utilization</a:t>
            </a:r>
            <a:endParaRPr lang="tr-TR" sz="1500" b="1" i="0" u="none" strike="noStrike" dirty="0">
              <a:effectLst/>
            </a:endParaRPr>
          </a:p>
          <a:p>
            <a:pPr>
              <a:lnSpc>
                <a:spcPct val="90000"/>
              </a:lnSpc>
            </a:pPr>
            <a:r>
              <a:rPr lang="tr-TR" sz="1300" b="0" i="0" u="none" strike="noStrike" dirty="0">
                <a:effectLst/>
              </a:rPr>
              <a:t>Queue </a:t>
            </a:r>
            <a:r>
              <a:rPr lang="tr-TR" sz="1300" b="0" i="0" u="none" strike="noStrike" dirty="0" err="1">
                <a:effectLst/>
              </a:rPr>
              <a:t>utilization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increased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by</a:t>
            </a:r>
            <a:r>
              <a:rPr lang="tr-TR" sz="1300" b="0" i="0" u="none" strike="noStrike" dirty="0">
                <a:effectLst/>
              </a:rPr>
              <a:t> 94.9%, </a:t>
            </a:r>
            <a:r>
              <a:rPr lang="tr-TR" sz="1300" b="0" i="0" u="none" strike="noStrike" dirty="0" err="1">
                <a:effectLst/>
              </a:rPr>
              <a:t>meaning</a:t>
            </a:r>
            <a:r>
              <a:rPr lang="tr-TR" sz="1300" b="0" i="0" u="none" strike="noStrike" dirty="0">
                <a:effectLst/>
              </a:rPr>
              <a:t> network </a:t>
            </a:r>
            <a:r>
              <a:rPr lang="tr-TR" sz="1300" b="0" i="0" u="none" strike="noStrike" dirty="0" err="1">
                <a:effectLst/>
              </a:rPr>
              <a:t>buffers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were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used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much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more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intensively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This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suggests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buffers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were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able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to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absorb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more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traffic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bursts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rather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than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dropping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packets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reflecting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efficient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resource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usage</a:t>
            </a:r>
            <a:r>
              <a:rPr lang="tr-TR" sz="1300" b="0" i="0" u="none" strike="noStrike" dirty="0">
                <a:effectLst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While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high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buffer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usage</a:t>
            </a:r>
            <a:r>
              <a:rPr lang="tr-TR" sz="1300" b="0" i="0" u="none" strike="noStrike" dirty="0">
                <a:effectLst/>
              </a:rPr>
              <a:t> can </a:t>
            </a:r>
            <a:r>
              <a:rPr lang="tr-TR" sz="1300" b="0" i="0" u="none" strike="noStrike" dirty="0" err="1">
                <a:effectLst/>
              </a:rPr>
              <a:t>sometimes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signal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congestion</a:t>
            </a:r>
            <a:r>
              <a:rPr lang="tr-TR" sz="1300" b="0" i="0" u="none" strike="noStrike" dirty="0">
                <a:effectLst/>
              </a:rPr>
              <a:t> risk,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improvements</a:t>
            </a:r>
            <a:r>
              <a:rPr lang="tr-TR" sz="1300" b="0" i="0" u="none" strike="noStrike" dirty="0">
                <a:effectLst/>
              </a:rPr>
              <a:t> in </a:t>
            </a:r>
            <a:r>
              <a:rPr lang="tr-TR" sz="1300" b="0" i="0" u="none" strike="noStrike" dirty="0" err="1">
                <a:effectLst/>
              </a:rPr>
              <a:t>both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latency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packet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loss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indicate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that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network </a:t>
            </a:r>
            <a:r>
              <a:rPr lang="tr-TR" sz="1300" b="0" i="0" u="none" strike="noStrike" dirty="0" err="1">
                <a:effectLst/>
              </a:rPr>
              <a:t>handled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load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effectively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This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rise</a:t>
            </a:r>
            <a:r>
              <a:rPr lang="tr-TR" sz="1300" b="0" i="0" u="none" strike="noStrike" dirty="0">
                <a:effectLst/>
              </a:rPr>
              <a:t> in </a:t>
            </a:r>
            <a:r>
              <a:rPr lang="tr-TR" sz="1300" b="0" i="0" u="none" strike="noStrike" dirty="0" err="1">
                <a:effectLst/>
              </a:rPr>
              <a:t>utilization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highlights</a:t>
            </a:r>
            <a:r>
              <a:rPr lang="tr-TR" sz="1300" b="0" i="0" u="none" strike="noStrike" dirty="0">
                <a:effectLst/>
              </a:rPr>
              <a:t> how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network </a:t>
            </a:r>
            <a:r>
              <a:rPr lang="tr-TR" sz="1300" b="0" i="0" u="none" strike="noStrike" dirty="0" err="1">
                <a:effectLst/>
              </a:rPr>
              <a:t>managed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increased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demand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without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compromising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performance</a:t>
            </a:r>
            <a:r>
              <a:rPr lang="tr-TR" sz="1300" b="0" i="0" u="none" strike="noStrike" dirty="0">
                <a:effectLst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tr-TR" sz="1500" b="1" i="0" u="none" strike="noStrike" dirty="0">
                <a:effectLst/>
              </a:rPr>
              <a:t>5. </a:t>
            </a:r>
            <a:r>
              <a:rPr lang="tr-TR" sz="1500" b="1" i="0" u="none" strike="noStrike" dirty="0" err="1">
                <a:effectLst/>
              </a:rPr>
              <a:t>Throughput</a:t>
            </a:r>
            <a:endParaRPr lang="tr-TR" sz="1500" b="1" i="0" u="none" strike="noStrike" dirty="0">
              <a:effectLst/>
            </a:endParaRP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Throughput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rose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by</a:t>
            </a:r>
            <a:r>
              <a:rPr lang="tr-TR" sz="1300" b="0" i="0" u="none" strike="noStrike" dirty="0">
                <a:effectLst/>
              </a:rPr>
              <a:t> 8.6%, </a:t>
            </a:r>
            <a:r>
              <a:rPr lang="tr-TR" sz="1300" b="0" i="0" u="none" strike="noStrike" dirty="0" err="1">
                <a:effectLst/>
              </a:rPr>
              <a:t>showing</a:t>
            </a:r>
            <a:r>
              <a:rPr lang="tr-TR" sz="1300" b="0" i="0" u="none" strike="noStrike" dirty="0">
                <a:effectLst/>
              </a:rPr>
              <a:t> a </a:t>
            </a:r>
            <a:r>
              <a:rPr lang="tr-TR" sz="1300" b="0" i="0" u="none" strike="noStrike" dirty="0" err="1">
                <a:effectLst/>
              </a:rPr>
              <a:t>moderate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improvement</a:t>
            </a:r>
            <a:r>
              <a:rPr lang="tr-TR" sz="1300" b="0" i="0" u="none" strike="noStrike" dirty="0">
                <a:effectLst/>
              </a:rPr>
              <a:t> in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network's</a:t>
            </a:r>
            <a:r>
              <a:rPr lang="tr-TR" sz="1300" b="0" i="0" u="none" strike="noStrike" dirty="0">
                <a:effectLst/>
              </a:rPr>
              <a:t> data </a:t>
            </a:r>
            <a:r>
              <a:rPr lang="tr-TR" sz="1300" b="0" i="0" u="none" strike="noStrike" dirty="0" err="1">
                <a:effectLst/>
              </a:rPr>
              <a:t>transmission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capacity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Throughput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measures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volume</a:t>
            </a:r>
            <a:r>
              <a:rPr lang="tr-TR" sz="1300" b="0" i="0" u="none" strike="noStrike" dirty="0">
                <a:effectLst/>
              </a:rPr>
              <a:t> of </a:t>
            </a:r>
            <a:r>
              <a:rPr lang="tr-TR" sz="1300" b="0" i="0" u="none" strike="noStrike" dirty="0" err="1">
                <a:effectLst/>
              </a:rPr>
              <a:t>successfully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delivered</a:t>
            </a:r>
            <a:r>
              <a:rPr lang="tr-TR" sz="1300" b="0" i="0" u="none" strike="noStrike" dirty="0">
                <a:effectLst/>
              </a:rPr>
              <a:t> data </a:t>
            </a:r>
            <a:r>
              <a:rPr lang="tr-TR" sz="1300" b="0" i="0" u="none" strike="noStrike" dirty="0" err="1">
                <a:effectLst/>
              </a:rPr>
              <a:t>over</a:t>
            </a:r>
            <a:r>
              <a:rPr lang="tr-TR" sz="1300" b="0" i="0" u="none" strike="noStrike" dirty="0">
                <a:effectLst/>
              </a:rPr>
              <a:t> time,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this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increase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reflects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enhanced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efficiency</a:t>
            </a:r>
            <a:r>
              <a:rPr lang="tr-TR" sz="1300" b="0" i="0" u="none" strike="noStrike" dirty="0">
                <a:effectLst/>
              </a:rPr>
              <a:t> in data </a:t>
            </a:r>
            <a:r>
              <a:rPr lang="tr-TR" sz="1300" b="0" i="0" u="none" strike="noStrike" dirty="0" err="1">
                <a:effectLst/>
              </a:rPr>
              <a:t>handling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gain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although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smaller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than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other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improvements</a:t>
            </a:r>
            <a:r>
              <a:rPr lang="tr-TR" sz="1300" b="0" i="0" u="none" strike="noStrike" dirty="0">
                <a:effectLst/>
              </a:rPr>
              <a:t>, </a:t>
            </a:r>
            <a:r>
              <a:rPr lang="tr-TR" sz="1300" b="0" i="0" u="none" strike="noStrike" dirty="0" err="1">
                <a:effectLst/>
              </a:rPr>
              <a:t>aligns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with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overall</a:t>
            </a:r>
            <a:r>
              <a:rPr lang="tr-TR" sz="1300" b="0" i="0" u="none" strike="noStrike" dirty="0">
                <a:effectLst/>
              </a:rPr>
              <a:t> trend of </a:t>
            </a:r>
            <a:r>
              <a:rPr lang="tr-TR" sz="1300" b="0" i="0" u="none" strike="noStrike" dirty="0" err="1">
                <a:effectLst/>
              </a:rPr>
              <a:t>reduced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packet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loss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congestion</a:t>
            </a:r>
            <a:r>
              <a:rPr lang="tr-TR" sz="1300" b="0" i="0" u="none" strike="noStrike" dirty="0">
                <a:effectLst/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300" b="0" i="0" u="none" strike="noStrike" dirty="0" err="1">
                <a:effectLst/>
              </a:rPr>
              <a:t>It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implies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that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the</a:t>
            </a:r>
            <a:r>
              <a:rPr lang="tr-TR" sz="1300" b="0" i="0" u="none" strike="noStrike" dirty="0">
                <a:effectLst/>
              </a:rPr>
              <a:t> network </a:t>
            </a:r>
            <a:r>
              <a:rPr lang="tr-TR" sz="1300" b="0" i="0" u="none" strike="noStrike" dirty="0" err="1">
                <a:effectLst/>
              </a:rPr>
              <a:t>was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able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to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carry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more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useful</a:t>
            </a:r>
            <a:r>
              <a:rPr lang="tr-TR" sz="1300" b="0" i="0" u="none" strike="noStrike" dirty="0">
                <a:effectLst/>
              </a:rPr>
              <a:t> data, </a:t>
            </a:r>
            <a:r>
              <a:rPr lang="tr-TR" sz="1300" b="0" i="0" u="none" strike="noStrike" dirty="0" err="1">
                <a:effectLst/>
              </a:rPr>
              <a:t>confirming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better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management</a:t>
            </a:r>
            <a:r>
              <a:rPr lang="tr-TR" sz="1300" b="0" i="0" u="none" strike="noStrike" dirty="0">
                <a:effectLst/>
              </a:rPr>
              <a:t> of </a:t>
            </a:r>
            <a:r>
              <a:rPr lang="tr-TR" sz="1300" b="0" i="0" u="none" strike="noStrike" dirty="0" err="1">
                <a:effectLst/>
              </a:rPr>
              <a:t>traffic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and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resource</a:t>
            </a:r>
            <a:r>
              <a:rPr lang="tr-TR" sz="1300" b="0" i="0" u="none" strike="noStrike" dirty="0">
                <a:effectLst/>
              </a:rPr>
              <a:t> </a:t>
            </a:r>
            <a:r>
              <a:rPr lang="tr-TR" sz="1300" b="0" i="0" u="none" strike="noStrike" dirty="0" err="1">
                <a:effectLst/>
              </a:rPr>
              <a:t>utilization</a:t>
            </a:r>
            <a:r>
              <a:rPr lang="tr-TR" sz="1300" b="0" i="0" u="none" strike="noStrike" dirty="0">
                <a:effectLst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391138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E9B2D0-2EE3-93AC-FE47-9C9A4F7F3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B6D05530-5C2D-75E6-6704-4B388A7C1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2600" dirty="0" err="1">
                <a:solidFill>
                  <a:srgbClr val="FFFFFF"/>
                </a:solidFill>
              </a:rPr>
              <a:t>Dıscussıon</a:t>
            </a:r>
            <a:endParaRPr lang="tr-TR" sz="26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6ABFB44-3B05-0F13-7C63-353734840E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627017"/>
            <a:ext cx="5877494" cy="576072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introduction</a:t>
            </a:r>
            <a:r>
              <a:rPr lang="tr-TR" sz="1500" dirty="0"/>
              <a:t> of </a:t>
            </a:r>
            <a:r>
              <a:rPr lang="tr-TR" sz="1500" dirty="0" err="1"/>
              <a:t>centralized</a:t>
            </a:r>
            <a:r>
              <a:rPr lang="tr-TR" sz="1500" dirty="0"/>
              <a:t> routing in </a:t>
            </a:r>
            <a:r>
              <a:rPr lang="tr-TR" sz="1500" dirty="0" err="1"/>
              <a:t>OMNeT</a:t>
            </a:r>
            <a:r>
              <a:rPr lang="tr-TR" sz="1500" dirty="0"/>
              <a:t>++ </a:t>
            </a:r>
            <a:r>
              <a:rPr lang="tr-TR" sz="1500" dirty="0" err="1"/>
              <a:t>brought</a:t>
            </a:r>
            <a:r>
              <a:rPr lang="tr-TR" sz="1500" dirty="0"/>
              <a:t> </a:t>
            </a:r>
            <a:r>
              <a:rPr lang="tr-TR" sz="1500" dirty="0" err="1"/>
              <a:t>measurable</a:t>
            </a:r>
            <a:r>
              <a:rPr lang="tr-TR" sz="1500" dirty="0"/>
              <a:t> </a:t>
            </a:r>
            <a:r>
              <a:rPr lang="tr-TR" sz="1500" dirty="0" err="1"/>
              <a:t>benefits</a:t>
            </a:r>
            <a:r>
              <a:rPr lang="tr-TR" sz="1500" dirty="0"/>
              <a:t> </a:t>
            </a:r>
            <a:r>
              <a:rPr lang="tr-TR" sz="1500" dirty="0" err="1"/>
              <a:t>to</a:t>
            </a:r>
            <a:r>
              <a:rPr lang="tr-TR" sz="1500" dirty="0"/>
              <a:t> network </a:t>
            </a:r>
            <a:r>
              <a:rPr lang="tr-TR" sz="1500" dirty="0" err="1"/>
              <a:t>behavior</a:t>
            </a:r>
            <a:r>
              <a:rPr lang="tr-TR" sz="1500" dirty="0"/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Route</a:t>
            </a:r>
            <a:r>
              <a:rPr lang="tr-TR" sz="1500" dirty="0"/>
              <a:t> </a:t>
            </a:r>
            <a:r>
              <a:rPr lang="tr-TR" sz="1500" dirty="0" err="1"/>
              <a:t>computation</a:t>
            </a:r>
            <a:r>
              <a:rPr lang="tr-TR" sz="1500" dirty="0"/>
              <a:t> </a:t>
            </a:r>
            <a:r>
              <a:rPr lang="tr-TR" sz="1500" dirty="0" err="1"/>
              <a:t>was</a:t>
            </a:r>
            <a:r>
              <a:rPr lang="tr-TR" sz="1500" dirty="0"/>
              <a:t> </a:t>
            </a:r>
            <a:r>
              <a:rPr lang="tr-TR" sz="1500" dirty="0" err="1"/>
              <a:t>streamlined</a:t>
            </a:r>
            <a:r>
              <a:rPr lang="tr-TR" sz="1500" dirty="0"/>
              <a:t>, </a:t>
            </a:r>
            <a:r>
              <a:rPr lang="tr-TR" sz="1500" dirty="0" err="1"/>
              <a:t>latency</a:t>
            </a:r>
            <a:r>
              <a:rPr lang="tr-TR" sz="1500" dirty="0"/>
              <a:t> </a:t>
            </a:r>
            <a:r>
              <a:rPr lang="tr-TR" sz="1500" dirty="0" err="1"/>
              <a:t>significantly</a:t>
            </a:r>
            <a:r>
              <a:rPr lang="tr-TR" sz="1500" dirty="0"/>
              <a:t> </a:t>
            </a:r>
            <a:r>
              <a:rPr lang="tr-TR" sz="1500" dirty="0" err="1"/>
              <a:t>reduced</a:t>
            </a:r>
            <a:r>
              <a:rPr lang="tr-TR" sz="1500" dirty="0"/>
              <a:t>,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throughput</a:t>
            </a:r>
            <a:r>
              <a:rPr lang="tr-TR" sz="1500" dirty="0"/>
              <a:t> </a:t>
            </a:r>
            <a:r>
              <a:rPr lang="tr-TR" sz="1500" dirty="0" err="1"/>
              <a:t>moderately</a:t>
            </a:r>
            <a:r>
              <a:rPr lang="tr-TR" sz="1500" dirty="0"/>
              <a:t> </a:t>
            </a:r>
            <a:r>
              <a:rPr lang="tr-TR" sz="1500" dirty="0" err="1"/>
              <a:t>improved</a:t>
            </a:r>
            <a:r>
              <a:rPr lang="tr-TR" sz="1500" dirty="0"/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These</a:t>
            </a:r>
            <a:r>
              <a:rPr lang="tr-TR" sz="1500" dirty="0"/>
              <a:t> </a:t>
            </a:r>
            <a:r>
              <a:rPr lang="tr-TR" sz="1500" dirty="0" err="1"/>
              <a:t>results</a:t>
            </a:r>
            <a:r>
              <a:rPr lang="tr-TR" sz="1500" dirty="0"/>
              <a:t> </a:t>
            </a:r>
            <a:r>
              <a:rPr lang="tr-TR" sz="1500" dirty="0" err="1"/>
              <a:t>suggest</a:t>
            </a:r>
            <a:r>
              <a:rPr lang="tr-TR" sz="1500" dirty="0"/>
              <a:t> </a:t>
            </a:r>
            <a:r>
              <a:rPr lang="tr-TR" sz="1500" dirty="0" err="1"/>
              <a:t>that</a:t>
            </a:r>
            <a:r>
              <a:rPr lang="tr-TR" sz="1500" dirty="0"/>
              <a:t> </a:t>
            </a:r>
            <a:r>
              <a:rPr lang="tr-TR" sz="1500" dirty="0" err="1"/>
              <a:t>centralized</a:t>
            </a:r>
            <a:r>
              <a:rPr lang="tr-TR" sz="1500" dirty="0"/>
              <a:t> routing is </a:t>
            </a:r>
            <a:r>
              <a:rPr lang="tr-TR" sz="1500" dirty="0" err="1"/>
              <a:t>especially</a:t>
            </a:r>
            <a:r>
              <a:rPr lang="tr-TR" sz="1500" dirty="0"/>
              <a:t> </a:t>
            </a:r>
            <a:r>
              <a:rPr lang="tr-TR" sz="1500" dirty="0" err="1"/>
              <a:t>beneficial</a:t>
            </a:r>
            <a:r>
              <a:rPr lang="tr-TR" sz="1500" dirty="0"/>
              <a:t> in </a:t>
            </a:r>
            <a:r>
              <a:rPr lang="tr-TR" sz="1500" dirty="0" err="1"/>
              <a:t>environments</a:t>
            </a:r>
            <a:r>
              <a:rPr lang="tr-TR" sz="1500" dirty="0"/>
              <a:t> </a:t>
            </a:r>
            <a:r>
              <a:rPr lang="tr-TR" sz="1500" dirty="0" err="1"/>
              <a:t>with</a:t>
            </a:r>
            <a:r>
              <a:rPr lang="tr-TR" sz="1500" dirty="0"/>
              <a:t> </a:t>
            </a:r>
            <a:r>
              <a:rPr lang="tr-TR" sz="1500" dirty="0" err="1"/>
              <a:t>low</a:t>
            </a:r>
            <a:r>
              <a:rPr lang="tr-TR" sz="1500" dirty="0"/>
              <a:t> </a:t>
            </a:r>
            <a:r>
              <a:rPr lang="tr-TR" sz="1500" dirty="0" err="1"/>
              <a:t>topological</a:t>
            </a:r>
            <a:r>
              <a:rPr lang="tr-TR" sz="1500" dirty="0"/>
              <a:t> </a:t>
            </a:r>
            <a:r>
              <a:rPr lang="tr-TR" sz="1500" dirty="0" err="1"/>
              <a:t>volatility</a:t>
            </a:r>
            <a:r>
              <a:rPr lang="tr-TR" sz="1500" dirty="0"/>
              <a:t>, </a:t>
            </a:r>
            <a:r>
              <a:rPr lang="tr-TR" sz="1500" dirty="0" err="1"/>
              <a:t>such</a:t>
            </a:r>
            <a:r>
              <a:rPr lang="tr-TR" sz="1500" dirty="0"/>
              <a:t> as data </a:t>
            </a:r>
            <a:r>
              <a:rPr lang="tr-TR" sz="1500" dirty="0" err="1"/>
              <a:t>center</a:t>
            </a:r>
            <a:r>
              <a:rPr lang="tr-TR" sz="1500" dirty="0"/>
              <a:t> </a:t>
            </a:r>
            <a:r>
              <a:rPr lang="tr-TR" sz="1500" dirty="0" err="1"/>
              <a:t>fabrics</a:t>
            </a:r>
            <a:r>
              <a:rPr lang="tr-TR" sz="1500" dirty="0"/>
              <a:t>, sensor </a:t>
            </a:r>
            <a:r>
              <a:rPr lang="tr-TR" sz="1500" dirty="0" err="1"/>
              <a:t>networks</a:t>
            </a:r>
            <a:r>
              <a:rPr lang="tr-TR" sz="1500" dirty="0"/>
              <a:t>,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smart</a:t>
            </a:r>
            <a:r>
              <a:rPr lang="tr-TR" sz="1500" dirty="0"/>
              <a:t> </a:t>
            </a:r>
            <a:r>
              <a:rPr lang="tr-TR" sz="1500" dirty="0" err="1"/>
              <a:t>infrastructure</a:t>
            </a:r>
            <a:r>
              <a:rPr lang="tr-TR" sz="1500" dirty="0"/>
              <a:t> </a:t>
            </a:r>
            <a:r>
              <a:rPr lang="tr-TR" sz="1500" dirty="0" err="1"/>
              <a:t>systems</a:t>
            </a:r>
            <a:r>
              <a:rPr lang="tr-TR" sz="15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Although</a:t>
            </a:r>
            <a:r>
              <a:rPr lang="tr-TR" sz="1500" dirty="0"/>
              <a:t> routing </a:t>
            </a:r>
            <a:r>
              <a:rPr lang="tr-TR" sz="1500" dirty="0" err="1"/>
              <a:t>efficiency</a:t>
            </a:r>
            <a:r>
              <a:rPr lang="tr-TR" sz="1500" dirty="0"/>
              <a:t> </a:t>
            </a:r>
            <a:r>
              <a:rPr lang="tr-TR" sz="1500" dirty="0" err="1"/>
              <a:t>showed</a:t>
            </a:r>
            <a:r>
              <a:rPr lang="tr-TR" sz="1500" dirty="0"/>
              <a:t> a </a:t>
            </a:r>
            <a:r>
              <a:rPr lang="tr-TR" sz="1500" dirty="0" err="1"/>
              <a:t>slight</a:t>
            </a:r>
            <a:r>
              <a:rPr lang="tr-TR" sz="1500" dirty="0"/>
              <a:t> </a:t>
            </a:r>
            <a:r>
              <a:rPr lang="tr-TR" sz="1500" dirty="0" err="1"/>
              <a:t>decline</a:t>
            </a:r>
            <a:r>
              <a:rPr lang="tr-TR" sz="1500" dirty="0"/>
              <a:t>, </a:t>
            </a:r>
            <a:r>
              <a:rPr lang="tr-TR" sz="1500" dirty="0" err="1"/>
              <a:t>this</a:t>
            </a:r>
            <a:r>
              <a:rPr lang="tr-TR" sz="1500" dirty="0"/>
              <a:t> </a:t>
            </a:r>
            <a:r>
              <a:rPr lang="tr-TR" sz="1500" dirty="0" err="1"/>
              <a:t>was</a:t>
            </a:r>
            <a:r>
              <a:rPr lang="tr-TR" sz="1500" dirty="0"/>
              <a:t> an </a:t>
            </a:r>
            <a:r>
              <a:rPr lang="tr-TR" sz="1500" dirty="0" err="1"/>
              <a:t>expected</a:t>
            </a:r>
            <a:r>
              <a:rPr lang="tr-TR" sz="1500" dirty="0"/>
              <a:t> </a:t>
            </a:r>
            <a:r>
              <a:rPr lang="tr-TR" sz="1500" dirty="0" err="1"/>
              <a:t>trade-off</a:t>
            </a:r>
            <a:r>
              <a:rPr lang="tr-TR" sz="1500" dirty="0"/>
              <a:t> </a:t>
            </a:r>
            <a:r>
              <a:rPr lang="tr-TR" sz="1500" dirty="0" err="1"/>
              <a:t>due</a:t>
            </a:r>
            <a:r>
              <a:rPr lang="tr-TR" sz="1500" dirty="0"/>
              <a:t> </a:t>
            </a:r>
            <a:r>
              <a:rPr lang="tr-TR" sz="1500" dirty="0" err="1"/>
              <a:t>to</a:t>
            </a:r>
            <a:r>
              <a:rPr lang="tr-TR" sz="1500" dirty="0"/>
              <a:t> </a:t>
            </a:r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centralized</a:t>
            </a:r>
            <a:r>
              <a:rPr lang="tr-TR" sz="1500" dirty="0"/>
              <a:t> </a:t>
            </a:r>
            <a:r>
              <a:rPr lang="tr-TR" sz="1500" dirty="0" err="1"/>
              <a:t>model’s</a:t>
            </a:r>
            <a:r>
              <a:rPr lang="tr-TR" sz="1500" dirty="0"/>
              <a:t> </a:t>
            </a:r>
            <a:r>
              <a:rPr lang="tr-TR" sz="1500" dirty="0" err="1"/>
              <a:t>slower</a:t>
            </a:r>
            <a:r>
              <a:rPr lang="tr-TR" sz="1500" dirty="0"/>
              <a:t> </a:t>
            </a:r>
            <a:r>
              <a:rPr lang="tr-TR" sz="1500" dirty="0" err="1"/>
              <a:t>adaptability</a:t>
            </a:r>
            <a:r>
              <a:rPr lang="tr-TR" sz="1500" dirty="0"/>
              <a:t> </a:t>
            </a:r>
            <a:r>
              <a:rPr lang="tr-TR" sz="1500" dirty="0" err="1"/>
              <a:t>to</a:t>
            </a:r>
            <a:r>
              <a:rPr lang="tr-TR" sz="1500" dirty="0"/>
              <a:t> </a:t>
            </a:r>
            <a:r>
              <a:rPr lang="tr-TR" sz="1500" dirty="0" err="1"/>
              <a:t>localized</a:t>
            </a:r>
            <a:r>
              <a:rPr lang="tr-TR" sz="1500" dirty="0"/>
              <a:t> </a:t>
            </a:r>
            <a:r>
              <a:rPr lang="tr-TR" sz="1500" dirty="0" err="1"/>
              <a:t>changes</a:t>
            </a:r>
            <a:r>
              <a:rPr lang="tr-TR" sz="1500" dirty="0"/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Nonetheless</a:t>
            </a:r>
            <a:r>
              <a:rPr lang="tr-TR" sz="1500" dirty="0"/>
              <a:t>, </a:t>
            </a:r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performance</a:t>
            </a:r>
            <a:r>
              <a:rPr lang="tr-TR" sz="1500" dirty="0"/>
              <a:t> </a:t>
            </a:r>
            <a:r>
              <a:rPr lang="tr-TR" sz="1500" dirty="0" err="1"/>
              <a:t>gains</a:t>
            </a:r>
            <a:r>
              <a:rPr lang="tr-TR" sz="1500" dirty="0"/>
              <a:t> in </a:t>
            </a:r>
            <a:r>
              <a:rPr lang="tr-TR" sz="1500" dirty="0" err="1"/>
              <a:t>delay</a:t>
            </a:r>
            <a:r>
              <a:rPr lang="tr-TR" sz="1500" dirty="0"/>
              <a:t>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buffering</a:t>
            </a:r>
            <a:r>
              <a:rPr lang="tr-TR" sz="1500" dirty="0"/>
              <a:t> </a:t>
            </a:r>
            <a:r>
              <a:rPr lang="tr-TR" sz="1500" dirty="0" err="1"/>
              <a:t>efficiency</a:t>
            </a:r>
            <a:r>
              <a:rPr lang="tr-TR" sz="1500" dirty="0"/>
              <a:t> </a:t>
            </a:r>
            <a:r>
              <a:rPr lang="tr-TR" sz="1500" dirty="0" err="1"/>
              <a:t>indicate</a:t>
            </a:r>
            <a:r>
              <a:rPr lang="tr-TR" sz="1500" dirty="0"/>
              <a:t> a net </a:t>
            </a:r>
            <a:r>
              <a:rPr lang="tr-TR" sz="1500" dirty="0" err="1"/>
              <a:t>positive</a:t>
            </a:r>
            <a:r>
              <a:rPr lang="tr-TR" sz="1500" dirty="0"/>
              <a:t> </a:t>
            </a:r>
            <a:r>
              <a:rPr lang="tr-TR" sz="1500" dirty="0" err="1"/>
              <a:t>effect</a:t>
            </a:r>
            <a:r>
              <a:rPr lang="tr-TR" sz="1500" dirty="0"/>
              <a:t> </a:t>
            </a:r>
            <a:r>
              <a:rPr lang="tr-TR" sz="1500" dirty="0" err="1"/>
              <a:t>under</a:t>
            </a:r>
            <a:r>
              <a:rPr lang="tr-TR" sz="1500" dirty="0"/>
              <a:t> </a:t>
            </a:r>
            <a:r>
              <a:rPr lang="tr-TR" sz="1500" dirty="0" err="1"/>
              <a:t>stable</a:t>
            </a:r>
            <a:r>
              <a:rPr lang="tr-TR" sz="1500" dirty="0"/>
              <a:t> </a:t>
            </a:r>
            <a:r>
              <a:rPr lang="tr-TR" sz="1500" dirty="0" err="1"/>
              <a:t>conditions</a:t>
            </a:r>
            <a:r>
              <a:rPr lang="tr-TR" sz="15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Importantly</a:t>
            </a:r>
            <a:r>
              <a:rPr lang="tr-TR" sz="1500" dirty="0"/>
              <a:t>, </a:t>
            </a:r>
            <a:r>
              <a:rPr lang="tr-TR" sz="1500" dirty="0" err="1"/>
              <a:t>centralized</a:t>
            </a:r>
            <a:r>
              <a:rPr lang="tr-TR" sz="1500" dirty="0"/>
              <a:t> routing </a:t>
            </a:r>
            <a:r>
              <a:rPr lang="tr-TR" sz="1500" dirty="0" err="1"/>
              <a:t>also</a:t>
            </a:r>
            <a:r>
              <a:rPr lang="tr-TR" sz="1500" dirty="0"/>
              <a:t> </a:t>
            </a:r>
            <a:r>
              <a:rPr lang="tr-TR" sz="1500" dirty="0" err="1"/>
              <a:t>enhances</a:t>
            </a:r>
            <a:r>
              <a:rPr lang="tr-TR" sz="1500" dirty="0"/>
              <a:t> </a:t>
            </a:r>
            <a:r>
              <a:rPr lang="tr-TR" sz="1500" dirty="0" err="1"/>
              <a:t>observability</a:t>
            </a:r>
            <a:r>
              <a:rPr lang="tr-TR" sz="1500" dirty="0"/>
              <a:t>, </a:t>
            </a:r>
            <a:r>
              <a:rPr lang="tr-TR" sz="1500" dirty="0" err="1"/>
              <a:t>traffic</a:t>
            </a:r>
            <a:r>
              <a:rPr lang="tr-TR" sz="1500" dirty="0"/>
              <a:t> </a:t>
            </a:r>
            <a:r>
              <a:rPr lang="tr-TR" sz="1500" dirty="0" err="1"/>
              <a:t>predictability</a:t>
            </a:r>
            <a:r>
              <a:rPr lang="tr-TR" sz="1500" dirty="0"/>
              <a:t>,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security</a:t>
            </a:r>
            <a:r>
              <a:rPr lang="tr-TR" sz="1500" dirty="0"/>
              <a:t> </a:t>
            </a:r>
            <a:r>
              <a:rPr lang="tr-TR" sz="1500" dirty="0" err="1"/>
              <a:t>enforcement</a:t>
            </a:r>
            <a:r>
              <a:rPr lang="tr-TR" sz="15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With</a:t>
            </a:r>
            <a:r>
              <a:rPr lang="tr-TR" sz="1500" dirty="0"/>
              <a:t> </a:t>
            </a:r>
            <a:r>
              <a:rPr lang="tr-TR" sz="1500" dirty="0" err="1"/>
              <a:t>route</a:t>
            </a:r>
            <a:r>
              <a:rPr lang="tr-TR" sz="1500" dirty="0"/>
              <a:t> </a:t>
            </a:r>
            <a:r>
              <a:rPr lang="tr-TR" sz="1500" dirty="0" err="1"/>
              <a:t>logic</a:t>
            </a:r>
            <a:r>
              <a:rPr lang="tr-TR" sz="1500" dirty="0"/>
              <a:t> </a:t>
            </a:r>
            <a:r>
              <a:rPr lang="tr-TR" sz="1500" dirty="0" err="1"/>
              <a:t>centralized</a:t>
            </a:r>
            <a:r>
              <a:rPr lang="tr-TR" sz="1500" dirty="0"/>
              <a:t>, </a:t>
            </a:r>
            <a:r>
              <a:rPr lang="tr-TR" sz="1500" dirty="0" err="1"/>
              <a:t>auditing</a:t>
            </a:r>
            <a:r>
              <a:rPr lang="tr-TR" sz="1500" dirty="0"/>
              <a:t>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diagnostics</a:t>
            </a:r>
            <a:r>
              <a:rPr lang="tr-TR" sz="1500" dirty="0"/>
              <a:t> </a:t>
            </a:r>
            <a:r>
              <a:rPr lang="tr-TR" sz="1500" dirty="0" err="1"/>
              <a:t>become</a:t>
            </a:r>
            <a:r>
              <a:rPr lang="tr-TR" sz="1500" dirty="0"/>
              <a:t> </a:t>
            </a:r>
            <a:r>
              <a:rPr lang="tr-TR" sz="1500" dirty="0" err="1"/>
              <a:t>simpler</a:t>
            </a:r>
            <a:r>
              <a:rPr lang="tr-TR" sz="1500" dirty="0"/>
              <a:t>,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enforcement</a:t>
            </a:r>
            <a:r>
              <a:rPr lang="tr-TR" sz="1500" dirty="0"/>
              <a:t> of </a:t>
            </a:r>
            <a:r>
              <a:rPr lang="tr-TR" sz="1500" dirty="0" err="1"/>
              <a:t>access</a:t>
            </a:r>
            <a:r>
              <a:rPr lang="tr-TR" sz="1500" dirty="0"/>
              <a:t> </a:t>
            </a:r>
            <a:r>
              <a:rPr lang="tr-TR" sz="1500" dirty="0" err="1"/>
              <a:t>policies</a:t>
            </a:r>
            <a:r>
              <a:rPr lang="tr-TR" sz="1500" dirty="0"/>
              <a:t> </a:t>
            </a:r>
            <a:r>
              <a:rPr lang="tr-TR" sz="1500" dirty="0" err="1"/>
              <a:t>or</a:t>
            </a:r>
            <a:r>
              <a:rPr lang="tr-TR" sz="1500" dirty="0"/>
              <a:t> </a:t>
            </a:r>
            <a:r>
              <a:rPr lang="tr-TR" sz="1500" dirty="0" err="1"/>
              <a:t>anomaly</a:t>
            </a:r>
            <a:r>
              <a:rPr lang="tr-TR" sz="1500" dirty="0"/>
              <a:t> </a:t>
            </a:r>
            <a:r>
              <a:rPr lang="tr-TR" sz="1500" dirty="0" err="1"/>
              <a:t>detection</a:t>
            </a:r>
            <a:r>
              <a:rPr lang="tr-TR" sz="1500" dirty="0"/>
              <a:t> can be </a:t>
            </a:r>
            <a:r>
              <a:rPr lang="tr-TR" sz="1500" dirty="0" err="1"/>
              <a:t>implemented</a:t>
            </a:r>
            <a:r>
              <a:rPr lang="tr-TR" sz="1500" dirty="0"/>
              <a:t> </a:t>
            </a:r>
            <a:r>
              <a:rPr lang="tr-TR" sz="1500" dirty="0" err="1"/>
              <a:t>more</a:t>
            </a:r>
            <a:r>
              <a:rPr lang="tr-TR" sz="1500" dirty="0"/>
              <a:t> </a:t>
            </a:r>
            <a:r>
              <a:rPr lang="tr-TR" sz="1500" dirty="0" err="1"/>
              <a:t>effectively</a:t>
            </a:r>
            <a:r>
              <a:rPr lang="tr-TR" sz="1500" dirty="0"/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/>
              <a:t>These</a:t>
            </a:r>
            <a:r>
              <a:rPr lang="tr-TR" sz="1500" dirty="0"/>
              <a:t> </a:t>
            </a:r>
            <a:r>
              <a:rPr lang="tr-TR" sz="1500" dirty="0" err="1"/>
              <a:t>findings</a:t>
            </a:r>
            <a:r>
              <a:rPr lang="tr-TR" sz="1500" dirty="0"/>
              <a:t> </a:t>
            </a:r>
            <a:r>
              <a:rPr lang="tr-TR" sz="1500" dirty="0" err="1"/>
              <a:t>mirror</a:t>
            </a:r>
            <a:r>
              <a:rPr lang="tr-TR" sz="1500" dirty="0"/>
              <a:t> </a:t>
            </a:r>
            <a:r>
              <a:rPr lang="tr-TR" sz="1500" dirty="0" err="1"/>
              <a:t>real-world</a:t>
            </a:r>
            <a:r>
              <a:rPr lang="tr-TR" sz="1500" dirty="0"/>
              <a:t> </a:t>
            </a:r>
            <a:r>
              <a:rPr lang="tr-TR" sz="1500" dirty="0" err="1"/>
              <a:t>implementations</a:t>
            </a:r>
            <a:r>
              <a:rPr lang="tr-TR" sz="1500" dirty="0"/>
              <a:t> of Software-</a:t>
            </a:r>
            <a:r>
              <a:rPr lang="tr-TR" sz="1500" dirty="0" err="1"/>
              <a:t>Defined</a:t>
            </a:r>
            <a:r>
              <a:rPr lang="tr-TR" sz="1500" dirty="0"/>
              <a:t> Networking (SDN), </a:t>
            </a:r>
            <a:r>
              <a:rPr lang="tr-TR" sz="1500" dirty="0" err="1"/>
              <a:t>where</a:t>
            </a:r>
            <a:r>
              <a:rPr lang="tr-TR" sz="1500" dirty="0"/>
              <a:t> </a:t>
            </a:r>
            <a:r>
              <a:rPr lang="tr-TR" sz="1500" dirty="0" err="1"/>
              <a:t>centralized</a:t>
            </a:r>
            <a:r>
              <a:rPr lang="tr-TR" sz="1500" dirty="0"/>
              <a:t> </a:t>
            </a:r>
            <a:r>
              <a:rPr lang="tr-TR" sz="1500" dirty="0" err="1"/>
              <a:t>control</a:t>
            </a:r>
            <a:r>
              <a:rPr lang="tr-TR" sz="1500" dirty="0"/>
              <a:t> </a:t>
            </a:r>
            <a:r>
              <a:rPr lang="tr-TR" sz="1500" dirty="0" err="1"/>
              <a:t>improves</a:t>
            </a:r>
            <a:r>
              <a:rPr lang="tr-TR" sz="1500" dirty="0"/>
              <a:t> global </a:t>
            </a:r>
            <a:r>
              <a:rPr lang="tr-TR" sz="1500" dirty="0" err="1"/>
              <a:t>optimization</a:t>
            </a:r>
            <a:r>
              <a:rPr lang="tr-TR" sz="1500" dirty="0"/>
              <a:t> at </a:t>
            </a:r>
            <a:r>
              <a:rPr lang="tr-TR" sz="1500" dirty="0" err="1"/>
              <a:t>the</a:t>
            </a:r>
            <a:r>
              <a:rPr lang="tr-TR" sz="1500" dirty="0"/>
              <a:t> </a:t>
            </a:r>
            <a:r>
              <a:rPr lang="tr-TR" sz="1500" dirty="0" err="1"/>
              <a:t>expense</a:t>
            </a:r>
            <a:r>
              <a:rPr lang="tr-TR" sz="1500" dirty="0"/>
              <a:t> of </a:t>
            </a:r>
            <a:r>
              <a:rPr lang="tr-TR" sz="1500" dirty="0" err="1"/>
              <a:t>localized</a:t>
            </a:r>
            <a:r>
              <a:rPr lang="tr-TR" sz="1500" dirty="0"/>
              <a:t> </a:t>
            </a:r>
            <a:r>
              <a:rPr lang="tr-TR" sz="1500" dirty="0" err="1"/>
              <a:t>decision-making</a:t>
            </a:r>
            <a:r>
              <a:rPr lang="tr-TR" sz="15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43832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42B82C-A16F-4F72-74E0-DD3F8E2A9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AEFFFF2-9EB4-4B6C-B9F8-2BA3EF89A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307017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D65299F-028F-4AFC-B46A-8DB33E20F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0172" y="0"/>
            <a:ext cx="912182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AC87F6E-526A-49B5-995D-42DB65659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7423" y="1443035"/>
            <a:ext cx="3971932" cy="3971930"/>
          </a:xfrm>
          <a:prstGeom prst="ellipse">
            <a:avLst/>
          </a:prstGeom>
          <a:solidFill>
            <a:srgbClr val="FFFFFF"/>
          </a:solidFill>
          <a:ln w="317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292C4A8-9329-64E1-D96E-380C2E1D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0873" y="1586484"/>
            <a:ext cx="3685032" cy="368503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>
            <a:normAutofit/>
          </a:bodyPr>
          <a:lstStyle/>
          <a:p>
            <a:r>
              <a:rPr lang="tr-TR" sz="2300" dirty="0" err="1">
                <a:solidFill>
                  <a:srgbClr val="FFFFFF"/>
                </a:solidFill>
              </a:rPr>
              <a:t>Conclusıon</a:t>
            </a:r>
            <a:r>
              <a:rPr lang="tr-TR" sz="2300" dirty="0">
                <a:solidFill>
                  <a:srgbClr val="FFFFFF"/>
                </a:solidFill>
              </a:rPr>
              <a:t> </a:t>
            </a:r>
            <a:r>
              <a:rPr lang="tr-TR" sz="2300" dirty="0" err="1">
                <a:solidFill>
                  <a:srgbClr val="FFFFFF"/>
                </a:solidFill>
              </a:rPr>
              <a:t>and</a:t>
            </a:r>
            <a:r>
              <a:rPr lang="tr-TR" sz="2300" dirty="0">
                <a:solidFill>
                  <a:srgbClr val="FFFFFF"/>
                </a:solidFill>
              </a:rPr>
              <a:t> </a:t>
            </a:r>
            <a:r>
              <a:rPr lang="tr-TR" sz="2300" dirty="0" err="1">
                <a:solidFill>
                  <a:srgbClr val="FFFFFF"/>
                </a:solidFill>
              </a:rPr>
              <a:t>Future</a:t>
            </a:r>
            <a:r>
              <a:rPr lang="tr-TR" sz="2300" dirty="0">
                <a:solidFill>
                  <a:srgbClr val="FFFFFF"/>
                </a:solidFill>
              </a:rPr>
              <a:t> </a:t>
            </a:r>
            <a:r>
              <a:rPr lang="tr-TR" sz="2300" dirty="0" err="1">
                <a:solidFill>
                  <a:srgbClr val="FFFFFF"/>
                </a:solidFill>
              </a:rPr>
              <a:t>Work</a:t>
            </a:r>
            <a:endParaRPr lang="tr-TR" sz="2300" dirty="0">
              <a:solidFill>
                <a:srgbClr val="FFFFFF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8DF76D-B9AF-6C63-25D9-562EEB247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695" y="1402080"/>
            <a:ext cx="5320696" cy="4053840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tr-TR" sz="1200" dirty="0" err="1"/>
              <a:t>This</a:t>
            </a:r>
            <a:r>
              <a:rPr lang="tr-TR" sz="1200" dirty="0"/>
              <a:t> </a:t>
            </a:r>
            <a:r>
              <a:rPr lang="tr-TR" sz="1200" dirty="0" err="1"/>
              <a:t>study</a:t>
            </a:r>
            <a:r>
              <a:rPr lang="tr-TR" sz="1200" dirty="0"/>
              <a:t> </a:t>
            </a:r>
            <a:r>
              <a:rPr lang="tr-TR" sz="1200" dirty="0" err="1"/>
              <a:t>successfully</a:t>
            </a:r>
            <a:r>
              <a:rPr lang="tr-TR" sz="1200" dirty="0"/>
              <a:t> </a:t>
            </a:r>
            <a:r>
              <a:rPr lang="tr-TR" sz="1200" dirty="0" err="1"/>
              <a:t>demonstrated</a:t>
            </a:r>
            <a:r>
              <a:rPr lang="tr-TR" sz="1200" dirty="0"/>
              <a:t> </a:t>
            </a:r>
            <a:r>
              <a:rPr lang="tr-TR" sz="1200" dirty="0" err="1"/>
              <a:t>that</a:t>
            </a:r>
            <a:r>
              <a:rPr lang="tr-TR" sz="1200" dirty="0"/>
              <a:t> routing </a:t>
            </a:r>
            <a:r>
              <a:rPr lang="tr-TR" sz="1200" dirty="0" err="1"/>
              <a:t>protocol</a:t>
            </a:r>
            <a:r>
              <a:rPr lang="tr-TR" sz="1200" dirty="0"/>
              <a:t> </a:t>
            </a:r>
            <a:r>
              <a:rPr lang="tr-TR" sz="1200" dirty="0" err="1"/>
              <a:t>refinements</a:t>
            </a:r>
            <a:r>
              <a:rPr lang="tr-TR" sz="1200" dirty="0"/>
              <a:t> — </a:t>
            </a:r>
            <a:r>
              <a:rPr lang="tr-TR" sz="1200" dirty="0" err="1"/>
              <a:t>particularly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integration</a:t>
            </a:r>
            <a:r>
              <a:rPr lang="tr-TR" sz="1200" dirty="0"/>
              <a:t> of </a:t>
            </a:r>
            <a:r>
              <a:rPr lang="tr-TR" sz="1200" dirty="0" err="1"/>
              <a:t>centralized</a:t>
            </a:r>
            <a:r>
              <a:rPr lang="tr-TR" sz="1200" dirty="0"/>
              <a:t> </a:t>
            </a:r>
            <a:r>
              <a:rPr lang="tr-TR" sz="1200" dirty="0" err="1"/>
              <a:t>decision-making</a:t>
            </a:r>
            <a:r>
              <a:rPr lang="tr-TR" sz="1200" dirty="0"/>
              <a:t> — can deliver </a:t>
            </a:r>
            <a:r>
              <a:rPr lang="tr-TR" sz="1200" dirty="0" err="1"/>
              <a:t>meaningful</a:t>
            </a:r>
            <a:r>
              <a:rPr lang="tr-TR" sz="1200" dirty="0"/>
              <a:t> </a:t>
            </a:r>
            <a:r>
              <a:rPr lang="tr-TR" sz="1200" dirty="0" err="1"/>
              <a:t>improvements</a:t>
            </a:r>
            <a:r>
              <a:rPr lang="tr-TR" sz="1200" dirty="0"/>
              <a:t> in network </a:t>
            </a:r>
            <a:r>
              <a:rPr lang="tr-TR" sz="1200" dirty="0" err="1"/>
              <a:t>simulation</a:t>
            </a:r>
            <a:r>
              <a:rPr lang="tr-TR" sz="1200" dirty="0"/>
              <a:t> </a:t>
            </a:r>
            <a:r>
              <a:rPr lang="tr-TR" sz="1200" dirty="0" err="1"/>
              <a:t>outcomes</a:t>
            </a:r>
            <a:r>
              <a:rPr lang="tr-TR" sz="1200" dirty="0"/>
              <a:t>. </a:t>
            </a:r>
          </a:p>
          <a:p>
            <a:pPr>
              <a:lnSpc>
                <a:spcPct val="90000"/>
              </a:lnSpc>
            </a:pPr>
            <a:r>
              <a:rPr lang="tr-TR" sz="1200" dirty="0" err="1"/>
              <a:t>In</a:t>
            </a:r>
            <a:r>
              <a:rPr lang="tr-TR" sz="1200" dirty="0"/>
              <a:t> </a:t>
            </a:r>
            <a:r>
              <a:rPr lang="tr-TR" sz="1200" dirty="0" err="1"/>
              <a:t>particular</a:t>
            </a:r>
            <a:r>
              <a:rPr lang="tr-TR" sz="1200" dirty="0"/>
              <a:t>, </a:t>
            </a:r>
            <a:r>
              <a:rPr lang="tr-TR" sz="1200" dirty="0" err="1"/>
              <a:t>end-to-end</a:t>
            </a:r>
            <a:r>
              <a:rPr lang="tr-TR" sz="1200" dirty="0"/>
              <a:t> </a:t>
            </a:r>
            <a:r>
              <a:rPr lang="tr-TR" sz="1200" dirty="0" err="1"/>
              <a:t>latency</a:t>
            </a:r>
            <a:r>
              <a:rPr lang="tr-TR" sz="1200" dirty="0"/>
              <a:t> </a:t>
            </a:r>
            <a:r>
              <a:rPr lang="tr-TR" sz="1200" dirty="0" err="1"/>
              <a:t>was</a:t>
            </a:r>
            <a:r>
              <a:rPr lang="tr-TR" sz="1200" dirty="0"/>
              <a:t> </a:t>
            </a:r>
            <a:r>
              <a:rPr lang="tr-TR" sz="1200" dirty="0" err="1"/>
              <a:t>reduced</a:t>
            </a:r>
            <a:r>
              <a:rPr lang="tr-TR" sz="1200" dirty="0"/>
              <a:t>, </a:t>
            </a:r>
            <a:r>
              <a:rPr lang="tr-TR" sz="1200" dirty="0" err="1"/>
              <a:t>queue</a:t>
            </a:r>
            <a:r>
              <a:rPr lang="tr-TR" sz="1200" dirty="0"/>
              <a:t> </a:t>
            </a:r>
            <a:r>
              <a:rPr lang="tr-TR" sz="1200" dirty="0" err="1"/>
              <a:t>utilization</a:t>
            </a:r>
            <a:r>
              <a:rPr lang="tr-TR" sz="1200" dirty="0"/>
              <a:t> </a:t>
            </a:r>
            <a:r>
              <a:rPr lang="tr-TR" sz="1200" dirty="0" err="1"/>
              <a:t>improved</a:t>
            </a:r>
            <a:r>
              <a:rPr lang="tr-TR" sz="1200" dirty="0"/>
              <a:t>,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throughput</a:t>
            </a:r>
            <a:r>
              <a:rPr lang="tr-TR" sz="1200" dirty="0"/>
              <a:t> </a:t>
            </a:r>
            <a:r>
              <a:rPr lang="tr-TR" sz="1200" dirty="0" err="1"/>
              <a:t>increased</a:t>
            </a:r>
            <a:r>
              <a:rPr lang="tr-TR" sz="1200" dirty="0"/>
              <a:t> </a:t>
            </a:r>
            <a:r>
              <a:rPr lang="tr-TR" sz="1200" dirty="0" err="1"/>
              <a:t>with</a:t>
            </a:r>
            <a:r>
              <a:rPr lang="tr-TR" sz="1200" dirty="0"/>
              <a:t> minimal </a:t>
            </a:r>
            <a:r>
              <a:rPr lang="tr-TR" sz="1200" dirty="0" err="1"/>
              <a:t>added</a:t>
            </a:r>
            <a:r>
              <a:rPr lang="tr-TR" sz="1200" dirty="0"/>
              <a:t> </a:t>
            </a:r>
            <a:r>
              <a:rPr lang="tr-TR" sz="1200" dirty="0" err="1"/>
              <a:t>complexity</a:t>
            </a:r>
            <a:r>
              <a:rPr lang="tr-TR" sz="12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200" dirty="0" err="1"/>
              <a:t>These</a:t>
            </a:r>
            <a:r>
              <a:rPr lang="tr-TR" sz="1200" dirty="0"/>
              <a:t> </a:t>
            </a:r>
            <a:r>
              <a:rPr lang="tr-TR" sz="1200" dirty="0" err="1"/>
              <a:t>results</a:t>
            </a:r>
            <a:r>
              <a:rPr lang="tr-TR" sz="1200" dirty="0"/>
              <a:t> </a:t>
            </a:r>
            <a:r>
              <a:rPr lang="tr-TR" sz="1200" dirty="0" err="1"/>
              <a:t>are</a:t>
            </a:r>
            <a:r>
              <a:rPr lang="tr-TR" sz="1200" dirty="0"/>
              <a:t> </a:t>
            </a:r>
            <a:r>
              <a:rPr lang="tr-TR" sz="1200" dirty="0" err="1"/>
              <a:t>applicable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simulation-based</a:t>
            </a:r>
            <a:r>
              <a:rPr lang="tr-TR" sz="1200" dirty="0"/>
              <a:t> </a:t>
            </a:r>
            <a:r>
              <a:rPr lang="tr-TR" sz="1200" dirty="0" err="1"/>
              <a:t>studies</a:t>
            </a:r>
            <a:r>
              <a:rPr lang="tr-TR" sz="1200" dirty="0"/>
              <a:t> in:</a:t>
            </a:r>
          </a:p>
          <a:p>
            <a:pPr lvl="1">
              <a:lnSpc>
                <a:spcPct val="90000"/>
              </a:lnSpc>
            </a:pPr>
            <a:r>
              <a:rPr lang="tr-TR" sz="1200" dirty="0" err="1"/>
              <a:t>IoT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sensor </a:t>
            </a:r>
            <a:r>
              <a:rPr lang="tr-TR" sz="1200" dirty="0" err="1"/>
              <a:t>networks</a:t>
            </a:r>
            <a:r>
              <a:rPr lang="tr-TR" sz="1200" dirty="0"/>
              <a:t> (</a:t>
            </a:r>
            <a:r>
              <a:rPr lang="tr-TR" sz="1200" dirty="0" err="1"/>
              <a:t>due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predictability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centralized</a:t>
            </a:r>
            <a:r>
              <a:rPr lang="tr-TR" sz="1200" dirty="0"/>
              <a:t> </a:t>
            </a:r>
            <a:r>
              <a:rPr lang="tr-TR" sz="1200" dirty="0" err="1"/>
              <a:t>oversight</a:t>
            </a:r>
            <a:r>
              <a:rPr lang="tr-TR" sz="1200" dirty="0"/>
              <a:t>)</a:t>
            </a:r>
          </a:p>
          <a:p>
            <a:pPr lvl="1">
              <a:lnSpc>
                <a:spcPct val="90000"/>
              </a:lnSpc>
            </a:pPr>
            <a:r>
              <a:rPr lang="tr-TR" sz="1200" dirty="0" err="1"/>
              <a:t>Campus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enterprise</a:t>
            </a:r>
            <a:r>
              <a:rPr lang="tr-TR" sz="1200" dirty="0"/>
              <a:t> </a:t>
            </a:r>
            <a:r>
              <a:rPr lang="tr-TR" sz="1200" dirty="0" err="1"/>
              <a:t>networks</a:t>
            </a:r>
            <a:r>
              <a:rPr lang="tr-TR" sz="1200" dirty="0"/>
              <a:t> (</a:t>
            </a:r>
            <a:r>
              <a:rPr lang="tr-TR" sz="1200" dirty="0" err="1"/>
              <a:t>where</a:t>
            </a:r>
            <a:r>
              <a:rPr lang="tr-TR" sz="1200" dirty="0"/>
              <a:t> </a:t>
            </a:r>
            <a:r>
              <a:rPr lang="tr-TR" sz="1200" dirty="0" err="1"/>
              <a:t>policy</a:t>
            </a:r>
            <a:r>
              <a:rPr lang="tr-TR" sz="1200" dirty="0"/>
              <a:t> </a:t>
            </a:r>
            <a:r>
              <a:rPr lang="tr-TR" sz="1200" dirty="0" err="1"/>
              <a:t>enforcement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low-latency</a:t>
            </a:r>
            <a:r>
              <a:rPr lang="tr-TR" sz="1200" dirty="0"/>
              <a:t> </a:t>
            </a:r>
            <a:r>
              <a:rPr lang="tr-TR" sz="1200" dirty="0" err="1"/>
              <a:t>are</a:t>
            </a:r>
            <a:r>
              <a:rPr lang="tr-TR" sz="1200" dirty="0"/>
              <a:t> </a:t>
            </a:r>
            <a:r>
              <a:rPr lang="tr-TR" sz="1200" dirty="0" err="1"/>
              <a:t>critical</a:t>
            </a:r>
            <a:r>
              <a:rPr lang="tr-TR" sz="1200" dirty="0"/>
              <a:t>)</a:t>
            </a:r>
          </a:p>
          <a:p>
            <a:pPr lvl="1">
              <a:lnSpc>
                <a:spcPct val="90000"/>
              </a:lnSpc>
            </a:pPr>
            <a:r>
              <a:rPr lang="tr-TR" sz="1200" dirty="0"/>
              <a:t>SDN </a:t>
            </a:r>
            <a:r>
              <a:rPr lang="tr-TR" sz="1200" dirty="0" err="1"/>
              <a:t>research</a:t>
            </a:r>
            <a:r>
              <a:rPr lang="tr-TR" sz="1200" dirty="0"/>
              <a:t> </a:t>
            </a:r>
            <a:r>
              <a:rPr lang="tr-TR" sz="1200" dirty="0" err="1"/>
              <a:t>environments</a:t>
            </a:r>
            <a:r>
              <a:rPr lang="tr-TR" sz="1200" dirty="0"/>
              <a:t> (</a:t>
            </a:r>
            <a:r>
              <a:rPr lang="tr-TR" sz="1200" dirty="0" err="1"/>
              <a:t>where</a:t>
            </a:r>
            <a:r>
              <a:rPr lang="tr-TR" sz="1200" dirty="0"/>
              <a:t> </a:t>
            </a:r>
            <a:r>
              <a:rPr lang="tr-TR" sz="1200" dirty="0" err="1"/>
              <a:t>control</a:t>
            </a:r>
            <a:r>
              <a:rPr lang="tr-TR" sz="1200" dirty="0"/>
              <a:t> </a:t>
            </a:r>
            <a:r>
              <a:rPr lang="tr-TR" sz="1200" dirty="0" err="1"/>
              <a:t>plane</a:t>
            </a:r>
            <a:r>
              <a:rPr lang="tr-TR" sz="1200" dirty="0"/>
              <a:t> </a:t>
            </a:r>
            <a:r>
              <a:rPr lang="tr-TR" sz="1200" dirty="0" err="1"/>
              <a:t>centralization</a:t>
            </a:r>
            <a:r>
              <a:rPr lang="tr-TR" sz="1200" dirty="0"/>
              <a:t> is a </a:t>
            </a:r>
            <a:r>
              <a:rPr lang="tr-TR" sz="1200" dirty="0" err="1"/>
              <a:t>core</a:t>
            </a:r>
            <a:r>
              <a:rPr lang="tr-TR" sz="1200" dirty="0"/>
              <a:t> </a:t>
            </a:r>
            <a:r>
              <a:rPr lang="tr-TR" sz="1200" dirty="0" err="1"/>
              <a:t>design</a:t>
            </a:r>
            <a:r>
              <a:rPr lang="tr-TR" sz="1200" dirty="0"/>
              <a:t>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tr-TR" sz="1500" b="1" dirty="0" err="1">
                <a:solidFill>
                  <a:schemeClr val="accent2"/>
                </a:solidFill>
              </a:rPr>
              <a:t>Future</a:t>
            </a:r>
            <a:r>
              <a:rPr lang="tr-TR" sz="1500" b="1" dirty="0">
                <a:solidFill>
                  <a:schemeClr val="accent2"/>
                </a:solidFill>
              </a:rPr>
              <a:t> </a:t>
            </a:r>
            <a:r>
              <a:rPr lang="tr-TR" sz="1500" b="1" dirty="0" err="1">
                <a:solidFill>
                  <a:schemeClr val="accent2"/>
                </a:solidFill>
              </a:rPr>
              <a:t>Research</a:t>
            </a:r>
            <a:r>
              <a:rPr lang="tr-TR" sz="1500" b="1" dirty="0">
                <a:solidFill>
                  <a:schemeClr val="accent2"/>
                </a:solidFill>
              </a:rPr>
              <a:t> </a:t>
            </a:r>
            <a:r>
              <a:rPr lang="tr-TR" sz="1500" b="1" dirty="0" err="1">
                <a:solidFill>
                  <a:schemeClr val="accent2"/>
                </a:solidFill>
              </a:rPr>
              <a:t>Directions</a:t>
            </a:r>
            <a:endParaRPr lang="tr-TR" sz="1500" b="1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tr-TR" sz="1200" dirty="0" err="1"/>
              <a:t>Hybrid</a:t>
            </a:r>
            <a:r>
              <a:rPr lang="tr-TR" sz="1200" dirty="0"/>
              <a:t> </a:t>
            </a:r>
            <a:r>
              <a:rPr lang="tr-TR" sz="1200" dirty="0" err="1"/>
              <a:t>Adaptive</a:t>
            </a:r>
            <a:r>
              <a:rPr lang="tr-TR" sz="1200" dirty="0"/>
              <a:t> Routing: </a:t>
            </a:r>
            <a:r>
              <a:rPr lang="tr-TR" sz="1200" dirty="0" err="1"/>
              <a:t>Combining</a:t>
            </a:r>
            <a:r>
              <a:rPr lang="tr-TR" sz="1200" dirty="0"/>
              <a:t> </a:t>
            </a:r>
            <a:r>
              <a:rPr lang="tr-TR" sz="1200" dirty="0" err="1"/>
              <a:t>centralized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distributed</a:t>
            </a:r>
            <a:r>
              <a:rPr lang="tr-TR" sz="1200" dirty="0"/>
              <a:t> </a:t>
            </a:r>
            <a:r>
              <a:rPr lang="tr-TR" sz="1200" dirty="0" err="1"/>
              <a:t>models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dynamically</a:t>
            </a:r>
            <a:r>
              <a:rPr lang="tr-TR" sz="1200" dirty="0"/>
              <a:t> </a:t>
            </a:r>
            <a:r>
              <a:rPr lang="tr-TR" sz="1200" dirty="0" err="1"/>
              <a:t>switch</a:t>
            </a:r>
            <a:r>
              <a:rPr lang="tr-TR" sz="1200" dirty="0"/>
              <a:t> </a:t>
            </a:r>
            <a:r>
              <a:rPr lang="tr-TR" sz="1200" dirty="0" err="1"/>
              <a:t>based</a:t>
            </a:r>
            <a:r>
              <a:rPr lang="tr-TR" sz="1200" dirty="0"/>
              <a:t> on </a:t>
            </a:r>
            <a:r>
              <a:rPr lang="tr-TR" sz="1200" dirty="0" err="1"/>
              <a:t>traffic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topology</a:t>
            </a:r>
            <a:r>
              <a:rPr lang="tr-TR" sz="1200" dirty="0"/>
              <a:t> </a:t>
            </a:r>
            <a:r>
              <a:rPr lang="tr-TR" sz="1200" dirty="0" err="1"/>
              <a:t>conditions</a:t>
            </a:r>
            <a:r>
              <a:rPr lang="tr-TR" sz="12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200" dirty="0"/>
              <a:t>Machine Learning-</a:t>
            </a:r>
            <a:r>
              <a:rPr lang="tr-TR" sz="1200" dirty="0" err="1"/>
              <a:t>Based</a:t>
            </a:r>
            <a:r>
              <a:rPr lang="tr-TR" sz="1200" dirty="0"/>
              <a:t> </a:t>
            </a:r>
            <a:r>
              <a:rPr lang="tr-TR" sz="1200" dirty="0" err="1"/>
              <a:t>Path</a:t>
            </a:r>
            <a:r>
              <a:rPr lang="tr-TR" sz="1200" dirty="0"/>
              <a:t> </a:t>
            </a:r>
            <a:r>
              <a:rPr lang="tr-TR" sz="1200" dirty="0" err="1"/>
              <a:t>Prediction</a:t>
            </a:r>
            <a:r>
              <a:rPr lang="tr-TR" sz="1200" dirty="0"/>
              <a:t>: Using </a:t>
            </a:r>
            <a:r>
              <a:rPr lang="tr-TR" sz="1200" dirty="0" err="1"/>
              <a:t>historical</a:t>
            </a:r>
            <a:r>
              <a:rPr lang="tr-TR" sz="1200" dirty="0"/>
              <a:t> </a:t>
            </a:r>
            <a:r>
              <a:rPr lang="tr-TR" sz="1200" dirty="0" err="1"/>
              <a:t>metrics</a:t>
            </a:r>
            <a:r>
              <a:rPr lang="tr-TR" sz="1200" dirty="0"/>
              <a:t> </a:t>
            </a:r>
            <a:r>
              <a:rPr lang="tr-TR" sz="1200" dirty="0" err="1"/>
              <a:t>to</a:t>
            </a:r>
            <a:r>
              <a:rPr lang="tr-TR" sz="1200" dirty="0"/>
              <a:t> </a:t>
            </a:r>
            <a:r>
              <a:rPr lang="tr-TR" sz="1200" dirty="0" err="1"/>
              <a:t>predict</a:t>
            </a:r>
            <a:r>
              <a:rPr lang="tr-TR" sz="1200" dirty="0"/>
              <a:t> optimal </a:t>
            </a:r>
            <a:r>
              <a:rPr lang="tr-TR" sz="1200" dirty="0" err="1"/>
              <a:t>routes</a:t>
            </a:r>
            <a:r>
              <a:rPr lang="tr-TR" sz="1200" dirty="0"/>
              <a:t> in </a:t>
            </a:r>
            <a:r>
              <a:rPr lang="tr-TR" sz="1200" dirty="0" err="1"/>
              <a:t>real</a:t>
            </a:r>
            <a:r>
              <a:rPr lang="tr-TR" sz="1200" dirty="0"/>
              <a:t> time.</a:t>
            </a:r>
          </a:p>
          <a:p>
            <a:pPr>
              <a:lnSpc>
                <a:spcPct val="90000"/>
              </a:lnSpc>
            </a:pPr>
            <a:r>
              <a:rPr lang="tr-TR" sz="1200" dirty="0" err="1"/>
              <a:t>Scalability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Mobility</a:t>
            </a:r>
            <a:r>
              <a:rPr lang="tr-TR" sz="1200" dirty="0"/>
              <a:t> </a:t>
            </a:r>
            <a:r>
              <a:rPr lang="tr-TR" sz="1200" dirty="0" err="1"/>
              <a:t>Testing</a:t>
            </a:r>
            <a:r>
              <a:rPr lang="tr-TR" sz="1200" dirty="0"/>
              <a:t>: </a:t>
            </a:r>
            <a:r>
              <a:rPr lang="tr-TR" sz="1200" dirty="0" err="1"/>
              <a:t>Evaluating</a:t>
            </a:r>
            <a:r>
              <a:rPr lang="tr-TR" sz="1200" dirty="0"/>
              <a:t> </a:t>
            </a:r>
            <a:r>
              <a:rPr lang="tr-TR" sz="1200" dirty="0" err="1"/>
              <a:t>protocol</a:t>
            </a:r>
            <a:r>
              <a:rPr lang="tr-TR" sz="1200" dirty="0"/>
              <a:t> </a:t>
            </a:r>
            <a:r>
              <a:rPr lang="tr-TR" sz="1200" dirty="0" err="1"/>
              <a:t>behavior</a:t>
            </a:r>
            <a:r>
              <a:rPr lang="tr-TR" sz="1200" dirty="0"/>
              <a:t> </a:t>
            </a:r>
            <a:r>
              <a:rPr lang="tr-TR" sz="1200" dirty="0" err="1"/>
              <a:t>under</a:t>
            </a:r>
            <a:r>
              <a:rPr lang="tr-TR" sz="1200" dirty="0"/>
              <a:t> </a:t>
            </a:r>
            <a:r>
              <a:rPr lang="tr-TR" sz="1200" dirty="0" err="1"/>
              <a:t>larger</a:t>
            </a:r>
            <a:r>
              <a:rPr lang="tr-TR" sz="1200" dirty="0"/>
              <a:t> </a:t>
            </a:r>
            <a:r>
              <a:rPr lang="tr-TR" sz="1200" dirty="0" err="1"/>
              <a:t>topologies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mobile </a:t>
            </a:r>
            <a:r>
              <a:rPr lang="tr-TR" sz="1200" dirty="0" err="1"/>
              <a:t>nodes</a:t>
            </a:r>
            <a:r>
              <a:rPr lang="tr-TR" sz="1200" dirty="0"/>
              <a:t> (</a:t>
            </a:r>
            <a:r>
              <a:rPr lang="tr-TR" sz="1200" dirty="0" err="1"/>
              <a:t>e.g</a:t>
            </a:r>
            <a:r>
              <a:rPr lang="tr-TR" sz="1200" dirty="0"/>
              <a:t>., </a:t>
            </a:r>
            <a:r>
              <a:rPr lang="tr-TR" sz="1200" dirty="0" err="1"/>
              <a:t>VANETs</a:t>
            </a:r>
            <a:r>
              <a:rPr lang="tr-TR" sz="1200" dirty="0"/>
              <a:t>).</a:t>
            </a:r>
          </a:p>
          <a:p>
            <a:pPr>
              <a:lnSpc>
                <a:spcPct val="90000"/>
              </a:lnSpc>
            </a:pPr>
            <a:r>
              <a:rPr lang="tr-TR" sz="1200" dirty="0"/>
              <a:t>Security-</a:t>
            </a:r>
            <a:r>
              <a:rPr lang="tr-TR" sz="1200" dirty="0" err="1"/>
              <a:t>Aware</a:t>
            </a:r>
            <a:r>
              <a:rPr lang="tr-TR" sz="1200" dirty="0"/>
              <a:t> Routing: </a:t>
            </a:r>
            <a:r>
              <a:rPr lang="tr-TR" sz="1200" dirty="0" err="1"/>
              <a:t>Incorporating</a:t>
            </a:r>
            <a:r>
              <a:rPr lang="tr-TR" sz="1200" dirty="0"/>
              <a:t> </a:t>
            </a:r>
            <a:r>
              <a:rPr lang="tr-TR" sz="1200" dirty="0" err="1"/>
              <a:t>trust</a:t>
            </a:r>
            <a:r>
              <a:rPr lang="tr-TR" sz="1200" dirty="0"/>
              <a:t> </a:t>
            </a:r>
            <a:r>
              <a:rPr lang="tr-TR" sz="1200" dirty="0" err="1"/>
              <a:t>metrics</a:t>
            </a:r>
            <a:r>
              <a:rPr lang="tr-TR" sz="1200" dirty="0"/>
              <a:t>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anomaly</a:t>
            </a:r>
            <a:r>
              <a:rPr lang="tr-TR" sz="1200" dirty="0"/>
              <a:t> </a:t>
            </a:r>
            <a:r>
              <a:rPr lang="tr-TR" sz="1200" dirty="0" err="1"/>
              <a:t>detection</a:t>
            </a:r>
            <a:r>
              <a:rPr lang="tr-TR" sz="1200" dirty="0"/>
              <a:t> </a:t>
            </a:r>
            <a:r>
              <a:rPr lang="tr-TR" sz="1200" dirty="0" err="1"/>
              <a:t>into</a:t>
            </a:r>
            <a:r>
              <a:rPr lang="tr-TR" sz="1200" dirty="0"/>
              <a:t> </a:t>
            </a:r>
            <a:r>
              <a:rPr lang="tr-TR" sz="1200" dirty="0" err="1"/>
              <a:t>centralized</a:t>
            </a:r>
            <a:r>
              <a:rPr lang="tr-TR" sz="1200" dirty="0"/>
              <a:t> </a:t>
            </a:r>
            <a:r>
              <a:rPr lang="tr-TR" sz="1200" dirty="0" err="1"/>
              <a:t>control</a:t>
            </a:r>
            <a:r>
              <a:rPr lang="tr-TR" sz="1200" dirty="0"/>
              <a:t> </a:t>
            </a:r>
            <a:r>
              <a:rPr lang="tr-TR" sz="1200" dirty="0" err="1"/>
              <a:t>logic</a:t>
            </a:r>
            <a:r>
              <a:rPr lang="tr-TR" sz="1200" dirty="0"/>
              <a:t>.</a:t>
            </a:r>
          </a:p>
          <a:p>
            <a:pPr>
              <a:lnSpc>
                <a:spcPct val="90000"/>
              </a:lnSpc>
            </a:pPr>
            <a:r>
              <a:rPr lang="tr-TR" sz="1200" dirty="0" err="1"/>
              <a:t>These</a:t>
            </a:r>
            <a:r>
              <a:rPr lang="tr-TR" sz="1200" dirty="0"/>
              <a:t> </a:t>
            </a:r>
            <a:r>
              <a:rPr lang="tr-TR" sz="1200" dirty="0" err="1"/>
              <a:t>future</a:t>
            </a:r>
            <a:r>
              <a:rPr lang="tr-TR" sz="1200" dirty="0"/>
              <a:t> </a:t>
            </a:r>
            <a:r>
              <a:rPr lang="tr-TR" sz="1200" dirty="0" err="1"/>
              <a:t>developments</a:t>
            </a:r>
            <a:r>
              <a:rPr lang="tr-TR" sz="1200" dirty="0"/>
              <a:t> </a:t>
            </a:r>
            <a:r>
              <a:rPr lang="tr-TR" sz="1200" dirty="0" err="1"/>
              <a:t>will</a:t>
            </a:r>
            <a:r>
              <a:rPr lang="tr-TR" sz="1200" dirty="0"/>
              <a:t> </a:t>
            </a:r>
            <a:r>
              <a:rPr lang="tr-TR" sz="1200" dirty="0" err="1"/>
              <a:t>allow</a:t>
            </a:r>
            <a:r>
              <a:rPr lang="tr-TR" sz="1200" dirty="0"/>
              <a:t> </a:t>
            </a:r>
            <a:r>
              <a:rPr lang="tr-TR" sz="1200" dirty="0" err="1"/>
              <a:t>for</a:t>
            </a:r>
            <a:r>
              <a:rPr lang="tr-TR" sz="1200" dirty="0"/>
              <a:t> </a:t>
            </a:r>
            <a:r>
              <a:rPr lang="tr-TR" sz="1200" dirty="0" err="1"/>
              <a:t>further</a:t>
            </a:r>
            <a:r>
              <a:rPr lang="tr-TR" sz="1200" dirty="0"/>
              <a:t> </a:t>
            </a:r>
            <a:r>
              <a:rPr lang="tr-TR" sz="1200" dirty="0" err="1"/>
              <a:t>evaluation</a:t>
            </a:r>
            <a:r>
              <a:rPr lang="tr-TR" sz="1200" dirty="0"/>
              <a:t> of not </a:t>
            </a:r>
            <a:r>
              <a:rPr lang="tr-TR" sz="1200" dirty="0" err="1"/>
              <a:t>just</a:t>
            </a:r>
            <a:r>
              <a:rPr lang="tr-TR" sz="1200" dirty="0"/>
              <a:t> </a:t>
            </a:r>
            <a:r>
              <a:rPr lang="tr-TR" sz="1200" dirty="0" err="1"/>
              <a:t>performance</a:t>
            </a:r>
            <a:r>
              <a:rPr lang="tr-TR" sz="1200" dirty="0"/>
              <a:t>, but </a:t>
            </a:r>
            <a:r>
              <a:rPr lang="tr-TR" sz="1200" dirty="0" err="1"/>
              <a:t>also</a:t>
            </a:r>
            <a:r>
              <a:rPr lang="tr-TR" sz="1200" dirty="0"/>
              <a:t> </a:t>
            </a:r>
            <a:r>
              <a:rPr lang="tr-TR" sz="1200" dirty="0" err="1"/>
              <a:t>the</a:t>
            </a:r>
            <a:r>
              <a:rPr lang="tr-TR" sz="1200" dirty="0"/>
              <a:t> </a:t>
            </a:r>
            <a:r>
              <a:rPr lang="tr-TR" sz="1200" dirty="0" err="1"/>
              <a:t>scalability</a:t>
            </a:r>
            <a:r>
              <a:rPr lang="tr-TR" sz="1200" dirty="0"/>
              <a:t>, </a:t>
            </a:r>
            <a:r>
              <a:rPr lang="tr-TR" sz="1200" dirty="0" err="1"/>
              <a:t>robustness</a:t>
            </a:r>
            <a:r>
              <a:rPr lang="tr-TR" sz="1200" dirty="0"/>
              <a:t>, </a:t>
            </a:r>
            <a:r>
              <a:rPr lang="tr-TR" sz="1200" dirty="0" err="1"/>
              <a:t>and</a:t>
            </a:r>
            <a:r>
              <a:rPr lang="tr-TR" sz="1200" dirty="0"/>
              <a:t> </a:t>
            </a:r>
            <a:r>
              <a:rPr lang="tr-TR" sz="1200" dirty="0" err="1"/>
              <a:t>security</a:t>
            </a:r>
            <a:r>
              <a:rPr lang="tr-TR" sz="1200" dirty="0"/>
              <a:t> of routing </a:t>
            </a:r>
            <a:r>
              <a:rPr lang="tr-TR" sz="1200" dirty="0" err="1"/>
              <a:t>protocols</a:t>
            </a:r>
            <a:r>
              <a:rPr lang="tr-TR" sz="1200" dirty="0"/>
              <a:t> in </a:t>
            </a:r>
            <a:r>
              <a:rPr lang="tr-TR" sz="1200" dirty="0" err="1"/>
              <a:t>diverse</a:t>
            </a:r>
            <a:r>
              <a:rPr lang="tr-TR" sz="1200" dirty="0"/>
              <a:t> </a:t>
            </a:r>
            <a:r>
              <a:rPr lang="tr-TR" sz="1200" dirty="0" err="1"/>
              <a:t>simulated</a:t>
            </a:r>
            <a:r>
              <a:rPr lang="tr-TR" sz="1200" dirty="0"/>
              <a:t> </a:t>
            </a:r>
            <a:r>
              <a:rPr lang="tr-TR" sz="1200" dirty="0" err="1"/>
              <a:t>environments</a:t>
            </a:r>
            <a:r>
              <a:rPr lang="tr-T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4112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6AA202-0D05-7B36-F918-6B4A77BD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19501C6-F015-4273-AF88-E0F6C8538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677DB7-5829-45BD-9754-5EC484CC42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0D2F006-1E48-FE52-BCDE-50178D2C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2404872"/>
            <a:ext cx="3044950" cy="1627792"/>
          </a:xfrm>
        </p:spPr>
        <p:txBody>
          <a:bodyPr vert="horz" lIns="274320" tIns="182880" rIns="274320" bIns="182880" rtlCol="0" anchor="ctr" anchorCtr="1">
            <a:normAutofit/>
          </a:bodyPr>
          <a:lstStyle/>
          <a:p>
            <a:r>
              <a:rPr lang="en-US"/>
              <a:t>Protocol Dataset Features</a:t>
            </a:r>
          </a:p>
        </p:txBody>
      </p:sp>
      <p:pic>
        <p:nvPicPr>
          <p:cNvPr id="6" name="İçerik Yer Tutucusu 5">
            <a:extLst>
              <a:ext uri="{FF2B5EF4-FFF2-40B4-BE49-F238E27FC236}">
                <a16:creationId xmlns:a16="http://schemas.microsoft.com/office/drawing/2014/main" id="{D4F95E49-4F8D-2E50-8F88-107E89A5A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110"/>
          <a:stretch/>
        </p:blipFill>
        <p:spPr>
          <a:xfrm>
            <a:off x="5294376" y="1084217"/>
            <a:ext cx="6257544" cy="4424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193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67BD80-DD8A-92E5-AAB3-09ED3FDED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2953E52-C131-81A7-26AB-E2040503E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45496" y="978776"/>
            <a:ext cx="5925310" cy="1174991"/>
          </a:xfrm>
        </p:spPr>
        <p:txBody>
          <a:bodyPr>
            <a:normAutofit/>
          </a:bodyPr>
          <a:lstStyle/>
          <a:p>
            <a:r>
              <a:rPr lang="tr-TR" sz="2400"/>
              <a:t>References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29FA06-D237-F1C7-D126-444E51CC6B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9" r="56811"/>
          <a:stretch/>
        </p:blipFill>
        <p:spPr>
          <a:xfrm>
            <a:off x="20" y="10"/>
            <a:ext cx="4657325" cy="6857990"/>
          </a:xfrm>
          <a:prstGeom prst="rect">
            <a:avLst/>
          </a:prstGeom>
        </p:spPr>
      </p:pic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9E123A6C-4A5E-00A6-4698-56651B750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5496" y="2640692"/>
            <a:ext cx="5925310" cy="325525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1500" dirty="0"/>
              <a:t>1. </a:t>
            </a:r>
            <a:r>
              <a:rPr lang="tr-TR" sz="1500" dirty="0" err="1"/>
              <a:t>Varga</a:t>
            </a:r>
            <a:r>
              <a:rPr lang="tr-TR" sz="1500" dirty="0"/>
              <a:t>, A., et al. (2023). </a:t>
            </a:r>
            <a:r>
              <a:rPr lang="tr-TR" sz="1500" dirty="0" err="1"/>
              <a:t>OMNeT</a:t>
            </a:r>
            <a:r>
              <a:rPr lang="tr-TR" sz="1500" dirty="0"/>
              <a:t>++ </a:t>
            </a:r>
            <a:r>
              <a:rPr lang="tr-TR" sz="1500" dirty="0" err="1"/>
              <a:t>Discrete</a:t>
            </a:r>
            <a:r>
              <a:rPr lang="tr-TR" sz="1500" dirty="0"/>
              <a:t> </a:t>
            </a:r>
            <a:r>
              <a:rPr lang="tr-TR" sz="1500" dirty="0" err="1"/>
              <a:t>Event</a:t>
            </a:r>
            <a:r>
              <a:rPr lang="tr-TR" sz="1500" dirty="0"/>
              <a:t> </a:t>
            </a:r>
            <a:r>
              <a:rPr lang="tr-TR" sz="1500" dirty="0" err="1"/>
              <a:t>Simulator</a:t>
            </a:r>
            <a:r>
              <a:rPr lang="tr-TR" sz="1500" dirty="0"/>
              <a:t>. </a:t>
            </a:r>
            <a:r>
              <a:rPr lang="tr-TR" sz="1500" dirty="0" err="1"/>
              <a:t>OMNeT</a:t>
            </a:r>
            <a:r>
              <a:rPr lang="tr-TR" sz="1500" dirty="0"/>
              <a:t>++ Development Team.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omnetpp.org</a:t>
            </a:r>
            <a:endParaRPr lang="tr-TR" sz="1500" dirty="0"/>
          </a:p>
          <a:p>
            <a:pPr>
              <a:lnSpc>
                <a:spcPct val="90000"/>
              </a:lnSpc>
            </a:pPr>
            <a:r>
              <a:rPr lang="tr-TR" sz="1500" dirty="0"/>
              <a:t>2. </a:t>
            </a:r>
            <a:r>
              <a:rPr lang="tr-TR" sz="1500" dirty="0" err="1"/>
              <a:t>McKinney</a:t>
            </a:r>
            <a:r>
              <a:rPr lang="tr-TR" sz="1500" dirty="0"/>
              <a:t>, W., et al. (2023). </a:t>
            </a:r>
            <a:r>
              <a:rPr lang="tr-TR" sz="1500" dirty="0" err="1"/>
              <a:t>Pandas</a:t>
            </a:r>
            <a:r>
              <a:rPr lang="tr-TR" sz="1500" dirty="0"/>
              <a:t>: </a:t>
            </a:r>
            <a:r>
              <a:rPr lang="tr-TR" sz="1500" dirty="0" err="1"/>
              <a:t>Powerful</a:t>
            </a:r>
            <a:r>
              <a:rPr lang="tr-TR" sz="1500" dirty="0"/>
              <a:t> Data </a:t>
            </a:r>
            <a:r>
              <a:rPr lang="tr-TR" sz="1500" dirty="0" err="1"/>
              <a:t>Structures</a:t>
            </a:r>
            <a:r>
              <a:rPr lang="tr-TR" sz="1500" dirty="0"/>
              <a:t> </a:t>
            </a:r>
            <a:r>
              <a:rPr lang="tr-TR" sz="1500" dirty="0" err="1"/>
              <a:t>for</a:t>
            </a:r>
            <a:r>
              <a:rPr lang="tr-TR" sz="1500" dirty="0"/>
              <a:t> Data Analysis (</a:t>
            </a:r>
            <a:r>
              <a:rPr lang="tr-TR" sz="1500" dirty="0" err="1"/>
              <a:t>Version</a:t>
            </a:r>
            <a:r>
              <a:rPr lang="tr-TR" sz="1500" dirty="0"/>
              <a:t> 2.0.3).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pandas.pydata.org</a:t>
            </a:r>
            <a:endParaRPr lang="tr-TR" sz="1500" dirty="0"/>
          </a:p>
          <a:p>
            <a:pPr>
              <a:lnSpc>
                <a:spcPct val="90000"/>
              </a:lnSpc>
            </a:pPr>
            <a:r>
              <a:rPr lang="tr-TR" sz="1500" dirty="0"/>
              <a:t>3. </a:t>
            </a:r>
            <a:r>
              <a:rPr lang="tr-TR" sz="1500" dirty="0" err="1"/>
              <a:t>Hunter</a:t>
            </a:r>
            <a:r>
              <a:rPr lang="tr-TR" sz="1500" dirty="0"/>
              <a:t>, J. D., et al. (2023). </a:t>
            </a:r>
            <a:r>
              <a:rPr lang="tr-TR" sz="1500" dirty="0" err="1"/>
              <a:t>Matplotlib</a:t>
            </a:r>
            <a:r>
              <a:rPr lang="tr-TR" sz="1500" dirty="0"/>
              <a:t>: </a:t>
            </a:r>
            <a:r>
              <a:rPr lang="tr-TR" sz="1500" dirty="0" err="1"/>
              <a:t>Visualization</a:t>
            </a:r>
            <a:r>
              <a:rPr lang="tr-TR" sz="1500" dirty="0"/>
              <a:t> </a:t>
            </a:r>
            <a:r>
              <a:rPr lang="tr-TR" sz="1500" dirty="0" err="1"/>
              <a:t>with</a:t>
            </a:r>
            <a:r>
              <a:rPr lang="tr-TR" sz="1500" dirty="0"/>
              <a:t> Python (</a:t>
            </a:r>
            <a:r>
              <a:rPr lang="tr-TR" sz="1500" dirty="0" err="1"/>
              <a:t>Version</a:t>
            </a:r>
            <a:r>
              <a:rPr lang="tr-TR" sz="1500" dirty="0"/>
              <a:t> 3.7.1). </a:t>
            </a:r>
            <a:r>
              <a:rPr lang="tr-TR" sz="1500" dirty="0" err="1"/>
              <a:t>Matplotlib</a:t>
            </a:r>
            <a:r>
              <a:rPr lang="tr-TR" sz="1500" dirty="0"/>
              <a:t> Development Team.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matplotlib.org</a:t>
            </a:r>
            <a:endParaRPr lang="tr-TR" sz="1500" dirty="0"/>
          </a:p>
          <a:p>
            <a:pPr>
              <a:lnSpc>
                <a:spcPct val="90000"/>
              </a:lnSpc>
            </a:pPr>
            <a:r>
              <a:rPr lang="tr-TR" sz="1500" dirty="0"/>
              <a:t>4. </a:t>
            </a:r>
            <a:r>
              <a:rPr lang="tr-TR" sz="1500" dirty="0" err="1"/>
              <a:t>GeeksforGeeks</a:t>
            </a:r>
            <a:r>
              <a:rPr lang="tr-TR" sz="1500" dirty="0"/>
              <a:t>. (2023). Data </a:t>
            </a:r>
            <a:r>
              <a:rPr lang="tr-TR" sz="1500" dirty="0" err="1"/>
              <a:t>Visualization</a:t>
            </a:r>
            <a:r>
              <a:rPr lang="tr-TR" sz="1500" dirty="0"/>
              <a:t> </a:t>
            </a:r>
            <a:r>
              <a:rPr lang="tr-TR" sz="1500" dirty="0" err="1"/>
              <a:t>with</a:t>
            </a:r>
            <a:r>
              <a:rPr lang="tr-TR" sz="1500" dirty="0"/>
              <a:t> Python </a:t>
            </a:r>
            <a:r>
              <a:rPr lang="tr-TR" sz="1500" dirty="0" err="1"/>
              <a:t>Seaborn</a:t>
            </a:r>
            <a:r>
              <a:rPr lang="tr-TR" sz="1500" dirty="0"/>
              <a:t>. </a:t>
            </a:r>
            <a:r>
              <a:rPr lang="tr-TR" sz="1500" dirty="0" err="1"/>
              <a:t>GeeksforGeeks</a:t>
            </a:r>
            <a:r>
              <a:rPr lang="tr-TR" sz="1500" dirty="0"/>
              <a:t>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www.geeksforgeeks.org</a:t>
            </a:r>
            <a:r>
              <a:rPr lang="tr-TR" sz="1500" dirty="0"/>
              <a:t>/data-</a:t>
            </a:r>
            <a:r>
              <a:rPr lang="tr-TR" sz="1500" dirty="0" err="1"/>
              <a:t>visualization</a:t>
            </a:r>
            <a:r>
              <a:rPr lang="tr-TR" sz="1500" dirty="0"/>
              <a:t>-</a:t>
            </a:r>
            <a:r>
              <a:rPr lang="tr-TR" sz="1500" dirty="0" err="1"/>
              <a:t>with-python-seaborn</a:t>
            </a:r>
            <a:r>
              <a:rPr lang="tr-TR" sz="1500" dirty="0"/>
              <a:t>/</a:t>
            </a:r>
          </a:p>
          <a:p>
            <a:pPr>
              <a:lnSpc>
                <a:spcPct val="90000"/>
              </a:lnSpc>
            </a:pPr>
            <a:r>
              <a:rPr lang="tr-TR" sz="1500" dirty="0"/>
              <a:t>5. Al-</a:t>
            </a:r>
            <a:r>
              <a:rPr lang="tr-TR" sz="1500" dirty="0" err="1"/>
              <a:t>Hubaishi</a:t>
            </a:r>
            <a:r>
              <a:rPr lang="tr-TR" sz="1500" dirty="0"/>
              <a:t>, M. (2023). Routing Project in </a:t>
            </a:r>
            <a:r>
              <a:rPr lang="tr-TR" sz="1500" dirty="0" err="1"/>
              <a:t>OMNeT</a:t>
            </a:r>
            <a:r>
              <a:rPr lang="tr-TR" sz="1500" dirty="0"/>
              <a:t>++ [Presentation </a:t>
            </a:r>
            <a:r>
              <a:rPr lang="tr-TR" sz="1500" dirty="0" err="1"/>
              <a:t>slides</a:t>
            </a:r>
            <a:r>
              <a:rPr lang="tr-TR" sz="1500" dirty="0"/>
              <a:t>, </a:t>
            </a:r>
            <a:r>
              <a:rPr lang="tr-TR" sz="1500" dirty="0" err="1"/>
              <a:t>Computer</a:t>
            </a:r>
            <a:r>
              <a:rPr lang="tr-TR" sz="1500" dirty="0"/>
              <a:t> Networking Class].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omnetpp.org</a:t>
            </a:r>
            <a:endParaRPr lang="tr-TR" sz="1500" dirty="0"/>
          </a:p>
          <a:p>
            <a:pPr>
              <a:lnSpc>
                <a:spcPct val="90000"/>
              </a:lnSpc>
            </a:pPr>
            <a:r>
              <a:rPr lang="tr-TR" sz="1500" dirty="0"/>
              <a:t>6.LiveAction. (</a:t>
            </a:r>
            <a:r>
              <a:rPr lang="tr-TR" sz="1500" dirty="0" err="1"/>
              <a:t>n.d</a:t>
            </a:r>
            <a:r>
              <a:rPr lang="tr-TR" sz="1500" dirty="0"/>
              <a:t>.). Network </a:t>
            </a:r>
            <a:r>
              <a:rPr lang="tr-TR" sz="1500" dirty="0" err="1"/>
              <a:t>Performance</a:t>
            </a:r>
            <a:r>
              <a:rPr lang="tr-TR" sz="1500" dirty="0"/>
              <a:t> </a:t>
            </a:r>
            <a:r>
              <a:rPr lang="tr-TR" sz="1500" dirty="0" err="1"/>
              <a:t>Monitoring</a:t>
            </a:r>
            <a:r>
              <a:rPr lang="tr-TR" sz="1500" dirty="0"/>
              <a:t> &amp; </a:t>
            </a:r>
            <a:r>
              <a:rPr lang="tr-TR" sz="1500" dirty="0" err="1"/>
              <a:t>Analytics</a:t>
            </a:r>
            <a:r>
              <a:rPr lang="tr-TR" sz="1500" dirty="0"/>
              <a:t>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www.liveaction.com</a:t>
            </a:r>
            <a:endParaRPr lang="tr-TR" sz="1500" dirty="0"/>
          </a:p>
          <a:p>
            <a:pPr>
              <a:lnSpc>
                <a:spcPct val="90000"/>
              </a:lnSpc>
            </a:pPr>
            <a:r>
              <a:rPr lang="tr-TR" sz="1500" dirty="0"/>
              <a:t>7.Peterson, L. (</a:t>
            </a:r>
            <a:r>
              <a:rPr lang="tr-TR" sz="1500" dirty="0" err="1"/>
              <a:t>n.d</a:t>
            </a:r>
            <a:r>
              <a:rPr lang="tr-TR" sz="1500" dirty="0"/>
              <a:t>.). </a:t>
            </a:r>
            <a:r>
              <a:rPr lang="tr-TR" sz="1500" dirty="0" err="1"/>
              <a:t>Computer</a:t>
            </a:r>
            <a:r>
              <a:rPr lang="tr-TR" sz="1500" dirty="0"/>
              <a:t> Networking: </a:t>
            </a:r>
            <a:r>
              <a:rPr lang="tr-TR" sz="1500" dirty="0" err="1"/>
              <a:t>Principles</a:t>
            </a:r>
            <a:r>
              <a:rPr lang="tr-TR" sz="1500" dirty="0"/>
              <a:t>, </a:t>
            </a:r>
            <a:r>
              <a:rPr lang="tr-TR" sz="1500" dirty="0" err="1"/>
              <a:t>Protocols</a:t>
            </a:r>
            <a:r>
              <a:rPr lang="tr-TR" sz="1500" dirty="0"/>
              <a:t> </a:t>
            </a:r>
            <a:r>
              <a:rPr lang="tr-TR" sz="1500" dirty="0" err="1"/>
              <a:t>and</a:t>
            </a:r>
            <a:r>
              <a:rPr lang="tr-TR" sz="1500" dirty="0"/>
              <a:t> </a:t>
            </a:r>
            <a:r>
              <a:rPr lang="tr-TR" sz="1500" dirty="0" err="1"/>
              <a:t>Practice</a:t>
            </a:r>
            <a:r>
              <a:rPr lang="tr-TR" sz="1500" dirty="0"/>
              <a:t>. </a:t>
            </a:r>
            <a:r>
              <a:rPr lang="tr-TR" sz="1500" dirty="0" err="1"/>
              <a:t>Loyola</a:t>
            </a:r>
            <a:r>
              <a:rPr lang="tr-TR" sz="1500" dirty="0"/>
              <a:t> </a:t>
            </a:r>
            <a:r>
              <a:rPr lang="tr-TR" sz="1500" dirty="0" err="1"/>
              <a:t>University</a:t>
            </a:r>
            <a:r>
              <a:rPr lang="tr-TR" sz="1500" dirty="0"/>
              <a:t> Chicago. </a:t>
            </a:r>
            <a:r>
              <a:rPr lang="tr-TR" sz="1500" dirty="0" err="1"/>
              <a:t>https</a:t>
            </a:r>
            <a:r>
              <a:rPr lang="tr-TR" sz="1500" dirty="0"/>
              <a:t>://</a:t>
            </a:r>
            <a:r>
              <a:rPr lang="tr-TR" sz="1500" dirty="0" err="1"/>
              <a:t>intronetworks.cs.luc.edu</a:t>
            </a:r>
            <a:endParaRPr lang="tr-TR" sz="1500" dirty="0"/>
          </a:p>
        </p:txBody>
      </p:sp>
    </p:spTree>
    <p:extLst>
      <p:ext uri="{BB962C8B-B14F-4D97-AF65-F5344CB8AC3E}">
        <p14:creationId xmlns:p14="http://schemas.microsoft.com/office/powerpoint/2010/main" val="22079898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E6B66-C237-D688-B724-9CDC911E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F4680D4-DEE2-49EE-AF90-EFEAF50AE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876939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EB5D3E5A-4368-8051-0EB0-68DD15150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1290025"/>
            <a:ext cx="5291327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tr-TR"/>
              <a:t>Omnet</a:t>
            </a:r>
            <a:r>
              <a:rPr lang="tr-TR" dirty="0"/>
              <a:t>++ </a:t>
            </a:r>
            <a:r>
              <a:rPr lang="tr-TR"/>
              <a:t>routıng</a:t>
            </a:r>
            <a:r>
              <a:rPr lang="tr-TR" dirty="0"/>
              <a:t> </a:t>
            </a:r>
            <a:r>
              <a:rPr lang="tr-TR"/>
              <a:t>project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4CB908B0-54F0-6E86-4E58-C522B98DC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858703"/>
            <a:ext cx="5285791" cy="304254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Original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project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implements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and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analyzes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multiple network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topologies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and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routing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strategies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using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the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OMNeT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++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simulation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framework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tr-TR" sz="1500" dirty="0">
                <a:solidFill>
                  <a:srgbClr val="FFFFFF"/>
                </a:solidFill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It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simulates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a network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composed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of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traffic-generating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nodes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which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transmit data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either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periodically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or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in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bursty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patterns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. 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The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simulation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accurately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models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transmission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delays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queuing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behavior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and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routing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overhead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at network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interfaces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.</a:t>
            </a:r>
          </a:p>
          <a:p>
            <a:pPr>
              <a:lnSpc>
                <a:spcPct val="90000"/>
              </a:lnSpc>
              <a:buClr>
                <a:schemeClr val="tx2"/>
              </a:buClr>
            </a:pP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Throughout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the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simulation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key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performance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statistics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are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collected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including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end-to-end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delay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 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hop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count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 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packet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drops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and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 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queue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</a:rPr>
              <a:t>utilization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,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providing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a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comprehensive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view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of network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efficiency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under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different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 routing </a:t>
            </a:r>
            <a:r>
              <a:rPr lang="tr-TR" sz="1500" i="0" u="none" strike="noStrike" dirty="0" err="1">
                <a:solidFill>
                  <a:srgbClr val="FFFFFF"/>
                </a:solidFill>
                <a:effectLst/>
                <a:latin typeface="-webkit-standard"/>
              </a:rPr>
              <a:t>configurations</a:t>
            </a:r>
            <a:r>
              <a:rPr lang="tr-TR" sz="1500" i="0" u="none" strike="noStrike" dirty="0">
                <a:solidFill>
                  <a:srgbClr val="FFFFFF"/>
                </a:solidFill>
                <a:effectLst/>
                <a:latin typeface="-webkit-standard"/>
              </a:rPr>
              <a:t>.</a:t>
            </a:r>
            <a:endParaRPr lang="tr-TR" sz="1500" dirty="0">
              <a:solidFill>
                <a:srgbClr val="FFFFFF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C52EE1-5085-4960-AD29-A926E62E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640080"/>
            <a:ext cx="4017264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15AA94-C237-4412-B37B-EB317D2B05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00772" y="806357"/>
            <a:ext cx="3685032" cy="492861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CD6053CC-EAD0-9936-8291-19FB3D56D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5364" y="1174422"/>
            <a:ext cx="3355848" cy="419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52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612159-DEA6-81EC-3C14-C65FB6FDF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544653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D3263EB-FEC8-7EA2-9D1B-11E53FD83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6242719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Network Scenarıos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EC8B8E-1A65-3279-E13E-A3F716C2C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2638044"/>
            <a:ext cx="6242715" cy="341562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Net60 – A 60-node network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tested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under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two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switching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paradigms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:</a:t>
            </a:r>
            <a:endParaRPr lang="tr-TR" sz="15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Net60CutThrough: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Implements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cut-through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switching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for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minimal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delay</a:t>
            </a:r>
            <a:endParaRPr lang="tr-TR" sz="15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Net60StoreAndForward: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Uses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store-and-forward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switching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for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reliability</a:t>
            </a:r>
            <a:endParaRPr lang="tr-TR" sz="1500" u="none" strike="noStrike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Net5 – A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simple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5-node network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used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for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baseline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and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protocol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validation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:</a:t>
            </a:r>
            <a:endParaRPr lang="tr-TR" sz="1500" dirty="0">
              <a:solidFill>
                <a:schemeClr val="bg1"/>
              </a:solidFill>
            </a:endParaRPr>
          </a:p>
          <a:p>
            <a:pPr lvl="1">
              <a:lnSpc>
                <a:spcPct val="90000"/>
              </a:lnSpc>
            </a:pP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Designed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for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high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traffic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testing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and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includes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a 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saturated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queue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 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variant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to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observe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congestion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effects</a:t>
            </a:r>
            <a:endParaRPr lang="tr-TR" sz="1500" u="none" strike="noStrike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Net10 – A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moderately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sized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10-node network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used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for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experimental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setups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with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varying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configurations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and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routing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methods</a:t>
            </a:r>
            <a:endParaRPr lang="tr-TR" sz="1500" u="none" strike="noStrike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RandomGraph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 – A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dynamically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generated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topology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used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to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test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protocol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robustness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in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non-deterministic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layouts</a:t>
            </a:r>
            <a:endParaRPr lang="tr-TR" sz="1500" u="none" strike="noStrike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Mesh – A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regularly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connected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mesh network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representing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structured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communication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grids</a:t>
            </a:r>
            <a:endParaRPr lang="tr-TR" sz="1500" u="none" strike="noStrike" dirty="0">
              <a:solidFill>
                <a:schemeClr val="bg1"/>
              </a:solidFill>
              <a:effectLst/>
            </a:endParaRPr>
          </a:p>
          <a:p>
            <a:pPr>
              <a:lnSpc>
                <a:spcPct val="90000"/>
              </a:lnSpc>
            </a:pP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RandomMesh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 – A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randomized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version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of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the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mesh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topology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that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introduces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unpredictability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and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tests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adaptive</a:t>
            </a:r>
            <a:r>
              <a:rPr lang="tr-TR" sz="1500" u="none" strike="noStrike" dirty="0">
                <a:solidFill>
                  <a:schemeClr val="bg1"/>
                </a:solidFill>
                <a:effectLst/>
              </a:rPr>
              <a:t> </a:t>
            </a:r>
            <a:r>
              <a:rPr lang="tr-TR" sz="1500" u="none" strike="noStrike" dirty="0" err="1">
                <a:solidFill>
                  <a:schemeClr val="bg1"/>
                </a:solidFill>
                <a:effectLst/>
              </a:rPr>
              <a:t>performance</a:t>
            </a:r>
            <a:endParaRPr lang="tr-TR" sz="1500" u="none" strike="noStrike" dirty="0">
              <a:solidFill>
                <a:schemeClr val="bg1"/>
              </a:solidFill>
              <a:effectLst/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E2A88210-2732-1665-6F10-A746DED8E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8168" y="199704"/>
            <a:ext cx="2680315" cy="645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77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F746C8A-E6F9-DE46-C4B9-C4F1D2B21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158" y="266080"/>
            <a:ext cx="4032050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 dirty="0" err="1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A9C24F20-9E77-0A8D-6B67-3CC973F71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157" y="2260203"/>
            <a:ext cx="4032049" cy="3571253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 dirty="0" err="1">
                <a:solidFill>
                  <a:schemeClr val="bg1"/>
                </a:solidFill>
              </a:rPr>
              <a:t>Routing.cc</a:t>
            </a:r>
            <a:r>
              <a:rPr lang="tr-TR" sz="1500" b="1" dirty="0">
                <a:solidFill>
                  <a:schemeClr val="bg1"/>
                </a:solidFill>
              </a:rPr>
              <a:t>:</a:t>
            </a:r>
          </a:p>
          <a:p>
            <a:pPr>
              <a:lnSpc>
                <a:spcPct val="90000"/>
              </a:lnSpc>
            </a:pPr>
            <a:r>
              <a:rPr lang="tr-TR" sz="1500" dirty="0">
                <a:solidFill>
                  <a:schemeClr val="bg1"/>
                </a:solidFill>
              </a:rPr>
              <a:t>CHANGE 1: </a:t>
            </a:r>
            <a:r>
              <a:rPr lang="tr-TR" sz="1500" dirty="0" err="1">
                <a:solidFill>
                  <a:schemeClr val="bg1"/>
                </a:solidFill>
              </a:rPr>
              <a:t>Centralized</a:t>
            </a:r>
            <a:r>
              <a:rPr lang="tr-TR" sz="1500" dirty="0">
                <a:solidFill>
                  <a:schemeClr val="bg1"/>
                </a:solidFill>
              </a:rPr>
              <a:t> Routing Param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Introduced</a:t>
            </a:r>
            <a:r>
              <a:rPr lang="tr-TR" sz="1500" dirty="0">
                <a:solidFill>
                  <a:schemeClr val="bg1"/>
                </a:solidFill>
              </a:rPr>
              <a:t> a </a:t>
            </a:r>
            <a:r>
              <a:rPr lang="tr-TR" sz="1500" dirty="0" err="1">
                <a:solidFill>
                  <a:schemeClr val="bg1"/>
                </a:solidFill>
              </a:rPr>
              <a:t>conditional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control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mechanism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within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routing </a:t>
            </a:r>
            <a:r>
              <a:rPr lang="tr-TR" sz="1500" dirty="0" err="1">
                <a:solidFill>
                  <a:schemeClr val="bg1"/>
                </a:solidFill>
              </a:rPr>
              <a:t>logic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determine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whether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centralized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route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computation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should</a:t>
            </a:r>
            <a:r>
              <a:rPr lang="tr-TR" sz="1500" dirty="0">
                <a:solidFill>
                  <a:schemeClr val="bg1"/>
                </a:solidFill>
              </a:rPr>
              <a:t> be </a:t>
            </a:r>
            <a:r>
              <a:rPr lang="tr-TR" sz="1500" dirty="0" err="1">
                <a:solidFill>
                  <a:schemeClr val="bg1"/>
                </a:solidFill>
              </a:rPr>
              <a:t>used</a:t>
            </a:r>
            <a:r>
              <a:rPr lang="tr-TR" sz="1500" dirty="0">
                <a:solidFill>
                  <a:schemeClr val="bg1"/>
                </a:solidFill>
              </a:rPr>
              <a:t>. </a:t>
            </a:r>
          </a:p>
          <a:p>
            <a:pPr>
              <a:lnSpc>
                <a:spcPct val="90000"/>
              </a:lnSpc>
            </a:pPr>
            <a:r>
              <a:rPr lang="tr-TR" sz="1500" dirty="0" err="1">
                <a:solidFill>
                  <a:schemeClr val="bg1"/>
                </a:solidFill>
              </a:rPr>
              <a:t>This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design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allows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the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centralized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mode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to</a:t>
            </a:r>
            <a:r>
              <a:rPr lang="tr-TR" sz="1500" dirty="0">
                <a:solidFill>
                  <a:schemeClr val="bg1"/>
                </a:solidFill>
              </a:rPr>
              <a:t> be </a:t>
            </a:r>
            <a:r>
              <a:rPr lang="tr-TR" sz="1500" dirty="0" err="1">
                <a:solidFill>
                  <a:schemeClr val="bg1"/>
                </a:solidFill>
              </a:rPr>
              <a:t>toggled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via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configuration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without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altering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core</a:t>
            </a:r>
            <a:r>
              <a:rPr lang="tr-TR" sz="1500" dirty="0">
                <a:solidFill>
                  <a:schemeClr val="bg1"/>
                </a:solidFill>
              </a:rPr>
              <a:t> routing </a:t>
            </a:r>
            <a:r>
              <a:rPr lang="tr-TR" sz="1500" dirty="0" err="1">
                <a:solidFill>
                  <a:schemeClr val="bg1"/>
                </a:solidFill>
              </a:rPr>
              <a:t>behavior</a:t>
            </a:r>
            <a:r>
              <a:rPr lang="tr-TR" sz="1500" dirty="0">
                <a:solidFill>
                  <a:schemeClr val="bg1"/>
                </a:solidFill>
              </a:rPr>
              <a:t>, </a:t>
            </a:r>
            <a:r>
              <a:rPr lang="tr-TR" sz="1500" dirty="0" err="1">
                <a:solidFill>
                  <a:schemeClr val="bg1"/>
                </a:solidFill>
              </a:rPr>
              <a:t>supporting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flexible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experimentation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between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centralized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and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distributed</a:t>
            </a:r>
            <a:r>
              <a:rPr lang="tr-TR" sz="1500" dirty="0">
                <a:solidFill>
                  <a:schemeClr val="bg1"/>
                </a:solidFill>
              </a:rPr>
              <a:t> </a:t>
            </a:r>
            <a:r>
              <a:rPr lang="tr-TR" sz="1500" dirty="0" err="1">
                <a:solidFill>
                  <a:schemeClr val="bg1"/>
                </a:solidFill>
              </a:rPr>
              <a:t>strategies.eterization</a:t>
            </a:r>
            <a:endParaRPr lang="tr-TR" sz="1500" dirty="0">
              <a:solidFill>
                <a:schemeClr val="bg1"/>
              </a:solidFill>
            </a:endParaRP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B5E3920F-DA39-62F8-5820-F0EB3DF21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30102"/>
            <a:ext cx="6250769" cy="4436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28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FD4B20-ED0C-B178-736A-3556966A1A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104FEFF-DFD7-2355-119C-7C0123C49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663" y="277981"/>
            <a:ext cx="4319751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F183A1C-7DF8-B134-8753-446F107137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62" y="2284005"/>
            <a:ext cx="4319751" cy="3612297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tr-TR" sz="1500" b="1">
                <a:solidFill>
                  <a:schemeClr val="bg1"/>
                </a:solidFill>
              </a:rPr>
              <a:t>Routing.cc:</a:t>
            </a:r>
          </a:p>
          <a:p>
            <a:pPr>
              <a:lnSpc>
                <a:spcPct val="90000"/>
              </a:lnSpc>
            </a:pPr>
            <a:r>
              <a:rPr lang="tr-TR" sz="1500">
                <a:solidFill>
                  <a:schemeClr val="bg1"/>
                </a:solidFill>
              </a:rPr>
              <a:t>CHANGE 2: Selective Routing Table Computation</a:t>
            </a:r>
          </a:p>
          <a:p>
            <a:pPr>
              <a:lnSpc>
                <a:spcPct val="90000"/>
              </a:lnSpc>
            </a:pPr>
            <a:r>
              <a:rPr lang="tr-TR" sz="1500">
                <a:solidFill>
                  <a:schemeClr val="bg1"/>
                </a:solidFill>
              </a:rPr>
              <a:t>To eliminate unnecessary calculations and optimize computational load, we add an if statement that only computes the routing table for nodes with address 0.</a:t>
            </a:r>
          </a:p>
          <a:p>
            <a:pPr>
              <a:lnSpc>
                <a:spcPct val="90000"/>
              </a:lnSpc>
            </a:pPr>
            <a:r>
              <a:rPr lang="tr-TR" sz="1500">
                <a:solidFill>
                  <a:schemeClr val="bg1"/>
                </a:solidFill>
              </a:rPr>
              <a:t> This eliminates redundant calculations across the network.</a:t>
            </a:r>
            <a:endParaRPr lang="tr-TR" sz="1500" dirty="0">
              <a:solidFill>
                <a:schemeClr val="bg1"/>
              </a:solidFill>
            </a:endParaRP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id="{DB938E4E-11AA-84BC-4FE4-94A5DFFBF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142003"/>
            <a:ext cx="6250769" cy="4413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66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45ED64-ABD1-45EB-15A6-BF9238225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35C6E35C-57FA-816E-69FA-B44564143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032" y="249329"/>
            <a:ext cx="4228078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Changes</a:t>
            </a:r>
            <a:endParaRPr lang="tr-TR" dirty="0">
              <a:solidFill>
                <a:schemeClr val="bg1"/>
              </a:solidFill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C73E2C4-3957-7C22-0857-243CF96D9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032" y="2385796"/>
            <a:ext cx="4228078" cy="3415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sz="1700" b="1">
                <a:solidFill>
                  <a:schemeClr val="bg1"/>
                </a:solidFill>
              </a:rPr>
              <a:t>Routing.cc:</a:t>
            </a:r>
          </a:p>
          <a:p>
            <a:r>
              <a:rPr lang="tr-TR" sz="1700">
                <a:solidFill>
                  <a:schemeClr val="bg1"/>
                </a:solidFill>
              </a:rPr>
              <a:t>CHANGE 3: Route Distribution via Control Message</a:t>
            </a:r>
          </a:p>
          <a:p>
            <a:r>
              <a:rPr lang="tr-TR" sz="1700">
                <a:solidFill>
                  <a:schemeClr val="bg1"/>
                </a:solidFill>
              </a:rPr>
              <a:t>Implemented a messaging mechanism through which the computed routing information is packaged and disseminated to all other nodes. </a:t>
            </a:r>
          </a:p>
          <a:p>
            <a:r>
              <a:rPr lang="tr-TR" sz="1700">
                <a:solidFill>
                  <a:schemeClr val="bg1"/>
                </a:solidFill>
              </a:rPr>
              <a:t>This ensures network-wide consistency of routing tables under the centralized model while preserving protocol modularity.</a:t>
            </a:r>
            <a:endParaRPr lang="tr-TR" sz="1700" dirty="0">
              <a:solidFill>
                <a:schemeClr val="bg1"/>
              </a:solidFill>
            </a:endParaRP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DAF2506E-0C12-0792-343C-7276A4FA7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763" y="1438976"/>
            <a:ext cx="6250769" cy="3819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713120"/>
      </p:ext>
    </p:extLst>
  </p:cSld>
  <p:clrMapOvr>
    <a:masterClrMapping/>
  </p:clrMapOvr>
</p:sld>
</file>

<file path=ppt/theme/theme1.xml><?xml version="1.0" encoding="utf-8"?>
<a:theme xmlns:a="http://schemas.openxmlformats.org/drawingml/2006/main" name="Paket">
  <a:themeElements>
    <a:clrScheme name="Paket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ke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ket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229</TotalTime>
  <Words>4297</Words>
  <Application>Microsoft Macintosh PowerPoint</Application>
  <PresentationFormat>Geniş ekran</PresentationFormat>
  <Paragraphs>327</Paragraphs>
  <Slides>46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46</vt:i4>
      </vt:variant>
    </vt:vector>
  </HeadingPairs>
  <TitlesOfParts>
    <vt:vector size="52" baseType="lpstr">
      <vt:lpstr>-webkit-standard</vt:lpstr>
      <vt:lpstr>Abadi</vt:lpstr>
      <vt:lpstr>Arial</vt:lpstr>
      <vt:lpstr>DeepSeek-CJK-patch</vt:lpstr>
      <vt:lpstr>Gill Sans MT</vt:lpstr>
      <vt:lpstr>Paket</vt:lpstr>
      <vt:lpstr>Improvıng and Analyzıng Routıng project ın omnet++</vt:lpstr>
      <vt:lpstr>Abstract</vt:lpstr>
      <vt:lpstr>ıntroductıon</vt:lpstr>
      <vt:lpstr>objectıve</vt:lpstr>
      <vt:lpstr>Omnet++ routıng project</vt:lpstr>
      <vt:lpstr>Network Scenarıos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Changes</vt:lpstr>
      <vt:lpstr>descrıptıon</vt:lpstr>
      <vt:lpstr>descrıptıon</vt:lpstr>
      <vt:lpstr>descrıptıon</vt:lpstr>
      <vt:lpstr>How the Algorıthm Works</vt:lpstr>
      <vt:lpstr>How the Algorıthm Works</vt:lpstr>
      <vt:lpstr>Flowchart Representatıons of Centralızed Routıng Algorıthm</vt:lpstr>
      <vt:lpstr>Flowchart Representatıons of Centralızed Routıng Algorıthm</vt:lpstr>
      <vt:lpstr>Inıtıal Thoughts on Potentıal Analyses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Numerıc evaluatıons and plottıngs</vt:lpstr>
      <vt:lpstr>Dıscussıon</vt:lpstr>
      <vt:lpstr>Conclusıon and Future Work</vt:lpstr>
      <vt:lpstr>Protocol Dataset Features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Atakan Özcan</dc:creator>
  <cp:lastModifiedBy>Atakan Özcan</cp:lastModifiedBy>
  <cp:revision>54</cp:revision>
  <dcterms:created xsi:type="dcterms:W3CDTF">2025-04-30T23:16:42Z</dcterms:created>
  <dcterms:modified xsi:type="dcterms:W3CDTF">2025-05-02T10:09:00Z</dcterms:modified>
</cp:coreProperties>
</file>