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Lst>
  <p:notesMasterIdLst>
    <p:notesMasterId r:id="rId18"/>
  </p:notesMasterIdLst>
  <p:handoutMasterIdLst>
    <p:handoutMasterId r:id="rId19"/>
  </p:handoutMasterIdLst>
  <p:sldIdLst>
    <p:sldId id="299" r:id="rId2"/>
    <p:sldId id="300" r:id="rId3"/>
    <p:sldId id="301" r:id="rId4"/>
    <p:sldId id="304" r:id="rId5"/>
    <p:sldId id="305" r:id="rId6"/>
    <p:sldId id="306" r:id="rId7"/>
    <p:sldId id="307" r:id="rId8"/>
    <p:sldId id="309" r:id="rId9"/>
    <p:sldId id="308" r:id="rId10"/>
    <p:sldId id="310" r:id="rId11"/>
    <p:sldId id="313" r:id="rId12"/>
    <p:sldId id="314" r:id="rId13"/>
    <p:sldId id="315" r:id="rId14"/>
    <p:sldId id="317" r:id="rId15"/>
    <p:sldId id="302" r:id="rId16"/>
    <p:sldId id="303" r:id="rId1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5pPr>
    <a:lvl6pPr marL="2286000" algn="l" defTabSz="914400" rtl="0" eaLnBrk="1" latinLnBrk="0" hangingPunct="1">
      <a:defRPr kern="1200">
        <a:solidFill>
          <a:schemeClr val="tx1"/>
        </a:solidFill>
        <a:latin typeface="Constantia" panose="02030602050306030303" pitchFamily="18" charset="0"/>
        <a:ea typeface="+mn-ea"/>
        <a:cs typeface="+mn-cs"/>
      </a:defRPr>
    </a:lvl6pPr>
    <a:lvl7pPr marL="2743200" algn="l" defTabSz="914400" rtl="0" eaLnBrk="1" latinLnBrk="0" hangingPunct="1">
      <a:defRPr kern="1200">
        <a:solidFill>
          <a:schemeClr val="tx1"/>
        </a:solidFill>
        <a:latin typeface="Constantia" panose="02030602050306030303" pitchFamily="18" charset="0"/>
        <a:ea typeface="+mn-ea"/>
        <a:cs typeface="+mn-cs"/>
      </a:defRPr>
    </a:lvl7pPr>
    <a:lvl8pPr marL="3200400" algn="l" defTabSz="914400" rtl="0" eaLnBrk="1" latinLnBrk="0" hangingPunct="1">
      <a:defRPr kern="1200">
        <a:solidFill>
          <a:schemeClr val="tx1"/>
        </a:solidFill>
        <a:latin typeface="Constantia" panose="02030602050306030303" pitchFamily="18" charset="0"/>
        <a:ea typeface="+mn-ea"/>
        <a:cs typeface="+mn-cs"/>
      </a:defRPr>
    </a:lvl8pPr>
    <a:lvl9pPr marL="3657600" algn="l" defTabSz="914400" rtl="0" eaLnBrk="1" latinLnBrk="0" hangingPunct="1">
      <a:defRPr kern="1200">
        <a:solidFill>
          <a:schemeClr val="tx1"/>
        </a:solidFill>
        <a:latin typeface="Constantia" panose="02030602050306030303" pitchFamily="18" charset="0"/>
        <a:ea typeface="+mn-ea"/>
        <a:cs typeface="+mn-cs"/>
      </a:defRPr>
    </a:lvl9pPr>
  </p:defaultTextStyle>
  <p:extLst>
    <p:ext uri="{521415D9-36F7-43E2-AB2F-B90AF26B5E84}">
      <p14:sectionLst xmlns:p14="http://schemas.microsoft.com/office/powerpoint/2010/main">
        <p14:section name="Default Section" id="{B3A8138B-8662-4FBB-8FB1-83F6F2450CE7}">
          <p14:sldIdLst>
            <p14:sldId id="299"/>
            <p14:sldId id="300"/>
            <p14:sldId id="301"/>
            <p14:sldId id="304"/>
            <p14:sldId id="305"/>
            <p14:sldId id="306"/>
            <p14:sldId id="307"/>
            <p14:sldId id="309"/>
            <p14:sldId id="308"/>
            <p14:sldId id="310"/>
            <p14:sldId id="313"/>
            <p14:sldId id="314"/>
            <p14:sldId id="315"/>
            <p14:sldId id="317"/>
            <p14:sldId id="302"/>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4"/>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2" autoAdjust="0"/>
    <p:restoredTop sz="77633" autoAdjust="0"/>
  </p:normalViewPr>
  <p:slideViewPr>
    <p:cSldViewPr snapToGrid="0" snapToObjects="1">
      <p:cViewPr varScale="1">
        <p:scale>
          <a:sx n="101" d="100"/>
          <a:sy n="101" d="100"/>
        </p:scale>
        <p:origin x="2050"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0B184D6-414C-4079-A8E9-CF042533179D}" type="datetimeFigureOut">
              <a:rPr lang="en-US"/>
              <a:pPr>
                <a:defRPr/>
              </a:pPr>
              <a:t>7/9/2024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9FA0BCA-FC10-49BE-A2F8-BA289E01C496}" type="slidenum">
              <a:rPr lang="en-US"/>
              <a:pPr>
                <a:defRPr/>
              </a:pPr>
              <a:t>‹#›</a:t>
            </a:fld>
            <a:endParaRPr lang="en-US"/>
          </a:p>
        </p:txBody>
      </p:sp>
    </p:spTree>
    <p:extLst>
      <p:ext uri="{BB962C8B-B14F-4D97-AF65-F5344CB8AC3E}">
        <p14:creationId xmlns:p14="http://schemas.microsoft.com/office/powerpoint/2010/main" val="2307124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44B1B0-25C3-42D6-ACEC-11FE153FC81F}" type="datetimeFigureOut">
              <a:rPr lang="en-US"/>
              <a:pPr>
                <a:defRPr/>
              </a:pPr>
              <a:t>7/9/2024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03AAD37-8495-4358-975D-7F228E51A688}" type="slidenum">
              <a:rPr lang="en-US"/>
              <a:pPr>
                <a:defRPr/>
              </a:pPr>
              <a:t>‹#›</a:t>
            </a:fld>
            <a:endParaRPr lang="en-US"/>
          </a:p>
        </p:txBody>
      </p:sp>
    </p:spTree>
    <p:extLst>
      <p:ext uri="{BB962C8B-B14F-4D97-AF65-F5344CB8AC3E}">
        <p14:creationId xmlns:p14="http://schemas.microsoft.com/office/powerpoint/2010/main" val="7334867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fld id="{0B0C1EA2-0501-4755-8F2E-43AE1F036A88}" type="slidenum">
              <a:rPr lang="en-US">
                <a:latin typeface="Calibri" panose="020F0502020204030204" pitchFamily="34" charset="0"/>
              </a:rPr>
              <a:pPr/>
              <a:t>1</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83134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-Euclidian distance RMS is important to understand the overall performance of the approximation. The lower the better. However, RMS error alone may be deceiving since the error may peak at some point and RMS, by its nature would conceal this peak. Therefore maximum error is also inspected to not overlook a peak error.</a:t>
            </a:r>
          </a:p>
          <a:p>
            <a:r>
              <a:rPr lang="tr-TR" dirty="0"/>
              <a:t>-Euclidian maximum error is set to 15 cms in this work. Over the segment the maximum of the Euclidian distance is computed.</a:t>
            </a:r>
          </a:p>
          <a:p>
            <a:r>
              <a:rPr lang="tr-TR" dirty="0"/>
              <a:t>-Number of segments is also a performance metric since it directly affects the amount of memory used to represent the road.</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12</a:t>
            </a:fld>
            <a:endParaRPr lang="en-US"/>
          </a:p>
        </p:txBody>
      </p:sp>
    </p:spTree>
    <p:extLst>
      <p:ext uri="{BB962C8B-B14F-4D97-AF65-F5344CB8AC3E}">
        <p14:creationId xmlns:p14="http://schemas.microsoft.com/office/powerpoint/2010/main" val="287034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 maximum RMS error.</a:t>
            </a:r>
          </a:p>
          <a:p>
            <a:r>
              <a:rPr lang="tr-TR" dirty="0"/>
              <a:t>-There is low correlation between curvature and RMS error</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13</a:t>
            </a:fld>
            <a:endParaRPr lang="en-US"/>
          </a:p>
        </p:txBody>
      </p:sp>
    </p:spTree>
    <p:extLst>
      <p:ext uri="{BB962C8B-B14F-4D97-AF65-F5344CB8AC3E}">
        <p14:creationId xmlns:p14="http://schemas.microsoft.com/office/powerpoint/2010/main" val="2381692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 is represented with 0.15m maximum allowed Maximum error.</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14</a:t>
            </a:fld>
            <a:endParaRPr lang="en-US"/>
          </a:p>
        </p:txBody>
      </p:sp>
    </p:spTree>
    <p:extLst>
      <p:ext uri="{BB962C8B-B14F-4D97-AF65-F5344CB8AC3E}">
        <p14:creationId xmlns:p14="http://schemas.microsoft.com/office/powerpoint/2010/main" val="697693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-HD maps have waypoint data stored in them. It is necessary to fill the road between waypoints. Some road segments are very large</a:t>
            </a:r>
          </a:p>
          <a:p>
            <a:r>
              <a:rPr lang="tr-TR" dirty="0"/>
              <a:t>-Roads are designed using clothoids. Clothoids can be approximated by arc splines which have analytical representation. This proves useful for some trajectory planning algorithms.</a:t>
            </a:r>
          </a:p>
          <a:p>
            <a:r>
              <a:rPr lang="tr-TR" dirty="0"/>
              <a:t>-HD maps help autonomous vehicles plan routes for large distances. These maps can also be used for trajectory planning algorithms. In the upcoming sections I will be describing our new trajectory planning algorithm.</a:t>
            </a:r>
          </a:p>
          <a:p>
            <a:r>
              <a:rPr lang="tr-TR" dirty="0"/>
              <a:t>-Centimeter level accuracy is </a:t>
            </a:r>
            <a:r>
              <a:rPr lang="tr-TR"/>
              <a:t>required for autonomous driving purposes.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4</a:t>
            </a:fld>
            <a:endParaRPr lang="en-US"/>
          </a:p>
        </p:txBody>
      </p:sp>
    </p:spTree>
    <p:extLst>
      <p:ext uri="{BB962C8B-B14F-4D97-AF65-F5344CB8AC3E}">
        <p14:creationId xmlns:p14="http://schemas.microsoft.com/office/powerpoint/2010/main" val="179751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-Arc splines consist of consecutive arc segments with increasing or decreasing curvature with the rules given in thesis. Pg 13-33</a:t>
            </a:r>
          </a:p>
          <a:p>
            <a:r>
              <a:rPr lang="tr-TR" dirty="0"/>
              <a:t>-High enough accuracy proven by Ardam’s thesis.</a:t>
            </a:r>
          </a:p>
          <a:p>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5</a:t>
            </a:fld>
            <a:endParaRPr lang="en-US"/>
          </a:p>
        </p:txBody>
      </p:sp>
    </p:spTree>
    <p:extLst>
      <p:ext uri="{BB962C8B-B14F-4D97-AF65-F5344CB8AC3E}">
        <p14:creationId xmlns:p14="http://schemas.microsoft.com/office/powerpoint/2010/main" val="127468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-OSM map data provides a single waypoint set for a direction. This waypoint set changes line throughout the road. Therefore it is not possible to understand which lane does the waypoint belong without seeing it on satellite image.</a:t>
            </a:r>
          </a:p>
          <a:p>
            <a:r>
              <a:rPr lang="tr-TR" dirty="0"/>
              <a:t>-HERE maps data has much more accurate data the figure may show an offset between road centerline but it is normal since this is a satellite image and it is not very accurate as well. Each lane has individual waypoint set therefore dataset is consistent.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6</a:t>
            </a:fld>
            <a:endParaRPr lang="en-US"/>
          </a:p>
        </p:txBody>
      </p:sp>
    </p:spTree>
    <p:extLst>
      <p:ext uri="{BB962C8B-B14F-4D97-AF65-F5344CB8AC3E}">
        <p14:creationId xmlns:p14="http://schemas.microsoft.com/office/powerpoint/2010/main" val="259291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applications.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7</a:t>
            </a:fld>
            <a:endParaRPr lang="en-US"/>
          </a:p>
        </p:txBody>
      </p:sp>
    </p:spTree>
    <p:extLst>
      <p:ext uri="{BB962C8B-B14F-4D97-AF65-F5344CB8AC3E}">
        <p14:creationId xmlns:p14="http://schemas.microsoft.com/office/powerpoint/2010/main" val="52843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-First an arc-spline with an order of 5 is tried to fit to clothoid. Based on pre defined error metrics and required accuracy of an HD map, the order is increased or decreased.</a:t>
            </a:r>
          </a:p>
          <a:p>
            <a:r>
              <a:rPr lang="tr-TR" dirty="0"/>
              <a:t>-If the error is higher than allowed error, the order is increased, if the error is lower than allowed, a lower order arc spline is tried.</a:t>
            </a:r>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8</a:t>
            </a:fld>
            <a:endParaRPr lang="en-US"/>
          </a:p>
        </p:txBody>
      </p:sp>
    </p:spTree>
    <p:extLst>
      <p:ext uri="{BB962C8B-B14F-4D97-AF65-F5344CB8AC3E}">
        <p14:creationId xmlns:p14="http://schemas.microsoft.com/office/powerpoint/2010/main" val="3421002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applications.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9</a:t>
            </a:fld>
            <a:endParaRPr lang="en-US"/>
          </a:p>
        </p:txBody>
      </p:sp>
    </p:spTree>
    <p:extLst>
      <p:ext uri="{BB962C8B-B14F-4D97-AF65-F5344CB8AC3E}">
        <p14:creationId xmlns:p14="http://schemas.microsoft.com/office/powerpoint/2010/main" val="85340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-Roads are known to be designed using clothoid curves. This method helps us have a ground truth between waypoints.</a:t>
            </a:r>
          </a:p>
          <a:p>
            <a:r>
              <a:rPr lang="tr-TR" dirty="0"/>
              <a:t>We can use this ground truth to measure our approximation result.</a:t>
            </a:r>
          </a:p>
          <a:p>
            <a:r>
              <a:rPr lang="tr-TR" dirty="0"/>
              <a:t>-Single nonlinear function to solve makes the algorithm fast and easy to use.</a:t>
            </a:r>
          </a:p>
          <a:p>
            <a:r>
              <a:rPr lang="tr-TR" dirty="0"/>
              <a:t>-G1 continuous means that the tangent is continuous. G1 continuity is generally harder to achieve than G0 continuity.</a:t>
            </a:r>
          </a:p>
          <a:p>
            <a:r>
              <a:rPr lang="tr-TR" dirty="0"/>
              <a:t>-Since the algorithm outputs G1 continuous it is considered to be highly accurate for autonomous vehicle applications.</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10</a:t>
            </a:fld>
            <a:endParaRPr lang="en-US"/>
          </a:p>
        </p:txBody>
      </p:sp>
    </p:spTree>
    <p:extLst>
      <p:ext uri="{BB962C8B-B14F-4D97-AF65-F5344CB8AC3E}">
        <p14:creationId xmlns:p14="http://schemas.microsoft.com/office/powerpoint/2010/main" val="136464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-Line segments are translated perpendicular to the direction of motion. To do the lane information of the current road segment should be known. For example if the information at hand is known to be left lane, the line segment should be translated to the right hand side of the heading.</a:t>
            </a:r>
          </a:p>
          <a:p>
            <a:r>
              <a:rPr lang="tr-TR" dirty="0"/>
              <a:t>-Arc segments have curvature and it is equivalent to turning radius for roads. Parallel shifting corresponds to changing the turning radius of an arc. Similarly if the road is known to be the left lane and if the road segment is turning left, the turning radius should be increased with lane width amount.</a:t>
            </a:r>
            <a:endParaRPr lang="en-GB" dirty="0"/>
          </a:p>
        </p:txBody>
      </p:sp>
      <p:sp>
        <p:nvSpPr>
          <p:cNvPr id="4" name="Slide Number Placeholder 3"/>
          <p:cNvSpPr>
            <a:spLocks noGrp="1"/>
          </p:cNvSpPr>
          <p:nvPr>
            <p:ph type="sldNum" sz="quarter" idx="5"/>
          </p:nvPr>
        </p:nvSpPr>
        <p:spPr/>
        <p:txBody>
          <a:bodyPr/>
          <a:lstStyle/>
          <a:p>
            <a:pPr>
              <a:defRPr/>
            </a:pPr>
            <a:fld id="{303AAD37-8495-4358-975D-7F228E51A688}" type="slidenum">
              <a:rPr lang="en-US" smtClean="0"/>
              <a:pPr>
                <a:defRPr/>
              </a:pPr>
              <a:t>11</a:t>
            </a:fld>
            <a:endParaRPr lang="en-US"/>
          </a:p>
        </p:txBody>
      </p:sp>
    </p:spTree>
    <p:extLst>
      <p:ext uri="{BB962C8B-B14F-4D97-AF65-F5344CB8AC3E}">
        <p14:creationId xmlns:p14="http://schemas.microsoft.com/office/powerpoint/2010/main" val="2527340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763"/>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userDrawn="1"/>
        </p:nvSpPr>
        <p:spPr bwMode="auto">
          <a:xfrm>
            <a:off x="4953000" y="2179796"/>
            <a:ext cx="3962400" cy="6678751"/>
          </a:xfrm>
          <a:prstGeom prst="rect">
            <a:avLst/>
          </a:prstGeom>
          <a:noFill/>
          <a:ln w="9525">
            <a:noFill/>
            <a:miter lim="800000"/>
            <a:headEnd/>
            <a:tailEnd/>
          </a:ln>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defRPr/>
            </a:pPr>
            <a:r>
              <a:rPr lang="en-US" b="1" dirty="0">
                <a:solidFill>
                  <a:schemeClr val="bg1"/>
                </a:solidFill>
                <a:latin typeface="Century Gothic" panose="020B0502020202020204" pitchFamily="34" charset="0"/>
              </a:rPr>
              <a:t>AN EFFICIENT ROAD REPRESENTATION FOR AUTONOMOUS VEHICLES USING ARC-SPLINES WITH APPLICATION TO TRAJECTORY PLANNING</a:t>
            </a:r>
            <a:endParaRPr lang="tr-TR"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Atakan Salih Bolat</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M.S. Thesis Jury</a:t>
            </a:r>
          </a:p>
          <a:p>
            <a:pPr eaLnBrk="1" hangingPunct="1">
              <a:defRPr/>
            </a:pPr>
            <a:r>
              <a:rPr lang="tr-TR" sz="1400" b="1" dirty="0">
                <a:solidFill>
                  <a:schemeClr val="bg1"/>
                </a:solidFill>
                <a:latin typeface="Century Gothic" panose="020B0502020202020204" pitchFamily="34" charset="0"/>
              </a:rPr>
              <a:t>Department of Electrical and Electronics Engineering</a:t>
            </a: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Sup: Prof. Dr. Klaus Werner Schmidt</a:t>
            </a: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r>
              <a:rPr lang="tr-TR" sz="1400" b="1" dirty="0">
                <a:solidFill>
                  <a:schemeClr val="bg1"/>
                </a:solidFill>
                <a:latin typeface="Century Gothic" panose="020B0502020202020204" pitchFamily="34" charset="0"/>
              </a:rPr>
              <a:t>July 11, 2024</a:t>
            </a:r>
          </a:p>
          <a:p>
            <a:pPr eaLnBrk="1" hangingPunct="1">
              <a:defRPr/>
            </a:pPr>
            <a:r>
              <a:rPr lang="tr-TR" sz="1400" b="1" dirty="0">
                <a:solidFill>
                  <a:schemeClr val="bg1"/>
                </a:solidFill>
                <a:latin typeface="Century Gothic" panose="020B0502020202020204" pitchFamily="34" charset="0"/>
              </a:rPr>
              <a:t>Ankara, TURKEY</a:t>
            </a: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April 29, 2014</a:t>
            </a:r>
          </a:p>
          <a:p>
            <a:pPr eaLnBrk="1" hangingPunct="1">
              <a:defRPr/>
            </a:pPr>
            <a:r>
              <a:rPr lang="tr-TR" sz="1400" b="1" dirty="0">
                <a:solidFill>
                  <a:schemeClr val="bg1"/>
                </a:solidFill>
                <a:latin typeface="Century Gothic" panose="020B0502020202020204" pitchFamily="34" charset="0"/>
              </a:rPr>
              <a:t>Place</a:t>
            </a:r>
            <a:endParaRPr lang="en-US" b="1" dirty="0">
              <a:solidFill>
                <a:schemeClr val="bg1"/>
              </a:solidFill>
              <a:latin typeface="Century Gothic" panose="020B0502020202020204" pitchFamily="34" charset="0"/>
            </a:endParaRPr>
          </a:p>
          <a:p>
            <a:pPr eaLnBrk="1" hangingPunct="1">
              <a:defRPr/>
            </a:pPr>
            <a:endParaRPr lang="en-US" dirty="0">
              <a:latin typeface="BentonSansTRUReg"/>
            </a:endParaRPr>
          </a:p>
          <a:p>
            <a:pPr eaLnBrk="1" hangingPunct="1">
              <a:defRPr/>
            </a:pPr>
            <a:endParaRPr lang="en-US" dirty="0"/>
          </a:p>
        </p:txBody>
      </p:sp>
    </p:spTree>
    <p:extLst>
      <p:ext uri="{BB962C8B-B14F-4D97-AF65-F5344CB8AC3E}">
        <p14:creationId xmlns:p14="http://schemas.microsoft.com/office/powerpoint/2010/main" val="404464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6" name="Slide Number Placeholder 17"/>
          <p:cNvSpPr>
            <a:spLocks noGrp="1"/>
          </p:cNvSpPr>
          <p:nvPr userDrawn="1">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39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Slide Number Placeholder 17"/>
          <p:cNvSpPr>
            <a:spLocks noGrp="1"/>
          </p:cNvSpPr>
          <p:nvPr userDrawn="1">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663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9" name="Slide Number Placeholder 17"/>
          <p:cNvSpPr>
            <a:spLocks noGrp="1"/>
          </p:cNvSpPr>
          <p:nvPr userDrawn="1">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102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17"/>
          <p:cNvSpPr>
            <a:spLocks noGrp="1"/>
          </p:cNvSpPr>
          <p:nvPr userDrawn="1">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069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userDrawn="1">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4621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a:solidFill>
                  <a:schemeClr val="bg1"/>
                </a:solidFill>
                <a:latin typeface="Century Gothic" panose="020B0502020202020204" pitchFamily="34" charset="0"/>
                <a:cs typeface="Arial" panose="020B0604020202020204" pitchFamily="34" charset="0"/>
              </a:rPr>
              <a:t>Thank you for your attention</a:t>
            </a:r>
            <a:r>
              <a:rPr lang="en-US" sz="2200" b="0" dirty="0">
                <a:solidFill>
                  <a:schemeClr val="bg1"/>
                </a:solidFill>
                <a:latin typeface="Century Gothic" panose="020B0502020202020204" pitchFamily="34" charset="0"/>
                <a:cs typeface="Arial" panose="020B0604020202020204" pitchFamily="34" charset="0"/>
              </a:rPr>
              <a:t>.</a:t>
            </a:r>
          </a:p>
        </p:txBody>
      </p:sp>
    </p:spTree>
    <p:extLst>
      <p:ext uri="{BB962C8B-B14F-4D97-AF65-F5344CB8AC3E}">
        <p14:creationId xmlns:p14="http://schemas.microsoft.com/office/powerpoint/2010/main" val="324550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18"/>
          <p:cNvGrpSpPr>
            <a:grpSpLocks/>
          </p:cNvGrpSpPr>
          <p:nvPr userDrawn="1"/>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userDrawn="1"/>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userDrawn="1">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1029" name="Text Placeholder 29"/>
          <p:cNvSpPr>
            <a:spLocks noGrp="1"/>
          </p:cNvSpPr>
          <p:nvPr userDrawn="1">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dirty="0"/>
              <a:t>Click to edit Master text styles</a:t>
            </a:r>
          </a:p>
          <a:p>
            <a:pPr lvl="1"/>
            <a:r>
              <a:rPr lang="tr-TR" dirty="0"/>
              <a:t>Second level</a:t>
            </a:r>
          </a:p>
          <a:p>
            <a:pPr lvl="2"/>
            <a:r>
              <a:rPr lang="tr-TR" dirty="0"/>
              <a:t>Third level</a:t>
            </a:r>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10" name="Date Placeholder 9"/>
          <p:cNvSpPr>
            <a:spLocks noGrp="1"/>
          </p:cNvSpPr>
          <p:nvPr userDrawn="1">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
        <p:nvSpPr>
          <p:cNvPr id="18" name="Slide Number Placeholder 17"/>
          <p:cNvSpPr>
            <a:spLocks noGrp="1"/>
          </p:cNvSpPr>
          <p:nvPr userDrawn="1">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3" r:id="rId1"/>
    <p:sldLayoutId id="2147483945" r:id="rId2"/>
    <p:sldLayoutId id="2147483946" r:id="rId3"/>
    <p:sldLayoutId id="2147483947" r:id="rId4"/>
    <p:sldLayoutId id="2147483948" r:id="rId5"/>
    <p:sldLayoutId id="2147483949" r:id="rId6"/>
    <p:sldLayoutId id="2147483956" r:id="rId7"/>
  </p:sldLayoutIdLst>
  <p:hf hdr="0" ftr="0"/>
  <p:txStyles>
    <p:titleStyle>
      <a:lvl1pPr algn="l" rtl="0" eaLnBrk="0" fontAlgn="base" hangingPunct="0">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0" fontAlgn="base" hangingPunct="0">
        <a:spcBef>
          <a:spcPct val="0"/>
        </a:spcBef>
        <a:spcAft>
          <a:spcPct val="0"/>
        </a:spcAft>
        <a:defRPr sz="2800">
          <a:solidFill>
            <a:srgbClr val="595959"/>
          </a:solidFill>
          <a:latin typeface="Calibri (Headings)"/>
          <a:ea typeface="Calibri (Headings)"/>
          <a:cs typeface="Calibri (Headings)"/>
        </a:defRPr>
      </a:lvl2pPr>
      <a:lvl3pPr algn="l" rtl="0" eaLnBrk="0" fontAlgn="base" hangingPunct="0">
        <a:spcBef>
          <a:spcPct val="0"/>
        </a:spcBef>
        <a:spcAft>
          <a:spcPct val="0"/>
        </a:spcAft>
        <a:defRPr sz="2800">
          <a:solidFill>
            <a:srgbClr val="595959"/>
          </a:solidFill>
          <a:latin typeface="Calibri (Headings)"/>
          <a:ea typeface="Calibri (Headings)"/>
          <a:cs typeface="Calibri (Headings)"/>
        </a:defRPr>
      </a:lvl3pPr>
      <a:lvl4pPr algn="l" rtl="0" eaLnBrk="0" fontAlgn="base" hangingPunct="0">
        <a:spcBef>
          <a:spcPct val="0"/>
        </a:spcBef>
        <a:spcAft>
          <a:spcPct val="0"/>
        </a:spcAft>
        <a:defRPr sz="2800">
          <a:solidFill>
            <a:srgbClr val="595959"/>
          </a:solidFill>
          <a:latin typeface="Calibri (Headings)"/>
          <a:ea typeface="Calibri (Headings)"/>
          <a:cs typeface="Calibri (Headings)"/>
        </a:defRPr>
      </a:lvl4pPr>
      <a:lvl5pPr algn="l" rtl="0" eaLnBrk="0" fontAlgn="base" hangingPunct="0">
        <a:spcBef>
          <a:spcPct val="0"/>
        </a:spcBef>
        <a:spcAft>
          <a:spcPct val="0"/>
        </a:spcAft>
        <a:defRPr sz="2800">
          <a:solidFill>
            <a:srgbClr val="595959"/>
          </a:solidFill>
          <a:latin typeface="Calibri (Headings)"/>
          <a:ea typeface="Calibri (Headings)"/>
          <a:cs typeface="Calibri (Headings)"/>
        </a:defRPr>
      </a:lvl5pPr>
      <a:lvl6pPr marL="457200" algn="l" rtl="0" fontAlgn="base">
        <a:spcBef>
          <a:spcPct val="0"/>
        </a:spcBef>
        <a:spcAft>
          <a:spcPct val="0"/>
        </a:spcAft>
        <a:defRPr sz="2800">
          <a:solidFill>
            <a:srgbClr val="595959"/>
          </a:solidFill>
          <a:latin typeface="Calibri (Headings)"/>
          <a:ea typeface="Calibri (Headings)"/>
          <a:cs typeface="Calibri (Headings)"/>
        </a:defRPr>
      </a:lvl6pPr>
      <a:lvl7pPr marL="914400" algn="l" rtl="0" fontAlgn="base">
        <a:spcBef>
          <a:spcPct val="0"/>
        </a:spcBef>
        <a:spcAft>
          <a:spcPct val="0"/>
        </a:spcAft>
        <a:defRPr sz="2800">
          <a:solidFill>
            <a:srgbClr val="595959"/>
          </a:solidFill>
          <a:latin typeface="Calibri (Headings)"/>
          <a:ea typeface="Calibri (Headings)"/>
          <a:cs typeface="Calibri (Headings)"/>
        </a:defRPr>
      </a:lvl7pPr>
      <a:lvl8pPr marL="1371600" algn="l" rtl="0" fontAlgn="base">
        <a:spcBef>
          <a:spcPct val="0"/>
        </a:spcBef>
        <a:spcAft>
          <a:spcPct val="0"/>
        </a:spcAft>
        <a:defRPr sz="2800">
          <a:solidFill>
            <a:srgbClr val="595959"/>
          </a:solidFill>
          <a:latin typeface="Calibri (Headings)"/>
          <a:ea typeface="Calibri (Headings)"/>
          <a:cs typeface="Calibri (Headings)"/>
        </a:defRPr>
      </a:lvl8pPr>
      <a:lvl9pPr marL="1828800" algn="l" rtl="0" fontAlgn="base">
        <a:spcBef>
          <a:spcPct val="0"/>
        </a:spcBef>
        <a:spcAft>
          <a:spcPct val="0"/>
        </a:spcAft>
        <a:defRPr sz="2800">
          <a:solidFill>
            <a:srgbClr val="595959"/>
          </a:solidFill>
          <a:latin typeface="Calibri (Headings)"/>
          <a:ea typeface="Calibri (Headings)"/>
          <a:cs typeface="Calibri (Headings)"/>
        </a:defRPr>
      </a:lvl9pPr>
    </p:titleStyle>
    <p:body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Combination of Segments</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line segment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Compute error</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6DEEE2CB-8950-4677-8B6D-BE0538003893}"/>
              </a:ext>
            </a:extLst>
          </p:cNvPr>
          <p:cNvPicPr>
            <a:picLocks noChangeAspect="1"/>
          </p:cNvPicPr>
          <p:nvPr/>
        </p:nvPicPr>
        <p:blipFill>
          <a:blip r:embed="rId3"/>
          <a:stretch>
            <a:fillRect/>
          </a:stretch>
        </p:blipFill>
        <p:spPr>
          <a:xfrm>
            <a:off x="5317031" y="1227194"/>
            <a:ext cx="3369771" cy="2527328"/>
          </a:xfrm>
          <a:prstGeom prst="rect">
            <a:avLst/>
          </a:prstGeom>
        </p:spPr>
      </p:pic>
      <p:pic>
        <p:nvPicPr>
          <p:cNvPr id="13" name="Picture 12">
            <a:extLst>
              <a:ext uri="{FF2B5EF4-FFF2-40B4-BE49-F238E27FC236}">
                <a16:creationId xmlns:a16="http://schemas.microsoft.com/office/drawing/2014/main" id="{A531E257-5715-4589-A79B-A74B1A2ABD0D}"/>
              </a:ext>
            </a:extLst>
          </p:cNvPr>
          <p:cNvPicPr>
            <a:picLocks noChangeAspect="1"/>
          </p:cNvPicPr>
          <p:nvPr/>
        </p:nvPicPr>
        <p:blipFill>
          <a:blip r:embed="rId4"/>
          <a:stretch>
            <a:fillRect/>
          </a:stretch>
        </p:blipFill>
        <p:spPr>
          <a:xfrm>
            <a:off x="5317027" y="3754522"/>
            <a:ext cx="3369771" cy="2527328"/>
          </a:xfrm>
          <a:prstGeom prst="rect">
            <a:avLst/>
          </a:prstGeom>
        </p:spPr>
      </p:pic>
    </p:spTree>
    <p:extLst>
      <p:ext uri="{BB962C8B-B14F-4D97-AF65-F5344CB8AC3E}">
        <p14:creationId xmlns:p14="http://schemas.microsoft.com/office/powerpoint/2010/main" val="174447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Parallel Shifting</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Translate line segments</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Change the turning radii of arcs</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3161604B-2BED-4C41-AF98-4C1CE2906429}"/>
              </a:ext>
            </a:extLst>
          </p:cNvPr>
          <p:cNvPicPr>
            <a:picLocks noChangeAspect="1"/>
          </p:cNvPicPr>
          <p:nvPr/>
        </p:nvPicPr>
        <p:blipFill>
          <a:blip r:embed="rId3"/>
          <a:stretch>
            <a:fillRect/>
          </a:stretch>
        </p:blipFill>
        <p:spPr>
          <a:xfrm>
            <a:off x="5317031" y="3834918"/>
            <a:ext cx="3369770" cy="2527328"/>
          </a:xfrm>
          <a:prstGeom prst="rect">
            <a:avLst/>
          </a:prstGeom>
        </p:spPr>
      </p:pic>
      <p:pic>
        <p:nvPicPr>
          <p:cNvPr id="9" name="Picture 8">
            <a:extLst>
              <a:ext uri="{FF2B5EF4-FFF2-40B4-BE49-F238E27FC236}">
                <a16:creationId xmlns:a16="http://schemas.microsoft.com/office/drawing/2014/main" id="{2A3E7DCD-8A21-41CE-808F-7962E5397258}"/>
              </a:ext>
            </a:extLst>
          </p:cNvPr>
          <p:cNvPicPr>
            <a:picLocks noChangeAspect="1"/>
          </p:cNvPicPr>
          <p:nvPr/>
        </p:nvPicPr>
        <p:blipFill>
          <a:blip r:embed="rId4"/>
          <a:stretch>
            <a:fillRect/>
          </a:stretch>
        </p:blipFill>
        <p:spPr>
          <a:xfrm>
            <a:off x="5317029" y="1227194"/>
            <a:ext cx="3369771" cy="2527328"/>
          </a:xfrm>
          <a:prstGeom prst="rect">
            <a:avLst/>
          </a:prstGeom>
        </p:spPr>
      </p:pic>
    </p:spTree>
    <p:extLst>
      <p:ext uri="{BB962C8B-B14F-4D97-AF65-F5344CB8AC3E}">
        <p14:creationId xmlns:p14="http://schemas.microsoft.com/office/powerpoint/2010/main" val="99488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Road Centerline Approximation</a:t>
            </a:r>
          </a:p>
        </p:txBody>
      </p:sp>
      <p:sp>
        <p:nvSpPr>
          <p:cNvPr id="3" name="Content Placeholder 2"/>
          <p:cNvSpPr>
            <a:spLocks noGrp="1"/>
          </p:cNvSpPr>
          <p:nvPr>
            <p:ph idx="1"/>
          </p:nvPr>
        </p:nvSpPr>
        <p:spPr>
          <a:xfrm>
            <a:off x="32656" y="1694090"/>
            <a:ext cx="530260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Performance metrics:</a:t>
            </a:r>
          </a:p>
          <a:p>
            <a:pPr marL="982663" lvl="1" indent="-342900">
              <a:buClr>
                <a:srgbClr val="FF0000"/>
              </a:buClr>
            </a:pPr>
            <a:r>
              <a:rPr lang="tr-TR" dirty="0"/>
              <a:t>Euclidian distance RMS (10cm)</a:t>
            </a:r>
          </a:p>
          <a:p>
            <a:pPr marL="982663" lvl="1" indent="-342900">
              <a:buClr>
                <a:srgbClr val="FF0000"/>
              </a:buClr>
            </a:pPr>
            <a:endParaRPr lang="tr-TR" dirty="0"/>
          </a:p>
          <a:p>
            <a:pPr marL="982663" lvl="1" indent="-342900">
              <a:buClr>
                <a:srgbClr val="FF0000"/>
              </a:buClr>
            </a:pPr>
            <a:r>
              <a:rPr lang="tr-TR" dirty="0"/>
              <a:t>Euclidian distance max (15 cm)</a:t>
            </a:r>
          </a:p>
          <a:p>
            <a:pPr marL="982663" lvl="1" indent="-342900">
              <a:buClr>
                <a:srgbClr val="FF0000"/>
              </a:buClr>
            </a:pPr>
            <a:endParaRPr lang="tr-TR" dirty="0"/>
          </a:p>
          <a:p>
            <a:pPr marL="982663" lvl="1" indent="-342900">
              <a:buClr>
                <a:srgbClr val="FF0000"/>
              </a:buClr>
            </a:pPr>
            <a:r>
              <a:rPr lang="tr-TR" dirty="0"/>
              <a:t>Number of segments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34973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RMS Error Over a Autobahn 38</a:t>
            </a:r>
          </a:p>
        </p:txBody>
      </p:sp>
      <p:sp>
        <p:nvSpPr>
          <p:cNvPr id="3" name="Content Placeholder 2"/>
          <p:cNvSpPr>
            <a:spLocks noGrp="1"/>
          </p:cNvSpPr>
          <p:nvPr>
            <p:ph idx="1"/>
          </p:nvPr>
        </p:nvSpPr>
        <p:spPr>
          <a:xfrm>
            <a:off x="32656" y="1694090"/>
            <a:ext cx="45393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Predefined maximum RMS error value: 0.1 meters </a:t>
            </a:r>
          </a:p>
          <a:p>
            <a:pPr marL="342900" indent="-342900">
              <a:buClr>
                <a:srgbClr val="FF0000"/>
              </a:buClr>
              <a:buFont typeface="Arial" panose="020B0604020202020204" pitchFamily="34" charset="0"/>
              <a:buChar char="•"/>
            </a:pPr>
            <a:r>
              <a:rPr lang="tr-TR" dirty="0"/>
              <a:t>Low correlation between curvature and RMS error</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9" name="Picture 8">
            <a:extLst>
              <a:ext uri="{FF2B5EF4-FFF2-40B4-BE49-F238E27FC236}">
                <a16:creationId xmlns:a16="http://schemas.microsoft.com/office/drawing/2014/main" id="{8ACF8F7F-A1D5-42FB-BB3F-FEE6DDB06C11}"/>
              </a:ext>
            </a:extLst>
          </p:cNvPr>
          <p:cNvPicPr>
            <a:picLocks noChangeAspect="1"/>
          </p:cNvPicPr>
          <p:nvPr/>
        </p:nvPicPr>
        <p:blipFill>
          <a:blip r:embed="rId3"/>
          <a:stretch>
            <a:fillRect/>
          </a:stretch>
        </p:blipFill>
        <p:spPr>
          <a:xfrm>
            <a:off x="4391408" y="2216122"/>
            <a:ext cx="4646794" cy="2692679"/>
          </a:xfrm>
          <a:prstGeom prst="rect">
            <a:avLst/>
          </a:prstGeom>
        </p:spPr>
      </p:pic>
    </p:spTree>
    <p:extLst>
      <p:ext uri="{BB962C8B-B14F-4D97-AF65-F5344CB8AC3E}">
        <p14:creationId xmlns:p14="http://schemas.microsoft.com/office/powerpoint/2010/main" val="429272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Results – Maximum Error Over a Autobahn 38</a:t>
            </a:r>
          </a:p>
        </p:txBody>
      </p:sp>
      <p:sp>
        <p:nvSpPr>
          <p:cNvPr id="3" name="Content Placeholder 2"/>
          <p:cNvSpPr>
            <a:spLocks noGrp="1"/>
          </p:cNvSpPr>
          <p:nvPr>
            <p:ph idx="1"/>
          </p:nvPr>
        </p:nvSpPr>
        <p:spPr>
          <a:xfrm>
            <a:off x="32656" y="1694090"/>
            <a:ext cx="45393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Predefined maximum max error value: 0.15 meters </a:t>
            </a:r>
          </a:p>
          <a:p>
            <a:pPr marL="342900" indent="-342900">
              <a:buClr>
                <a:srgbClr val="FF0000"/>
              </a:buClr>
              <a:buFont typeface="Arial" panose="020B0604020202020204" pitchFamily="34" charset="0"/>
              <a:buChar char="•"/>
            </a:pPr>
            <a:r>
              <a:rPr lang="tr-TR" dirty="0"/>
              <a:t>Low correlation between curvature and maximum error</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sp>
        <p:nvSpPr>
          <p:cNvPr id="5" name="Date Placeholder 4"/>
          <p:cNvSpPr>
            <a:spLocks noGrp="1"/>
          </p:cNvSpPr>
          <p:nvPr>
            <p:ph type="dt" sz="half" idx="2"/>
          </p:nvPr>
        </p:nvSpPr>
        <p:spPr/>
        <p:txBody>
          <a:bodyPr/>
          <a:lstStyle/>
          <a:p>
            <a:pPr>
              <a:defRPr/>
            </a:pPr>
            <a:r>
              <a:rPr lang="tr-TR" dirty="0"/>
              <a:t>METU Electrical &amp; Electronics Engineering Department</a:t>
            </a:r>
            <a:endParaRPr lang="en-US" dirty="0"/>
          </a:p>
        </p:txBody>
      </p:sp>
      <p:pic>
        <p:nvPicPr>
          <p:cNvPr id="10" name="Picture 9">
            <a:extLst>
              <a:ext uri="{FF2B5EF4-FFF2-40B4-BE49-F238E27FC236}">
                <a16:creationId xmlns:a16="http://schemas.microsoft.com/office/drawing/2014/main" id="{EF34765C-A6EE-4406-9282-6036D5B395A9}"/>
              </a:ext>
            </a:extLst>
          </p:cNvPr>
          <p:cNvPicPr>
            <a:picLocks noChangeAspect="1"/>
          </p:cNvPicPr>
          <p:nvPr/>
        </p:nvPicPr>
        <p:blipFill>
          <a:blip r:embed="rId3"/>
          <a:stretch>
            <a:fillRect/>
          </a:stretch>
        </p:blipFill>
        <p:spPr>
          <a:xfrm>
            <a:off x="4391408" y="2216122"/>
            <a:ext cx="4646794" cy="2692679"/>
          </a:xfrm>
          <a:prstGeom prst="rect">
            <a:avLst/>
          </a:prstGeom>
        </p:spPr>
      </p:pic>
    </p:spTree>
    <p:extLst>
      <p:ext uri="{BB962C8B-B14F-4D97-AF65-F5344CB8AC3E}">
        <p14:creationId xmlns:p14="http://schemas.microsoft.com/office/powerpoint/2010/main" val="402829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Text Placeholder 2"/>
          <p:cNvSpPr>
            <a:spLocks noGrp="1"/>
          </p:cNvSpPr>
          <p:nvPr>
            <p:ph type="body" idx="1"/>
          </p:nvPr>
        </p:nvSpPr>
        <p:spPr/>
        <p:txBody>
          <a:bodyPr/>
          <a:lstStyle/>
          <a:p>
            <a:endParaRPr lang="tr-TR" dirty="0"/>
          </a:p>
        </p:txBody>
      </p:sp>
      <p:sp>
        <p:nvSpPr>
          <p:cNvPr id="4" name="Text Placeholder 3"/>
          <p:cNvSpPr>
            <a:spLocks noGrp="1"/>
          </p:cNvSpPr>
          <p:nvPr>
            <p:ph type="body" sz="half" idx="3"/>
          </p:nvPr>
        </p:nvSpPr>
        <p:spPr/>
        <p:txBody>
          <a:bodyPr/>
          <a:lstStyle/>
          <a:p>
            <a:endParaRPr lang="tr-TR"/>
          </a:p>
        </p:txBody>
      </p:sp>
      <p:sp>
        <p:nvSpPr>
          <p:cNvPr id="5" name="Content Placeholder 4"/>
          <p:cNvSpPr>
            <a:spLocks noGrp="1"/>
          </p:cNvSpPr>
          <p:nvPr>
            <p:ph sz="quarter" idx="2"/>
          </p:nvPr>
        </p:nvSpPr>
        <p:spPr/>
        <p:txBody>
          <a:bodyPr/>
          <a:lstStyle/>
          <a:p>
            <a:endParaRPr lang="tr-TR" dirty="0"/>
          </a:p>
        </p:txBody>
      </p:sp>
      <p:sp>
        <p:nvSpPr>
          <p:cNvPr id="6" name="Content Placeholder 5"/>
          <p:cNvSpPr>
            <a:spLocks noGrp="1"/>
          </p:cNvSpPr>
          <p:nvPr>
            <p:ph sz="quarter" idx="4"/>
          </p:nvPr>
        </p:nvSpPr>
        <p:spPr/>
        <p:txBody>
          <a:bodyPr/>
          <a:lstStyle/>
          <a:p>
            <a:endParaRPr lang="tr-TR"/>
          </a:p>
        </p:txBody>
      </p:sp>
      <p:sp>
        <p:nvSpPr>
          <p:cNvPr id="7" name="Slide Number Placeholder 6"/>
          <p:cNvSpPr>
            <a:spLocks noGrp="1"/>
          </p:cNvSpPr>
          <p:nvPr>
            <p:ph type="sldNum" sz="quarter" idx="12"/>
          </p:nvPr>
        </p:nvSpPr>
        <p:spPr/>
        <p:txBody>
          <a:bodyPr/>
          <a:lstStyle/>
          <a:p>
            <a:pPr>
              <a:defRPr/>
            </a:pPr>
            <a:fld id="{B5012164-718A-4733-A653-425A1A482A4D}" type="slidenum">
              <a:rPr lang="en-US" smtClean="0"/>
              <a:pPr>
                <a:defRPr/>
              </a:pPr>
              <a:t>15</a:t>
            </a:fld>
            <a:endParaRPr lang="en-US"/>
          </a:p>
        </p:txBody>
      </p:sp>
      <p:sp>
        <p:nvSpPr>
          <p:cNvPr id="8" name="Date Placeholder 7"/>
          <p:cNvSpPr>
            <a:spLocks noGrp="1"/>
          </p:cNvSpPr>
          <p:nvPr>
            <p:ph type="dt" sz="half" idx="13"/>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419644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7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49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Outline</a:t>
            </a:r>
          </a:p>
        </p:txBody>
      </p:sp>
      <p:sp>
        <p:nvSpPr>
          <p:cNvPr id="3" name="Content Placeholder 2"/>
          <p:cNvSpPr>
            <a:spLocks noGrp="1"/>
          </p:cNvSpPr>
          <p:nvPr>
            <p:ph idx="1"/>
          </p:nvPr>
        </p:nvSpPr>
        <p:spPr/>
        <p:txBody>
          <a:bodyPr/>
          <a:lstStyle/>
          <a:p>
            <a:endParaRPr lang="tr-TR" dirty="0"/>
          </a:p>
          <a:p>
            <a:pPr marL="342900" indent="-342900">
              <a:buClr>
                <a:srgbClr val="FF0000"/>
              </a:buClr>
              <a:buFont typeface="Arial" panose="020B0604020202020204" pitchFamily="34" charset="0"/>
              <a:buChar char="•"/>
            </a:pPr>
            <a:r>
              <a:rPr lang="tr-TR" dirty="0"/>
              <a:t>Road Centerline Approximation</a:t>
            </a:r>
          </a:p>
          <a:p>
            <a:pPr marL="982663" lvl="1" indent="-342900">
              <a:buClr>
                <a:srgbClr val="FF0000"/>
              </a:buClr>
            </a:pPr>
            <a:r>
              <a:rPr lang="tr-TR" dirty="0"/>
              <a:t>Basic concepts</a:t>
            </a:r>
          </a:p>
          <a:p>
            <a:pPr marL="982663" lvl="1" indent="-342900">
              <a:buClr>
                <a:srgbClr val="FF0000"/>
              </a:buClr>
            </a:pPr>
            <a:r>
              <a:rPr lang="tr-TR" dirty="0"/>
              <a:t>Approximation of clothoids</a:t>
            </a:r>
          </a:p>
          <a:p>
            <a:pPr marL="982663" lvl="1" indent="-342900">
              <a:buClr>
                <a:srgbClr val="FF0000"/>
              </a:buClr>
            </a:pPr>
            <a:r>
              <a:rPr lang="tr-TR" dirty="0"/>
              <a:t>Combination of segments</a:t>
            </a:r>
          </a:p>
          <a:p>
            <a:pPr marL="982663" lvl="1" indent="-342900">
              <a:buClr>
                <a:srgbClr val="FF0000"/>
              </a:buClr>
            </a:pPr>
            <a:r>
              <a:rPr lang="tr-TR" dirty="0"/>
              <a:t>Results</a:t>
            </a:r>
          </a:p>
          <a:p>
            <a:pPr marL="342900" indent="-342900">
              <a:buClr>
                <a:srgbClr val="FF0000"/>
              </a:buClr>
              <a:buFont typeface="Arial" panose="020B0604020202020204" pitchFamily="34" charset="0"/>
              <a:buChar char="•"/>
            </a:pPr>
            <a:r>
              <a:rPr lang="tr-TR" dirty="0"/>
              <a:t>Trajectory Planning</a:t>
            </a:r>
          </a:p>
          <a:p>
            <a:pPr marL="982663" lvl="1" indent="-342900">
              <a:buClr>
                <a:srgbClr val="FF0000"/>
              </a:buClr>
            </a:pPr>
            <a:r>
              <a:rPr lang="tr-TR" dirty="0"/>
              <a:t>Basic concepts</a:t>
            </a:r>
          </a:p>
          <a:p>
            <a:pPr marL="982663" lvl="1" indent="-342900">
              <a:buClr>
                <a:srgbClr val="FF0000"/>
              </a:buClr>
            </a:pPr>
            <a:r>
              <a:rPr lang="tr-TR" dirty="0"/>
              <a:t>HCC maneuver</a:t>
            </a:r>
          </a:p>
          <a:p>
            <a:pPr marL="982663" lvl="1" indent="-342900">
              <a:buClr>
                <a:srgbClr val="FF0000"/>
              </a:buClr>
            </a:pPr>
            <a:r>
              <a:rPr lang="tr-TR" dirty="0"/>
              <a:t>Position correction maneuver</a:t>
            </a:r>
          </a:p>
          <a:p>
            <a:pPr marL="982663" lvl="1" indent="-342900">
              <a:buClr>
                <a:srgbClr val="FF0000"/>
              </a:buClr>
            </a:pPr>
            <a:r>
              <a:rPr lang="tr-TR" dirty="0"/>
              <a:t>Effect of road curvature</a:t>
            </a:r>
          </a:p>
          <a:p>
            <a:pPr marL="982663" lvl="1" indent="-342900">
              <a:buClr>
                <a:srgbClr val="FF0000"/>
              </a:buClr>
            </a:pPr>
            <a:r>
              <a:rPr lang="tr-TR" dirty="0"/>
              <a:t>Arc-spline trajectory</a:t>
            </a:r>
          </a:p>
          <a:p>
            <a:pPr marL="982663" lvl="1" indent="-342900">
              <a:buClr>
                <a:srgbClr val="FF0000"/>
              </a:buClr>
            </a:pPr>
            <a:r>
              <a:rPr lang="tr-TR" dirty="0"/>
              <a:t>Comparative results</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6012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Motivation Behind Road Centerline Approximation</a:t>
            </a:r>
          </a:p>
        </p:txBody>
      </p:sp>
      <p:sp>
        <p:nvSpPr>
          <p:cNvPr id="3" name="Content Placeholder 2"/>
          <p:cNvSpPr>
            <a:spLocks noGrp="1"/>
          </p:cNvSpPr>
          <p:nvPr>
            <p:ph idx="1"/>
          </p:nvPr>
        </p:nvSpPr>
        <p:spPr>
          <a:xfrm>
            <a:off x="457200" y="1430338"/>
            <a:ext cx="8229600" cy="3424691"/>
          </a:xfrm>
        </p:spPr>
        <p:txBody>
          <a:bodyPr/>
          <a:lstStyle/>
          <a:p>
            <a:endParaRPr lang="tr-TR" dirty="0"/>
          </a:p>
          <a:p>
            <a:endParaRPr lang="tr-TR" dirty="0"/>
          </a:p>
          <a:p>
            <a:pPr marL="342900" indent="-342900">
              <a:buClr>
                <a:srgbClr val="FF0000"/>
              </a:buClr>
              <a:buFont typeface="Arial" panose="020B0604020202020204" pitchFamily="34" charset="0"/>
              <a:buChar char="•"/>
            </a:pPr>
            <a:r>
              <a:rPr lang="tr-TR" dirty="0"/>
              <a:t>High definition maps (HD maps)</a:t>
            </a:r>
          </a:p>
          <a:p>
            <a:pPr>
              <a:buClr>
                <a:srgbClr val="FF0000"/>
              </a:buClr>
            </a:pPr>
            <a:endParaRPr lang="tr-TR" dirty="0"/>
          </a:p>
          <a:p>
            <a:pPr marL="342900" indent="-342900">
              <a:buClr>
                <a:srgbClr val="FF0000"/>
              </a:buClr>
              <a:buFont typeface="Arial" panose="020B0604020202020204" pitchFamily="34" charset="0"/>
              <a:buChar char="•"/>
            </a:pPr>
            <a:r>
              <a:rPr lang="tr-TR" dirty="0"/>
              <a:t>Road geometry extraction</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Route and trajectory planning</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Centimeter level accuracy*</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
        <p:nvSpPr>
          <p:cNvPr id="7" name="TextBox 6">
            <a:extLst>
              <a:ext uri="{FF2B5EF4-FFF2-40B4-BE49-F238E27FC236}">
                <a16:creationId xmlns:a16="http://schemas.microsoft.com/office/drawing/2014/main" id="{DA203E03-5506-4865-87C1-BAB62FC7F017}"/>
              </a:ext>
            </a:extLst>
          </p:cNvPr>
          <p:cNvSpPr txBox="1"/>
          <p:nvPr/>
        </p:nvSpPr>
        <p:spPr>
          <a:xfrm>
            <a:off x="718116" y="5873531"/>
            <a:ext cx="7479167" cy="646331"/>
          </a:xfrm>
          <a:prstGeom prst="rect">
            <a:avLst/>
          </a:prstGeom>
          <a:noFill/>
        </p:spPr>
        <p:txBody>
          <a:bodyPr wrap="square" rtlCol="0">
            <a:spAutoFit/>
          </a:bodyPr>
          <a:lstStyle/>
          <a:p>
            <a:r>
              <a:rPr lang="tr-TR" dirty="0"/>
              <a:t>*</a:t>
            </a:r>
            <a:r>
              <a:rPr lang="en-US" dirty="0"/>
              <a:t>Cambridge University Press. (2021). Minimum required accuracy for HD maps. The Journal of Navigation. Retrieved from Cambridge Core</a:t>
            </a:r>
            <a:endParaRPr lang="en-GB" dirty="0"/>
          </a:p>
        </p:txBody>
      </p:sp>
    </p:spTree>
    <p:extLst>
      <p:ext uri="{BB962C8B-B14F-4D97-AF65-F5344CB8AC3E}">
        <p14:creationId xmlns:p14="http://schemas.microsoft.com/office/powerpoint/2010/main" val="263213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Arc-splines</a:t>
            </a:r>
          </a:p>
        </p:txBody>
      </p:sp>
      <p:sp>
        <p:nvSpPr>
          <p:cNvPr id="3" name="Content Placeholder 2"/>
          <p:cNvSpPr>
            <a:spLocks noGrp="1"/>
          </p:cNvSpPr>
          <p:nvPr>
            <p:ph idx="1"/>
          </p:nvPr>
        </p:nvSpPr>
        <p:spPr>
          <a:xfrm>
            <a:off x="1" y="1541689"/>
            <a:ext cx="4572000" cy="4981349"/>
          </a:xfrm>
        </p:spPr>
        <p:txBody>
          <a:bodyPr/>
          <a:lstStyle/>
          <a:p>
            <a:pPr marL="342900" indent="-342900">
              <a:buClr>
                <a:srgbClr val="FF0000"/>
              </a:buClr>
              <a:buFont typeface="Arial" panose="020B0604020202020204" pitchFamily="34" charset="0"/>
              <a:buChar char="•"/>
            </a:pPr>
            <a:endParaRPr lang="tr-TR" dirty="0"/>
          </a:p>
          <a:p>
            <a:pPr>
              <a:buClr>
                <a:srgbClr val="FF0000"/>
              </a:buClr>
            </a:pPr>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Consecutive arc segments</a:t>
            </a:r>
          </a:p>
          <a:p>
            <a:pPr>
              <a:buClr>
                <a:srgbClr val="FF0000"/>
              </a:buClr>
            </a:pPr>
            <a:endParaRPr lang="tr-TR" dirty="0"/>
          </a:p>
          <a:p>
            <a:pPr marL="342900" indent="-342900">
              <a:buClr>
                <a:srgbClr val="FF0000"/>
              </a:buClr>
              <a:buFont typeface="Arial" panose="020B0604020202020204" pitchFamily="34" charset="0"/>
              <a:buChar char="•"/>
            </a:pPr>
            <a:r>
              <a:rPr lang="tr-TR" dirty="0"/>
              <a:t>Increasing or decreasing curvature</a:t>
            </a:r>
          </a:p>
          <a:p>
            <a:pPr marL="342900" indent="-342900">
              <a:buClr>
                <a:srgbClr val="FF0000"/>
              </a:buClr>
              <a:buFont typeface="Arial" panose="020B0604020202020204" pitchFamily="34" charset="0"/>
              <a:buChar char="•"/>
            </a:pP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8" name="Picture 7">
            <a:extLst>
              <a:ext uri="{FF2B5EF4-FFF2-40B4-BE49-F238E27FC236}">
                <a16:creationId xmlns:a16="http://schemas.microsoft.com/office/drawing/2014/main" id="{73AD9E32-3787-4B41-A44C-9391CC7B6A3A}"/>
              </a:ext>
            </a:extLst>
          </p:cNvPr>
          <p:cNvPicPr>
            <a:picLocks noChangeAspect="1"/>
          </p:cNvPicPr>
          <p:nvPr/>
        </p:nvPicPr>
        <p:blipFill>
          <a:blip r:embed="rId3"/>
          <a:stretch>
            <a:fillRect/>
          </a:stretch>
        </p:blipFill>
        <p:spPr>
          <a:xfrm>
            <a:off x="4457701" y="2068286"/>
            <a:ext cx="4605147" cy="3453860"/>
          </a:xfrm>
          <a:prstGeom prst="rect">
            <a:avLst/>
          </a:prstGeom>
        </p:spPr>
      </p:pic>
    </p:spTree>
    <p:extLst>
      <p:ext uri="{BB962C8B-B14F-4D97-AF65-F5344CB8AC3E}">
        <p14:creationId xmlns:p14="http://schemas.microsoft.com/office/powerpoint/2010/main" val="6334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Data Source</a:t>
            </a:r>
          </a:p>
        </p:txBody>
      </p:sp>
      <p:sp>
        <p:nvSpPr>
          <p:cNvPr id="3" name="Content Placeholder 2"/>
          <p:cNvSpPr>
            <a:spLocks noGrp="1"/>
          </p:cNvSpPr>
          <p:nvPr>
            <p:ph idx="1"/>
          </p:nvPr>
        </p:nvSpPr>
        <p:spPr>
          <a:xfrm>
            <a:off x="0" y="1517423"/>
            <a:ext cx="3810000" cy="4987925"/>
          </a:xfrm>
        </p:spPr>
        <p:txBody>
          <a:bodyPr/>
          <a:lstStyle/>
          <a:p>
            <a:endParaRPr lang="tr-TR" dirty="0"/>
          </a:p>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OpenStreetMap (OSM) data</a:t>
            </a:r>
          </a:p>
          <a:p>
            <a:pPr marL="982663" lvl="1" indent="-342900">
              <a:buClr>
                <a:srgbClr val="FF0000"/>
              </a:buClr>
            </a:pPr>
            <a:r>
              <a:rPr lang="tr-TR" dirty="0"/>
              <a:t>Single waypoint set for each road</a:t>
            </a:r>
          </a:p>
          <a:p>
            <a:pPr marL="982663" lvl="1" indent="-342900">
              <a:buClr>
                <a:srgbClr val="FF0000"/>
              </a:buClr>
            </a:pPr>
            <a:r>
              <a:rPr lang="tr-TR" dirty="0"/>
              <a:t>Inconsistent lane data</a:t>
            </a:r>
          </a:p>
          <a:p>
            <a:pPr marL="342900" indent="-342900">
              <a:buClr>
                <a:srgbClr val="FF0000"/>
              </a:buClr>
              <a:buFont typeface="Arial" panose="020B0604020202020204" pitchFamily="34" charset="0"/>
              <a:buChar char="•"/>
            </a:pPr>
            <a:r>
              <a:rPr lang="tr-TR" dirty="0"/>
              <a:t>HERE Maps</a:t>
            </a:r>
          </a:p>
          <a:p>
            <a:pPr marL="982663" lvl="1" indent="-342900">
              <a:buClr>
                <a:srgbClr val="FF0000"/>
              </a:buClr>
            </a:pPr>
            <a:r>
              <a:rPr lang="tr-TR" dirty="0"/>
              <a:t>Individual lane information</a:t>
            </a:r>
          </a:p>
          <a:p>
            <a:pPr marL="982663" lvl="1" indent="-342900">
              <a:buClr>
                <a:srgbClr val="FF0000"/>
              </a:buClr>
            </a:pPr>
            <a:r>
              <a:rPr lang="tr-TR" dirty="0"/>
              <a:t>More accurate</a:t>
            </a:r>
          </a:p>
          <a:p>
            <a:endParaRPr lang="tr-TR" dirty="0"/>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E6A3E6A3-34AF-418A-8B54-CFB8217CD342}"/>
              </a:ext>
            </a:extLst>
          </p:cNvPr>
          <p:cNvPicPr>
            <a:picLocks noChangeAspect="1"/>
          </p:cNvPicPr>
          <p:nvPr/>
        </p:nvPicPr>
        <p:blipFill>
          <a:blip r:embed="rId3"/>
          <a:stretch>
            <a:fillRect/>
          </a:stretch>
        </p:blipFill>
        <p:spPr>
          <a:xfrm>
            <a:off x="4738273" y="1517423"/>
            <a:ext cx="3276298" cy="2457223"/>
          </a:xfrm>
          <a:prstGeom prst="rect">
            <a:avLst/>
          </a:prstGeom>
        </p:spPr>
      </p:pic>
      <p:pic>
        <p:nvPicPr>
          <p:cNvPr id="9" name="Picture 8">
            <a:extLst>
              <a:ext uri="{FF2B5EF4-FFF2-40B4-BE49-F238E27FC236}">
                <a16:creationId xmlns:a16="http://schemas.microsoft.com/office/drawing/2014/main" id="{CE0BBD7D-D38D-46F6-BD18-4E5AF4B70250}"/>
              </a:ext>
            </a:extLst>
          </p:cNvPr>
          <p:cNvPicPr>
            <a:picLocks noChangeAspect="1"/>
          </p:cNvPicPr>
          <p:nvPr/>
        </p:nvPicPr>
        <p:blipFill>
          <a:blip r:embed="rId4"/>
          <a:stretch>
            <a:fillRect/>
          </a:stretch>
        </p:blipFill>
        <p:spPr>
          <a:xfrm>
            <a:off x="4738273" y="4048125"/>
            <a:ext cx="3276298" cy="2457223"/>
          </a:xfrm>
          <a:prstGeom prst="rect">
            <a:avLst/>
          </a:prstGeom>
        </p:spPr>
      </p:pic>
    </p:spTree>
    <p:extLst>
      <p:ext uri="{BB962C8B-B14F-4D97-AF65-F5344CB8AC3E}">
        <p14:creationId xmlns:p14="http://schemas.microsoft.com/office/powerpoint/2010/main" val="316037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Background Information – Clothoid Fitting</a:t>
            </a:r>
          </a:p>
        </p:txBody>
      </p:sp>
      <p:sp>
        <p:nvSpPr>
          <p:cNvPr id="3" name="Content Placeholder 2"/>
          <p:cNvSpPr>
            <a:spLocks noGrp="1"/>
          </p:cNvSpPr>
          <p:nvPr>
            <p:ph idx="1"/>
          </p:nvPr>
        </p:nvSpPr>
        <p:spPr>
          <a:xfrm>
            <a:off x="-1" y="1517423"/>
            <a:ext cx="6814457" cy="4987925"/>
          </a:xfrm>
        </p:spPr>
        <p:txBody>
          <a:bodyPr/>
          <a:lstStyle/>
          <a:p>
            <a:endParaRPr lang="tr-TR" dirty="0"/>
          </a:p>
          <a:p>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Single nonlinear function to solve</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G1 continuous</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313850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686800" cy="1025525"/>
          </a:xfrm>
        </p:spPr>
        <p:txBody>
          <a:bodyPr/>
          <a:lstStyle/>
          <a:p>
            <a:r>
              <a:rPr lang="tr-TR" dirty="0"/>
              <a:t>Approximation of Clothoids – Arc-spline Segment</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arc-spline segment</a:t>
            </a:r>
          </a:p>
          <a:p>
            <a:pPr>
              <a:buClr>
                <a:srgbClr val="FF0000"/>
              </a:buClr>
            </a:pPr>
            <a:endParaRPr lang="tr-TR" dirty="0"/>
          </a:p>
          <a:p>
            <a:pPr marL="342900" indent="-342900">
              <a:buClr>
                <a:srgbClr val="FF0000"/>
              </a:buClr>
              <a:buFont typeface="Arial" panose="020B0604020202020204" pitchFamily="34" charset="0"/>
              <a:buChar char="•"/>
            </a:pPr>
            <a:r>
              <a:rPr lang="tr-TR" dirty="0"/>
              <a:t>Adjust the order of arc-spline	</a:t>
            </a:r>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1B2B6B83-8780-4446-800C-F84F037C7269}"/>
              </a:ext>
            </a:extLst>
          </p:cNvPr>
          <p:cNvPicPr>
            <a:picLocks noChangeAspect="1"/>
          </p:cNvPicPr>
          <p:nvPr/>
        </p:nvPicPr>
        <p:blipFill>
          <a:blip r:embed="rId3"/>
          <a:stretch>
            <a:fillRect/>
          </a:stretch>
        </p:blipFill>
        <p:spPr>
          <a:xfrm>
            <a:off x="4457700" y="2068286"/>
            <a:ext cx="4605148" cy="3453861"/>
          </a:xfrm>
          <a:prstGeom prst="rect">
            <a:avLst/>
          </a:prstGeom>
        </p:spPr>
      </p:pic>
    </p:spTree>
    <p:extLst>
      <p:ext uri="{BB962C8B-B14F-4D97-AF65-F5344CB8AC3E}">
        <p14:creationId xmlns:p14="http://schemas.microsoft.com/office/powerpoint/2010/main" val="233201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Approximation of Clothoids – Line Segment</a:t>
            </a:r>
          </a:p>
        </p:txBody>
      </p:sp>
      <p:sp>
        <p:nvSpPr>
          <p:cNvPr id="3" name="Content Placeholder 2"/>
          <p:cNvSpPr>
            <a:spLocks noGrp="1"/>
          </p:cNvSpPr>
          <p:nvPr>
            <p:ph idx="1"/>
          </p:nvPr>
        </p:nvSpPr>
        <p:spPr>
          <a:xfrm>
            <a:off x="32657" y="1694090"/>
            <a:ext cx="4425044" cy="4828948"/>
          </a:xfrm>
        </p:spPr>
        <p:txBody>
          <a:bodyPr/>
          <a:lstStyle/>
          <a:p>
            <a:endParaRPr lang="tr-TR" dirty="0"/>
          </a:p>
          <a:p>
            <a:endParaRPr lang="tr-TR" dirty="0"/>
          </a:p>
          <a:p>
            <a:pPr>
              <a:buClr>
                <a:srgbClr val="FF0000"/>
              </a:buClr>
            </a:pPr>
            <a:endParaRPr lang="tr-TR" dirty="0"/>
          </a:p>
          <a:p>
            <a:pPr>
              <a:buClr>
                <a:srgbClr val="FF0000"/>
              </a:buClr>
            </a:pPr>
            <a:endParaRPr lang="tr-TR" dirty="0"/>
          </a:p>
          <a:p>
            <a:pPr marL="342900" indent="-342900">
              <a:buClr>
                <a:srgbClr val="FF0000"/>
              </a:buClr>
              <a:buFont typeface="Arial" panose="020B0604020202020204" pitchFamily="34" charset="0"/>
              <a:buChar char="•"/>
            </a:pPr>
            <a:r>
              <a:rPr lang="tr-TR" dirty="0"/>
              <a:t>Try to fit line segment</a:t>
            </a:r>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endParaRPr lang="tr-TR" dirty="0"/>
          </a:p>
          <a:p>
            <a:pPr marL="342900" indent="-342900">
              <a:buClr>
                <a:srgbClr val="FF0000"/>
              </a:buClr>
              <a:buFont typeface="Arial" panose="020B0604020202020204" pitchFamily="34" charset="0"/>
              <a:buChar char="•"/>
            </a:pPr>
            <a:r>
              <a:rPr lang="tr-TR" dirty="0"/>
              <a:t>Compute error</a:t>
            </a:r>
          </a:p>
          <a:p>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pic>
        <p:nvPicPr>
          <p:cNvPr id="11" name="Picture 10">
            <a:extLst>
              <a:ext uri="{FF2B5EF4-FFF2-40B4-BE49-F238E27FC236}">
                <a16:creationId xmlns:a16="http://schemas.microsoft.com/office/drawing/2014/main" id="{BC0F929E-FE70-4B32-BC6D-C3D13B8D6920}"/>
              </a:ext>
            </a:extLst>
          </p:cNvPr>
          <p:cNvPicPr>
            <a:picLocks noChangeAspect="1"/>
          </p:cNvPicPr>
          <p:nvPr/>
        </p:nvPicPr>
        <p:blipFill>
          <a:blip r:embed="rId3"/>
          <a:stretch>
            <a:fillRect/>
          </a:stretch>
        </p:blipFill>
        <p:spPr>
          <a:xfrm>
            <a:off x="4457699" y="2068286"/>
            <a:ext cx="4605148" cy="3453861"/>
          </a:xfrm>
          <a:prstGeom prst="rect">
            <a:avLst/>
          </a:prstGeom>
        </p:spPr>
      </p:pic>
    </p:spTree>
    <p:extLst>
      <p:ext uri="{BB962C8B-B14F-4D97-AF65-F5344CB8AC3E}">
        <p14:creationId xmlns:p14="http://schemas.microsoft.com/office/powerpoint/2010/main" val="143107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4936</TotalTime>
  <Words>1160</Words>
  <Application>Microsoft Office PowerPoint</Application>
  <PresentationFormat>On-screen Show (4:3)</PresentationFormat>
  <Paragraphs>182</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BentonSansTRUReg</vt:lpstr>
      <vt:lpstr>Calibri</vt:lpstr>
      <vt:lpstr>Calibri (Headings)</vt:lpstr>
      <vt:lpstr>Century Gothic</vt:lpstr>
      <vt:lpstr>Constantia</vt:lpstr>
      <vt:lpstr>Wingdings 2</vt:lpstr>
      <vt:lpstr>Flow</vt:lpstr>
      <vt:lpstr>PowerPoint Presentation</vt:lpstr>
      <vt:lpstr>PowerPoint Presentation</vt:lpstr>
      <vt:lpstr>Outline</vt:lpstr>
      <vt:lpstr>Motivation Behind Road Centerline Approximation</vt:lpstr>
      <vt:lpstr>Background Information – Arc-splines</vt:lpstr>
      <vt:lpstr>Background Information – Data Source</vt:lpstr>
      <vt:lpstr>Background Information – Clothoid Fitting</vt:lpstr>
      <vt:lpstr>Approximation of Clothoids – Arc-spline Segment</vt:lpstr>
      <vt:lpstr>Approximation of Clothoids – Line Segment</vt:lpstr>
      <vt:lpstr>Combination of Segments</vt:lpstr>
      <vt:lpstr>Parallel Shifting</vt:lpstr>
      <vt:lpstr>Results – Road Centerline Approximation</vt:lpstr>
      <vt:lpstr>Results – RMS Error Over a Autobahn 38</vt:lpstr>
      <vt:lpstr>Results – Maximum Error Over a Autobahn 38</vt:lpstr>
      <vt:lpstr>PowerPoint Presentation</vt:lpstr>
      <vt:lpstr>PowerPoint Presentation</vt:lpstr>
    </vt:vector>
  </TitlesOfParts>
  <Company>METU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DOKU BENZERLİĞİ ANALİZİ</dc:title>
  <dc:creator>Atakan Salih Bolat</dc:creator>
  <cp:lastModifiedBy>Atakan Salih BOLAT</cp:lastModifiedBy>
  <cp:revision>351</cp:revision>
  <cp:lastPrinted>2013-02-15T02:19:28Z</cp:lastPrinted>
  <dcterms:created xsi:type="dcterms:W3CDTF">2013-02-15T04:31:56Z</dcterms:created>
  <dcterms:modified xsi:type="dcterms:W3CDTF">2024-07-08T22:44:23Z</dcterms:modified>
</cp:coreProperties>
</file>