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0275213" cy="42767250"/>
  <p:notesSz cx="6858000" cy="9144000"/>
  <p:defaultTextStyle>
    <a:defPPr>
      <a:defRPr lang="en-US"/>
    </a:defPPr>
    <a:lvl1pPr marL="0" algn="l" defTabSz="3505992" rtl="0" eaLnBrk="1" latinLnBrk="0" hangingPunct="1">
      <a:defRPr sz="6902" kern="1200">
        <a:solidFill>
          <a:schemeClr val="tx1"/>
        </a:solidFill>
        <a:latin typeface="+mn-lt"/>
        <a:ea typeface="+mn-ea"/>
        <a:cs typeface="+mn-cs"/>
      </a:defRPr>
    </a:lvl1pPr>
    <a:lvl2pPr marL="1752996" algn="l" defTabSz="3505992" rtl="0" eaLnBrk="1" latinLnBrk="0" hangingPunct="1">
      <a:defRPr sz="6902" kern="1200">
        <a:solidFill>
          <a:schemeClr val="tx1"/>
        </a:solidFill>
        <a:latin typeface="+mn-lt"/>
        <a:ea typeface="+mn-ea"/>
        <a:cs typeface="+mn-cs"/>
      </a:defRPr>
    </a:lvl2pPr>
    <a:lvl3pPr marL="3505992" algn="l" defTabSz="3505992" rtl="0" eaLnBrk="1" latinLnBrk="0" hangingPunct="1">
      <a:defRPr sz="6902" kern="1200">
        <a:solidFill>
          <a:schemeClr val="tx1"/>
        </a:solidFill>
        <a:latin typeface="+mn-lt"/>
        <a:ea typeface="+mn-ea"/>
        <a:cs typeface="+mn-cs"/>
      </a:defRPr>
    </a:lvl3pPr>
    <a:lvl4pPr marL="5258989" algn="l" defTabSz="3505992" rtl="0" eaLnBrk="1" latinLnBrk="0" hangingPunct="1">
      <a:defRPr sz="6902" kern="1200">
        <a:solidFill>
          <a:schemeClr val="tx1"/>
        </a:solidFill>
        <a:latin typeface="+mn-lt"/>
        <a:ea typeface="+mn-ea"/>
        <a:cs typeface="+mn-cs"/>
      </a:defRPr>
    </a:lvl4pPr>
    <a:lvl5pPr marL="7011985" algn="l" defTabSz="3505992" rtl="0" eaLnBrk="1" latinLnBrk="0" hangingPunct="1">
      <a:defRPr sz="6902" kern="1200">
        <a:solidFill>
          <a:schemeClr val="tx1"/>
        </a:solidFill>
        <a:latin typeface="+mn-lt"/>
        <a:ea typeface="+mn-ea"/>
        <a:cs typeface="+mn-cs"/>
      </a:defRPr>
    </a:lvl5pPr>
    <a:lvl6pPr marL="8764981" algn="l" defTabSz="3505992" rtl="0" eaLnBrk="1" latinLnBrk="0" hangingPunct="1">
      <a:defRPr sz="6902" kern="1200">
        <a:solidFill>
          <a:schemeClr val="tx1"/>
        </a:solidFill>
        <a:latin typeface="+mn-lt"/>
        <a:ea typeface="+mn-ea"/>
        <a:cs typeface="+mn-cs"/>
      </a:defRPr>
    </a:lvl6pPr>
    <a:lvl7pPr marL="10517977" algn="l" defTabSz="3505992" rtl="0" eaLnBrk="1" latinLnBrk="0" hangingPunct="1">
      <a:defRPr sz="6902" kern="1200">
        <a:solidFill>
          <a:schemeClr val="tx1"/>
        </a:solidFill>
        <a:latin typeface="+mn-lt"/>
        <a:ea typeface="+mn-ea"/>
        <a:cs typeface="+mn-cs"/>
      </a:defRPr>
    </a:lvl7pPr>
    <a:lvl8pPr marL="12270974" algn="l" defTabSz="3505992" rtl="0" eaLnBrk="1" latinLnBrk="0" hangingPunct="1">
      <a:defRPr sz="6902" kern="1200">
        <a:solidFill>
          <a:schemeClr val="tx1"/>
        </a:solidFill>
        <a:latin typeface="+mn-lt"/>
        <a:ea typeface="+mn-ea"/>
        <a:cs typeface="+mn-cs"/>
      </a:defRPr>
    </a:lvl8pPr>
    <a:lvl9pPr marL="14023970" algn="l" defTabSz="3505992" rtl="0" eaLnBrk="1" latinLnBrk="0" hangingPunct="1">
      <a:defRPr sz="6902"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takan Salih BOLAT" initials="ASB" lastIdx="1" clrIdx="0">
    <p:extLst>
      <p:ext uri="{19B8F6BF-5375-455C-9EA6-DF929625EA0E}">
        <p15:presenceInfo xmlns:p15="http://schemas.microsoft.com/office/powerpoint/2012/main" userId="Atakan Salih BOLA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D8E6"/>
    <a:srgbClr val="F08080"/>
    <a:srgbClr val="C8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9" autoAdjust="0"/>
    <p:restoredTop sz="91598" autoAdjust="0"/>
  </p:normalViewPr>
  <p:slideViewPr>
    <p:cSldViewPr snapToGrid="0">
      <p:cViewPr>
        <p:scale>
          <a:sx n="100" d="100"/>
          <a:sy n="100" d="100"/>
        </p:scale>
        <p:origin x="-8150" y="-143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E4E06D-213E-8442-9D21-4B88F2D35542}" type="datetimeFigureOut">
              <a:rPr lang="en-TR" smtClean="0"/>
              <a:t>05/22/2024</a:t>
            </a:fld>
            <a:endParaRPr lang="en-TR"/>
          </a:p>
        </p:txBody>
      </p:sp>
      <p:sp>
        <p:nvSpPr>
          <p:cNvPr id="4" name="Slide Image Placeholder 3"/>
          <p:cNvSpPr>
            <a:spLocks noGrp="1" noRot="1" noChangeAspect="1"/>
          </p:cNvSpPr>
          <p:nvPr>
            <p:ph type="sldImg" idx="2"/>
          </p:nvPr>
        </p:nvSpPr>
        <p:spPr>
          <a:xfrm>
            <a:off x="2336800" y="1143000"/>
            <a:ext cx="2184400" cy="3086100"/>
          </a:xfrm>
          <a:prstGeom prst="rect">
            <a:avLst/>
          </a:prstGeom>
          <a:noFill/>
          <a:ln w="12700">
            <a:solidFill>
              <a:prstClr val="black"/>
            </a:solidFill>
          </a:ln>
        </p:spPr>
        <p:txBody>
          <a:bodyPr vert="horz" lIns="91440" tIns="45720" rIns="91440" bIns="45720" rtlCol="0" anchor="ctr"/>
          <a:lstStyle/>
          <a:p>
            <a:endParaRPr lang="en-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79ADFF-85FB-7E43-AA8A-27666A5A9FEE}" type="slidenum">
              <a:rPr lang="en-TR" smtClean="0"/>
              <a:t>‹#›</a:t>
            </a:fld>
            <a:endParaRPr lang="en-TR"/>
          </a:p>
        </p:txBody>
      </p:sp>
    </p:spTree>
    <p:extLst>
      <p:ext uri="{BB962C8B-B14F-4D97-AF65-F5344CB8AC3E}">
        <p14:creationId xmlns:p14="http://schemas.microsoft.com/office/powerpoint/2010/main" val="4251258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1879ADFF-85FB-7E43-AA8A-27666A5A9FEE}" type="slidenum">
              <a:rPr lang="en-TR" smtClean="0"/>
              <a:t>1</a:t>
            </a:fld>
            <a:endParaRPr lang="en-TR"/>
          </a:p>
        </p:txBody>
      </p:sp>
    </p:spTree>
    <p:extLst>
      <p:ext uri="{BB962C8B-B14F-4D97-AF65-F5344CB8AC3E}">
        <p14:creationId xmlns:p14="http://schemas.microsoft.com/office/powerpoint/2010/main" val="2549087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6999180"/>
            <a:ext cx="25733931" cy="14889339"/>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62709"/>
            <a:ext cx="22706410" cy="10325516"/>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C15043-9CAE-4DB2-B86C-86711E4CA7CF}" type="datetimeFigureOut">
              <a:rPr lang="tr-TR" smtClean="0"/>
              <a:t>22.05.2024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A506649-1D4B-4881-85AC-35ED3650A800}" type="slidenum">
              <a:rPr lang="tr-TR" smtClean="0"/>
              <a:t>‹#›</a:t>
            </a:fld>
            <a:endParaRPr lang="tr-TR"/>
          </a:p>
        </p:txBody>
      </p:sp>
    </p:spTree>
    <p:extLst>
      <p:ext uri="{BB962C8B-B14F-4D97-AF65-F5344CB8AC3E}">
        <p14:creationId xmlns:p14="http://schemas.microsoft.com/office/powerpoint/2010/main" val="505527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C15043-9CAE-4DB2-B86C-86711E4CA7CF}" type="datetimeFigureOut">
              <a:rPr lang="tr-TR" smtClean="0"/>
              <a:t>22.05.2024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A506649-1D4B-4881-85AC-35ED3650A800}" type="slidenum">
              <a:rPr lang="tr-TR" smtClean="0"/>
              <a:t>‹#›</a:t>
            </a:fld>
            <a:endParaRPr lang="tr-TR"/>
          </a:p>
        </p:txBody>
      </p:sp>
    </p:spTree>
    <p:extLst>
      <p:ext uri="{BB962C8B-B14F-4D97-AF65-F5344CB8AC3E}">
        <p14:creationId xmlns:p14="http://schemas.microsoft.com/office/powerpoint/2010/main" val="138689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6960"/>
            <a:ext cx="6528093" cy="3624326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6960"/>
            <a:ext cx="19205838" cy="3624326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C15043-9CAE-4DB2-B86C-86711E4CA7CF}" type="datetimeFigureOut">
              <a:rPr lang="tr-TR" smtClean="0"/>
              <a:t>22.05.2024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A506649-1D4B-4881-85AC-35ED3650A800}" type="slidenum">
              <a:rPr lang="tr-TR" smtClean="0"/>
              <a:t>‹#›</a:t>
            </a:fld>
            <a:endParaRPr lang="tr-TR"/>
          </a:p>
        </p:txBody>
      </p:sp>
    </p:spTree>
    <p:extLst>
      <p:ext uri="{BB962C8B-B14F-4D97-AF65-F5344CB8AC3E}">
        <p14:creationId xmlns:p14="http://schemas.microsoft.com/office/powerpoint/2010/main" val="1185291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C15043-9CAE-4DB2-B86C-86711E4CA7CF}" type="datetimeFigureOut">
              <a:rPr lang="tr-TR" smtClean="0"/>
              <a:t>22.05.2024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A506649-1D4B-4881-85AC-35ED3650A800}" type="slidenum">
              <a:rPr lang="tr-TR" smtClean="0"/>
              <a:t>‹#›</a:t>
            </a:fld>
            <a:endParaRPr lang="tr-TR"/>
          </a:p>
        </p:txBody>
      </p:sp>
    </p:spTree>
    <p:extLst>
      <p:ext uri="{BB962C8B-B14F-4D97-AF65-F5344CB8AC3E}">
        <p14:creationId xmlns:p14="http://schemas.microsoft.com/office/powerpoint/2010/main" val="3748763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62125"/>
            <a:ext cx="26112371" cy="17789985"/>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20410"/>
            <a:ext cx="26112371" cy="9355333"/>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C15043-9CAE-4DB2-B86C-86711E4CA7CF}" type="datetimeFigureOut">
              <a:rPr lang="tr-TR" smtClean="0"/>
              <a:t>22.05.2024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A506649-1D4B-4881-85AC-35ED3650A800}" type="slidenum">
              <a:rPr lang="tr-TR" smtClean="0"/>
              <a:t>‹#›</a:t>
            </a:fld>
            <a:endParaRPr lang="tr-TR"/>
          </a:p>
        </p:txBody>
      </p:sp>
    </p:spTree>
    <p:extLst>
      <p:ext uri="{BB962C8B-B14F-4D97-AF65-F5344CB8AC3E}">
        <p14:creationId xmlns:p14="http://schemas.microsoft.com/office/powerpoint/2010/main" val="827855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84800"/>
            <a:ext cx="12866966" cy="271354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84800"/>
            <a:ext cx="12866966" cy="271354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C15043-9CAE-4DB2-B86C-86711E4CA7CF}" type="datetimeFigureOut">
              <a:rPr lang="tr-TR" smtClean="0"/>
              <a:t>22.05.2024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A506649-1D4B-4881-85AC-35ED3650A800}" type="slidenum">
              <a:rPr lang="tr-TR" smtClean="0"/>
              <a:t>‹#›</a:t>
            </a:fld>
            <a:endParaRPr lang="tr-TR"/>
          </a:p>
        </p:txBody>
      </p:sp>
    </p:spTree>
    <p:extLst>
      <p:ext uri="{BB962C8B-B14F-4D97-AF65-F5344CB8AC3E}">
        <p14:creationId xmlns:p14="http://schemas.microsoft.com/office/powerpoint/2010/main" val="396031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6970"/>
            <a:ext cx="26112371" cy="826635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83919"/>
            <a:ext cx="12807832" cy="5138007"/>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4" name="Content Placeholder 3"/>
          <p:cNvSpPr>
            <a:spLocks noGrp="1"/>
          </p:cNvSpPr>
          <p:nvPr>
            <p:ph sz="half" idx="2"/>
          </p:nvPr>
        </p:nvSpPr>
        <p:spPr>
          <a:xfrm>
            <a:off x="2085368" y="15621926"/>
            <a:ext cx="12807832" cy="22977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83919"/>
            <a:ext cx="12870909" cy="5138007"/>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6" name="Content Placeholder 5"/>
          <p:cNvSpPr>
            <a:spLocks noGrp="1"/>
          </p:cNvSpPr>
          <p:nvPr>
            <p:ph sz="quarter" idx="4"/>
          </p:nvPr>
        </p:nvSpPr>
        <p:spPr>
          <a:xfrm>
            <a:off x="15326828" y="15621926"/>
            <a:ext cx="12870909" cy="22977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C15043-9CAE-4DB2-B86C-86711E4CA7CF}" type="datetimeFigureOut">
              <a:rPr lang="tr-TR" smtClean="0"/>
              <a:t>22.05.2024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4A506649-1D4B-4881-85AC-35ED3650A800}" type="slidenum">
              <a:rPr lang="tr-TR" smtClean="0"/>
              <a:t>‹#›</a:t>
            </a:fld>
            <a:endParaRPr lang="tr-TR"/>
          </a:p>
        </p:txBody>
      </p:sp>
    </p:spTree>
    <p:extLst>
      <p:ext uri="{BB962C8B-B14F-4D97-AF65-F5344CB8AC3E}">
        <p14:creationId xmlns:p14="http://schemas.microsoft.com/office/powerpoint/2010/main" val="199289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C15043-9CAE-4DB2-B86C-86711E4CA7CF}" type="datetimeFigureOut">
              <a:rPr lang="tr-TR" smtClean="0"/>
              <a:t>22.05.2024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4A506649-1D4B-4881-85AC-35ED3650A800}" type="slidenum">
              <a:rPr lang="tr-TR" smtClean="0"/>
              <a:t>‹#›</a:t>
            </a:fld>
            <a:endParaRPr lang="tr-TR"/>
          </a:p>
        </p:txBody>
      </p:sp>
    </p:spTree>
    <p:extLst>
      <p:ext uri="{BB962C8B-B14F-4D97-AF65-F5344CB8AC3E}">
        <p14:creationId xmlns:p14="http://schemas.microsoft.com/office/powerpoint/2010/main" val="3817558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C15043-9CAE-4DB2-B86C-86711E4CA7CF}" type="datetimeFigureOut">
              <a:rPr lang="tr-TR" smtClean="0"/>
              <a:t>22.05.2024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4A506649-1D4B-4881-85AC-35ED3650A800}" type="slidenum">
              <a:rPr lang="tr-TR" smtClean="0"/>
              <a:t>‹#›</a:t>
            </a:fld>
            <a:endParaRPr lang="tr-TR"/>
          </a:p>
        </p:txBody>
      </p:sp>
    </p:spTree>
    <p:extLst>
      <p:ext uri="{BB962C8B-B14F-4D97-AF65-F5344CB8AC3E}">
        <p14:creationId xmlns:p14="http://schemas.microsoft.com/office/powerpoint/2010/main" val="1364036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1150"/>
            <a:ext cx="9764544" cy="997902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57701"/>
            <a:ext cx="15326827" cy="30392467"/>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30175"/>
            <a:ext cx="9764544" cy="23769486"/>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49C15043-9CAE-4DB2-B86C-86711E4CA7CF}" type="datetimeFigureOut">
              <a:rPr lang="tr-TR" smtClean="0"/>
              <a:t>22.05.2024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A506649-1D4B-4881-85AC-35ED3650A800}" type="slidenum">
              <a:rPr lang="tr-TR" smtClean="0"/>
              <a:t>‹#›</a:t>
            </a:fld>
            <a:endParaRPr lang="tr-TR"/>
          </a:p>
        </p:txBody>
      </p:sp>
    </p:spTree>
    <p:extLst>
      <p:ext uri="{BB962C8B-B14F-4D97-AF65-F5344CB8AC3E}">
        <p14:creationId xmlns:p14="http://schemas.microsoft.com/office/powerpoint/2010/main" val="528061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1150"/>
            <a:ext cx="9764544" cy="997902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57701"/>
            <a:ext cx="15326827" cy="30392467"/>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p>
        </p:txBody>
      </p:sp>
      <p:sp>
        <p:nvSpPr>
          <p:cNvPr id="4" name="Text Placeholder 3"/>
          <p:cNvSpPr>
            <a:spLocks noGrp="1"/>
          </p:cNvSpPr>
          <p:nvPr>
            <p:ph type="body" sz="half" idx="2"/>
          </p:nvPr>
        </p:nvSpPr>
        <p:spPr>
          <a:xfrm>
            <a:off x="2085364" y="12830175"/>
            <a:ext cx="9764544" cy="23769486"/>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49C15043-9CAE-4DB2-B86C-86711E4CA7CF}" type="datetimeFigureOut">
              <a:rPr lang="tr-TR" smtClean="0"/>
              <a:t>22.05.2024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A506649-1D4B-4881-85AC-35ED3650A800}" type="slidenum">
              <a:rPr lang="tr-TR" smtClean="0"/>
              <a:t>‹#›</a:t>
            </a:fld>
            <a:endParaRPr lang="tr-TR"/>
          </a:p>
        </p:txBody>
      </p:sp>
    </p:spTree>
    <p:extLst>
      <p:ext uri="{BB962C8B-B14F-4D97-AF65-F5344CB8AC3E}">
        <p14:creationId xmlns:p14="http://schemas.microsoft.com/office/powerpoint/2010/main" val="4041473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6970"/>
            <a:ext cx="26112371" cy="826635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84800"/>
            <a:ext cx="26112371" cy="2713542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38914"/>
            <a:ext cx="6811923" cy="2276960"/>
          </a:xfrm>
          <a:prstGeom prst="rect">
            <a:avLst/>
          </a:prstGeom>
        </p:spPr>
        <p:txBody>
          <a:bodyPr vert="horz" lIns="91440" tIns="45720" rIns="91440" bIns="45720" rtlCol="0" anchor="ctr"/>
          <a:lstStyle>
            <a:lvl1pPr algn="l">
              <a:defRPr sz="3973">
                <a:solidFill>
                  <a:schemeClr val="tx1">
                    <a:tint val="75000"/>
                  </a:schemeClr>
                </a:solidFill>
              </a:defRPr>
            </a:lvl1pPr>
          </a:lstStyle>
          <a:p>
            <a:fld id="{49C15043-9CAE-4DB2-B86C-86711E4CA7CF}" type="datetimeFigureOut">
              <a:rPr lang="tr-TR" smtClean="0"/>
              <a:t>22.05.2024</a:t>
            </a:fld>
            <a:endParaRPr lang="tr-TR"/>
          </a:p>
        </p:txBody>
      </p:sp>
      <p:sp>
        <p:nvSpPr>
          <p:cNvPr id="5" name="Footer Placeholder 4"/>
          <p:cNvSpPr>
            <a:spLocks noGrp="1"/>
          </p:cNvSpPr>
          <p:nvPr>
            <p:ph type="ftr" sz="quarter" idx="3"/>
          </p:nvPr>
        </p:nvSpPr>
        <p:spPr>
          <a:xfrm>
            <a:off x="10028665" y="39638914"/>
            <a:ext cx="10217884" cy="2276960"/>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21381869" y="39638914"/>
            <a:ext cx="6811923" cy="2276960"/>
          </a:xfrm>
          <a:prstGeom prst="rect">
            <a:avLst/>
          </a:prstGeom>
        </p:spPr>
        <p:txBody>
          <a:bodyPr vert="horz" lIns="91440" tIns="45720" rIns="91440" bIns="45720" rtlCol="0" anchor="ctr"/>
          <a:lstStyle>
            <a:lvl1pPr algn="r">
              <a:defRPr sz="3973">
                <a:solidFill>
                  <a:schemeClr val="tx1">
                    <a:tint val="75000"/>
                  </a:schemeClr>
                </a:solidFill>
              </a:defRPr>
            </a:lvl1pPr>
          </a:lstStyle>
          <a:p>
            <a:fld id="{4A506649-1D4B-4881-85AC-35ED3650A800}" type="slidenum">
              <a:rPr lang="tr-TR" smtClean="0"/>
              <a:t>‹#›</a:t>
            </a:fld>
            <a:endParaRPr lang="tr-TR"/>
          </a:p>
        </p:txBody>
      </p:sp>
    </p:spTree>
    <p:extLst>
      <p:ext uri="{BB962C8B-B14F-4D97-AF65-F5344CB8AC3E}">
        <p14:creationId xmlns:p14="http://schemas.microsoft.com/office/powerpoint/2010/main" val="39849735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1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hyperlink" Target="https://doi.org/10.1109/ACCESS.2019.2959432" TargetMode="External"/><Relationship Id="rId12" Type="http://schemas.openxmlformats.org/officeDocument/2006/relationships/image" Target="../media/image7.png"/><Relationship Id="rId17"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hyperlink" Target="https://doi.org/10.1007/978-3-319-17999-5_3" TargetMode="External"/><Relationship Id="rId11" Type="http://schemas.openxmlformats.org/officeDocument/2006/relationships/image" Target="../media/image6.png"/><Relationship Id="rId5" Type="http://schemas.openxmlformats.org/officeDocument/2006/relationships/hyperlink" Target="https://doi.org/10.1109/TITS.2019.2913998" TargetMode="External"/><Relationship Id="rId15" Type="http://schemas.openxmlformats.org/officeDocument/2006/relationships/image" Target="../media/image10.pn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4.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0" y="41088145"/>
            <a:ext cx="30275213" cy="1684564"/>
          </a:xfrm>
          <a:prstGeom prst="rect">
            <a:avLst/>
          </a:prstGeom>
          <a:solidFill>
            <a:srgbClr val="C20024"/>
          </a:solidFill>
        </p:spPr>
        <p:txBody>
          <a:bodyPr wrap="square" rtlCol="0">
            <a:spAutoFit/>
          </a:bodyPr>
          <a:lstStyle/>
          <a:p>
            <a:endParaRPr lang="tr-TR"/>
          </a:p>
        </p:txBody>
      </p:sp>
      <p:sp>
        <p:nvSpPr>
          <p:cNvPr id="40" name="TextBox 39"/>
          <p:cNvSpPr txBox="1"/>
          <p:nvPr/>
        </p:nvSpPr>
        <p:spPr>
          <a:xfrm>
            <a:off x="362966" y="41558823"/>
            <a:ext cx="20736708" cy="1015663"/>
          </a:xfrm>
          <a:prstGeom prst="rect">
            <a:avLst/>
          </a:prstGeom>
          <a:noFill/>
        </p:spPr>
        <p:txBody>
          <a:bodyPr wrap="square" rtlCol="0">
            <a:spAutoFit/>
          </a:bodyPr>
          <a:lstStyle/>
          <a:p>
            <a:pPr>
              <a:defRPr/>
            </a:pPr>
            <a:r>
              <a:rPr lang="en-US" sz="6000" dirty="0">
                <a:solidFill>
                  <a:schemeClr val="bg1"/>
                </a:solidFill>
              </a:rPr>
              <a:t>METU Electrical &amp; Electronics Engineering Department</a:t>
            </a:r>
          </a:p>
        </p:txBody>
      </p:sp>
      <p:sp>
        <p:nvSpPr>
          <p:cNvPr id="2" name="TextBox 1"/>
          <p:cNvSpPr txBox="1"/>
          <p:nvPr/>
        </p:nvSpPr>
        <p:spPr>
          <a:xfrm>
            <a:off x="3255864" y="430339"/>
            <a:ext cx="23763484" cy="4031873"/>
          </a:xfrm>
          <a:prstGeom prst="rect">
            <a:avLst/>
          </a:prstGeom>
          <a:noFill/>
        </p:spPr>
        <p:txBody>
          <a:bodyPr wrap="square" rtlCol="0">
            <a:spAutoFit/>
          </a:bodyPr>
          <a:lstStyle/>
          <a:p>
            <a:pPr algn="ctr"/>
            <a:r>
              <a:rPr lang="en-US" sz="6600" b="1" dirty="0">
                <a:cs typeface="Calibri" panose="020F0502020204030204" pitchFamily="34" charset="0"/>
              </a:rPr>
              <a:t>An Efficient Road Representation for Autonomous Vehicles Using Arc-Splines with Application to Trajectory Planning</a:t>
            </a:r>
          </a:p>
          <a:p>
            <a:pPr algn="ctr"/>
            <a:r>
              <a:rPr lang="tr-TR" sz="4800" b="1" dirty="0">
                <a:solidFill>
                  <a:srgbClr val="C00000"/>
                </a:solidFill>
                <a:cs typeface="Arial" panose="020B0604020202020204" pitchFamily="34" charset="0"/>
              </a:rPr>
              <a:t>Atakan Salih Bolat, Klaus Werner Schmidt</a:t>
            </a:r>
            <a:br>
              <a:rPr lang="en-US" sz="4000" dirty="0">
                <a:cs typeface="Arial" panose="020B0604020202020204" pitchFamily="34" charset="0"/>
              </a:rPr>
            </a:br>
            <a:r>
              <a:rPr lang="en-US" sz="3600" dirty="0">
                <a:cs typeface="Arial" panose="020B0604020202020204" pitchFamily="34" charset="0"/>
              </a:rPr>
              <a:t>Electrical-Electronics Engineering Dept., Middle East Technical University, Ankara, Turkey</a:t>
            </a:r>
          </a:p>
          <a:p>
            <a:pPr algn="ctr"/>
            <a:r>
              <a:rPr lang="tr-TR" sz="4000" b="1" dirty="0">
                <a:cs typeface="Arial" panose="020B0604020202020204" pitchFamily="34" charset="0"/>
              </a:rPr>
              <a:t>atakan.bolat@metu.edu.tr </a:t>
            </a:r>
            <a:endParaRPr lang="tr-TR" sz="3600" b="1" dirty="0">
              <a:cs typeface="Arial" panose="020B0604020202020204" pitchFamily="34" charset="0"/>
            </a:endParaRPr>
          </a:p>
        </p:txBody>
      </p:sp>
      <p:pic>
        <p:nvPicPr>
          <p:cNvPr id="21" name="Picture 20">
            <a:extLst>
              <a:ext uri="{FF2B5EF4-FFF2-40B4-BE49-F238E27FC236}">
                <a16:creationId xmlns:a16="http://schemas.microsoft.com/office/drawing/2014/main" id="{590CAC80-5EA7-4645-9317-81A3E5004E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564" y="195942"/>
            <a:ext cx="2889812" cy="3312000"/>
          </a:xfrm>
          <a:prstGeom prst="rect">
            <a:avLst/>
          </a:prstGeom>
        </p:spPr>
      </p:pic>
      <p:pic>
        <p:nvPicPr>
          <p:cNvPr id="56" name="Picture 55">
            <a:extLst>
              <a:ext uri="{FF2B5EF4-FFF2-40B4-BE49-F238E27FC236}">
                <a16:creationId xmlns:a16="http://schemas.microsoft.com/office/drawing/2014/main" id="{6205DFA5-8F88-4481-9DFA-78107F6F5B55}"/>
              </a:ext>
            </a:extLst>
          </p:cNvPr>
          <p:cNvPicPr>
            <a:picLocks noChangeAspect="1"/>
          </p:cNvPicPr>
          <p:nvPr/>
        </p:nvPicPr>
        <p:blipFill rotWithShape="1">
          <a:blip r:embed="rId4"/>
          <a:srcRect l="8505" t="9943" r="9010" b="13434"/>
          <a:stretch/>
        </p:blipFill>
        <p:spPr>
          <a:xfrm>
            <a:off x="27617729" y="522512"/>
            <a:ext cx="2657484" cy="2365810"/>
          </a:xfrm>
          <a:prstGeom prst="rect">
            <a:avLst/>
          </a:prstGeom>
        </p:spPr>
      </p:pic>
      <p:sp>
        <p:nvSpPr>
          <p:cNvPr id="7" name="TextBox 6">
            <a:extLst>
              <a:ext uri="{FF2B5EF4-FFF2-40B4-BE49-F238E27FC236}">
                <a16:creationId xmlns:a16="http://schemas.microsoft.com/office/drawing/2014/main" id="{2B8E60F7-9B4F-409E-9BC3-A754F879B802}"/>
              </a:ext>
            </a:extLst>
          </p:cNvPr>
          <p:cNvSpPr txBox="1"/>
          <p:nvPr/>
        </p:nvSpPr>
        <p:spPr>
          <a:xfrm flipH="1">
            <a:off x="23124417" y="41558823"/>
            <a:ext cx="6697224" cy="1015663"/>
          </a:xfrm>
          <a:prstGeom prst="rect">
            <a:avLst/>
          </a:prstGeom>
          <a:noFill/>
        </p:spPr>
        <p:txBody>
          <a:bodyPr wrap="square" rtlCol="0">
            <a:spAutoFit/>
          </a:bodyPr>
          <a:lstStyle/>
          <a:p>
            <a:pPr algn="r"/>
            <a:r>
              <a:rPr lang="en-GB" sz="6000" dirty="0">
                <a:solidFill>
                  <a:schemeClr val="bg1"/>
                </a:solidFill>
              </a:rPr>
              <a:t>GRADSTAR, 2024</a:t>
            </a:r>
          </a:p>
        </p:txBody>
      </p:sp>
      <p:sp>
        <p:nvSpPr>
          <p:cNvPr id="8" name="TextBox 7">
            <a:extLst>
              <a:ext uri="{FF2B5EF4-FFF2-40B4-BE49-F238E27FC236}">
                <a16:creationId xmlns:a16="http://schemas.microsoft.com/office/drawing/2014/main" id="{0AAFA2E0-2EC6-4898-A08F-B41FDB5C91C9}"/>
              </a:ext>
            </a:extLst>
          </p:cNvPr>
          <p:cNvSpPr txBox="1"/>
          <p:nvPr/>
        </p:nvSpPr>
        <p:spPr>
          <a:xfrm>
            <a:off x="505050" y="5305814"/>
            <a:ext cx="14445047" cy="9864239"/>
          </a:xfrm>
          <a:prstGeom prst="rect">
            <a:avLst/>
          </a:prstGeom>
          <a:solidFill>
            <a:srgbClr val="F08080"/>
          </a:solidFill>
          <a:ln w="76200">
            <a:solidFill>
              <a:schemeClr val="accent1"/>
            </a:solidFill>
          </a:ln>
        </p:spPr>
        <p:txBody>
          <a:bodyPr wrap="square" rtlCol="0">
            <a:spAutoFit/>
          </a:bodyPr>
          <a:lstStyle/>
          <a:p>
            <a:pPr algn="ctr">
              <a:spcAft>
                <a:spcPts val="1200"/>
              </a:spcAft>
            </a:pPr>
            <a:r>
              <a:rPr lang="tr-TR" sz="4000" b="1" dirty="0">
                <a:latin typeface="Arial" panose="020B0604020202020204" pitchFamily="34" charset="0"/>
                <a:cs typeface="Arial" panose="020B0604020202020204" pitchFamily="34" charset="0"/>
              </a:rPr>
              <a:t>Introduction</a:t>
            </a:r>
            <a:endParaRPr lang="en-US" sz="4000" b="1" dirty="0">
              <a:latin typeface="Arial" panose="020B0604020202020204" pitchFamily="34" charset="0"/>
              <a:cs typeface="Arial" panose="020B0604020202020204" pitchFamily="34" charset="0"/>
            </a:endParaRPr>
          </a:p>
          <a:p>
            <a:pPr marL="361950" indent="381000" algn="just">
              <a:spcAft>
                <a:spcPts val="1200"/>
              </a:spcAft>
              <a:buFont typeface="Wingdings" panose="05000000000000000000" pitchFamily="2" charset="2"/>
              <a:buChar char="Ø"/>
              <a:tabLst>
                <a:tab pos="800100" algn="l"/>
              </a:tabLst>
            </a:pPr>
            <a:r>
              <a:rPr lang="en-GB" sz="2500" dirty="0">
                <a:latin typeface="Arial" panose="020B0604020202020204" pitchFamily="34" charset="0"/>
                <a:cs typeface="Arial" panose="020B0604020202020204" pitchFamily="34" charset="0"/>
              </a:rPr>
              <a:t> </a:t>
            </a:r>
            <a:r>
              <a:rPr lang="en-US" sz="2500" dirty="0">
                <a:latin typeface="Arial" panose="020B0604020202020204" pitchFamily="34" charset="0"/>
                <a:cs typeface="Arial" panose="020B0604020202020204" pitchFamily="34" charset="0"/>
              </a:rPr>
              <a:t>Autonomous vehicles are </a:t>
            </a:r>
            <a:r>
              <a:rPr lang="tr-TR" sz="2500" dirty="0">
                <a:latin typeface="Arial" panose="020B0604020202020204" pitchFamily="34" charset="0"/>
                <a:cs typeface="Arial" panose="020B0604020202020204" pitchFamily="34" charset="0"/>
              </a:rPr>
              <a:t>more and more common each day </a:t>
            </a:r>
            <a:r>
              <a:rPr lang="en-US" sz="2500" dirty="0">
                <a:latin typeface="Arial" panose="020B0604020202020204" pitchFamily="34" charset="0"/>
                <a:cs typeface="Arial" panose="020B0604020202020204" pitchFamily="34" charset="0"/>
              </a:rPr>
              <a:t>[1]. </a:t>
            </a:r>
            <a:r>
              <a:rPr lang="tr-TR" sz="2500" dirty="0">
                <a:latin typeface="Arial" panose="020B0604020202020204" pitchFamily="34" charset="0"/>
                <a:cs typeface="Arial" panose="020B0604020202020204" pitchFamily="34" charset="0"/>
              </a:rPr>
              <a:t>Even if the vehicles are not fully autonomous they usually have some level of autonomy. Some of the features are:</a:t>
            </a:r>
            <a:endParaRPr lang="en-US" sz="2500" dirty="0">
              <a:latin typeface="Arial" panose="020B0604020202020204" pitchFamily="34" charset="0"/>
              <a:cs typeface="Arial" panose="020B0604020202020204" pitchFamily="34" charset="0"/>
            </a:endParaRPr>
          </a:p>
          <a:p>
            <a:pPr marL="1162050" lvl="1" indent="-342900">
              <a:spcAft>
                <a:spcPts val="1200"/>
              </a:spcAft>
              <a:buFont typeface="Arial" panose="020B0604020202020204" pitchFamily="34" charset="0"/>
              <a:buChar char="•"/>
              <a:tabLst>
                <a:tab pos="800100" algn="l"/>
              </a:tabLst>
            </a:pPr>
            <a:r>
              <a:rPr lang="tr-TR" sz="2500" dirty="0">
                <a:latin typeface="Arial" panose="020B0604020202020204" pitchFamily="34" charset="0"/>
                <a:cs typeface="Arial" panose="020B0604020202020204" pitchFamily="34" charset="0"/>
              </a:rPr>
              <a:t>Lane keeping assist</a:t>
            </a:r>
            <a:endParaRPr lang="en-US" sz="2500" dirty="0">
              <a:latin typeface="Arial" panose="020B0604020202020204" pitchFamily="34" charset="0"/>
              <a:cs typeface="Arial" panose="020B0604020202020204" pitchFamily="34" charset="0"/>
            </a:endParaRPr>
          </a:p>
          <a:p>
            <a:pPr marL="1162050" lvl="1" indent="-342900">
              <a:spcAft>
                <a:spcPts val="1200"/>
              </a:spcAft>
              <a:buFont typeface="Arial" panose="020B0604020202020204" pitchFamily="34" charset="0"/>
              <a:buChar char="•"/>
              <a:tabLst>
                <a:tab pos="800100" algn="l"/>
              </a:tabLst>
            </a:pPr>
            <a:r>
              <a:rPr lang="tr-TR" sz="2500" dirty="0">
                <a:latin typeface="Arial" panose="020B0604020202020204" pitchFamily="34" charset="0"/>
                <a:cs typeface="Arial" panose="020B0604020202020204" pitchFamily="34" charset="0"/>
              </a:rPr>
              <a:t>Trajectory planning</a:t>
            </a:r>
            <a:endParaRPr lang="en-US" sz="2500" dirty="0">
              <a:latin typeface="Arial" panose="020B0604020202020204" pitchFamily="34" charset="0"/>
              <a:cs typeface="Arial" panose="020B0604020202020204" pitchFamily="34" charset="0"/>
            </a:endParaRPr>
          </a:p>
          <a:p>
            <a:pPr marL="361950" indent="381000" algn="just">
              <a:spcAft>
                <a:spcPts val="1200"/>
              </a:spcAft>
              <a:buFont typeface="Wingdings" panose="05000000000000000000" pitchFamily="2" charset="2"/>
              <a:buChar char="Ø"/>
              <a:tabLst>
                <a:tab pos="800100" algn="l"/>
              </a:tabLst>
            </a:pPr>
            <a:r>
              <a:rPr lang="tr-TR" sz="2500" dirty="0">
                <a:latin typeface="Arial" panose="020B0604020202020204" pitchFamily="34" charset="0"/>
                <a:cs typeface="Arial" panose="020B0604020202020204" pitchFamily="34" charset="0"/>
              </a:rPr>
              <a:t>For trajectory planning applications following data is required:</a:t>
            </a:r>
          </a:p>
          <a:p>
            <a:pPr marL="2457846" lvl="1" indent="-342900" algn="just">
              <a:spcAft>
                <a:spcPts val="1200"/>
              </a:spcAft>
              <a:buFont typeface="Arial" panose="020B0604020202020204" pitchFamily="34" charset="0"/>
              <a:buChar char="•"/>
              <a:tabLst>
                <a:tab pos="800100" algn="l"/>
              </a:tabLst>
            </a:pPr>
            <a:r>
              <a:rPr lang="tr-TR" sz="2500" dirty="0">
                <a:latin typeface="Arial" panose="020B0604020202020204" pitchFamily="34" charset="0"/>
                <a:cs typeface="Arial" panose="020B0604020202020204" pitchFamily="34" charset="0"/>
              </a:rPr>
              <a:t>Position</a:t>
            </a:r>
          </a:p>
          <a:p>
            <a:pPr marL="2457846" lvl="1" indent="-342900" algn="just">
              <a:spcAft>
                <a:spcPts val="1200"/>
              </a:spcAft>
              <a:buFont typeface="Arial" panose="020B0604020202020204" pitchFamily="34" charset="0"/>
              <a:buChar char="•"/>
              <a:tabLst>
                <a:tab pos="800100" algn="l"/>
              </a:tabLst>
            </a:pPr>
            <a:r>
              <a:rPr lang="tr-TR" sz="2500" dirty="0">
                <a:latin typeface="Arial" panose="020B0604020202020204" pitchFamily="34" charset="0"/>
                <a:cs typeface="Arial" panose="020B0604020202020204" pitchFamily="34" charset="0"/>
              </a:rPr>
              <a:t>Heading</a:t>
            </a:r>
          </a:p>
          <a:p>
            <a:pPr marL="2457846" lvl="1" indent="-342900" algn="just">
              <a:spcAft>
                <a:spcPts val="1200"/>
              </a:spcAft>
              <a:buFont typeface="Arial" panose="020B0604020202020204" pitchFamily="34" charset="0"/>
              <a:buChar char="•"/>
              <a:tabLst>
                <a:tab pos="800100" algn="l"/>
              </a:tabLst>
            </a:pPr>
            <a:r>
              <a:rPr lang="tr-TR" sz="2500" dirty="0">
                <a:latin typeface="Arial" panose="020B0604020202020204" pitchFamily="34" charset="0"/>
                <a:cs typeface="Arial" panose="020B0604020202020204" pitchFamily="34" charset="0"/>
              </a:rPr>
              <a:t>Curvature</a:t>
            </a:r>
          </a:p>
          <a:p>
            <a:pPr marL="361950" algn="just">
              <a:spcAft>
                <a:spcPts val="1200"/>
              </a:spcAft>
              <a:tabLst>
                <a:tab pos="800100" algn="l"/>
              </a:tabLst>
            </a:pPr>
            <a:r>
              <a:rPr lang="tr-TR" sz="2500" dirty="0">
                <a:latin typeface="Arial" panose="020B0604020202020204" pitchFamily="34" charset="0"/>
                <a:cs typeface="Arial" panose="020B0604020202020204" pitchFamily="34" charset="0"/>
              </a:rPr>
              <a:t>Only a part of the road representations in the literature has these information.</a:t>
            </a:r>
          </a:p>
          <a:p>
            <a:pPr marL="819150" indent="-457200" algn="just">
              <a:spcAft>
                <a:spcPts val="1200"/>
              </a:spcAft>
              <a:buFont typeface="Wingdings" panose="05000000000000000000" pitchFamily="2" charset="2"/>
              <a:buChar char="Ø"/>
              <a:tabLst>
                <a:tab pos="800100" algn="l"/>
              </a:tabLst>
            </a:pPr>
            <a:r>
              <a:rPr lang="en-US" sz="2500" dirty="0">
                <a:latin typeface="Arial" panose="020B0604020202020204" pitchFamily="34" charset="0"/>
                <a:cs typeface="Arial" panose="020B0604020202020204" pitchFamily="34" charset="0"/>
              </a:rPr>
              <a:t>Highways are designed using </a:t>
            </a:r>
            <a:r>
              <a:rPr lang="en-US" sz="2500" dirty="0" err="1">
                <a:latin typeface="Arial" panose="020B0604020202020204" pitchFamily="34" charset="0"/>
                <a:cs typeface="Arial" panose="020B0604020202020204" pitchFamily="34" charset="0"/>
              </a:rPr>
              <a:t>clothoids</a:t>
            </a:r>
            <a:r>
              <a:rPr lang="en-US" sz="2500" dirty="0">
                <a:latin typeface="Arial" panose="020B0604020202020204" pitchFamily="34" charset="0"/>
                <a:cs typeface="Arial" panose="020B0604020202020204" pitchFamily="34" charset="0"/>
              </a:rPr>
              <a:t> to ensure smooth transitions in curvature and alignment</a:t>
            </a:r>
            <a:r>
              <a:rPr lang="tr-TR" sz="2500" dirty="0">
                <a:latin typeface="Arial" panose="020B0604020202020204" pitchFamily="34" charset="0"/>
                <a:cs typeface="Arial" panose="020B0604020202020204" pitchFamily="34" charset="0"/>
              </a:rPr>
              <a:t> [2]</a:t>
            </a:r>
            <a:r>
              <a:rPr lang="en-US" sz="2500" dirty="0">
                <a:latin typeface="Arial" panose="020B0604020202020204" pitchFamily="34" charset="0"/>
                <a:cs typeface="Arial" panose="020B0604020202020204" pitchFamily="34" charset="0"/>
              </a:rPr>
              <a:t>.</a:t>
            </a:r>
            <a:endParaRPr lang="tr-TR" sz="2500" dirty="0">
              <a:latin typeface="Arial" panose="020B0604020202020204" pitchFamily="34" charset="0"/>
              <a:cs typeface="Arial" panose="020B0604020202020204" pitchFamily="34" charset="0"/>
            </a:endParaRPr>
          </a:p>
          <a:p>
            <a:pPr marL="361950" indent="381000" algn="just">
              <a:spcAft>
                <a:spcPts val="1200"/>
              </a:spcAft>
              <a:buFont typeface="Wingdings" panose="05000000000000000000" pitchFamily="2" charset="2"/>
              <a:buChar char="Ø"/>
              <a:tabLst>
                <a:tab pos="800100" algn="l"/>
              </a:tabLst>
            </a:pPr>
            <a:r>
              <a:rPr lang="en-US" sz="2500" dirty="0">
                <a:latin typeface="Arial" panose="020B0604020202020204" pitchFamily="34" charset="0"/>
                <a:cs typeface="Arial" panose="020B0604020202020204" pitchFamily="34" charset="0"/>
              </a:rPr>
              <a:t>This research involves efficiently representing waypoints given along a road</a:t>
            </a:r>
            <a:r>
              <a:rPr lang="tr-TR" sz="2500" dirty="0">
                <a:latin typeface="Arial" panose="020B0604020202020204" pitchFamily="34" charset="0"/>
                <a:cs typeface="Arial" panose="020B0604020202020204" pitchFamily="34" charset="0"/>
              </a:rPr>
              <a:t> removing the disadvantages of current methods while maintaining the requirements for trajectory planning algorithms</a:t>
            </a:r>
            <a:r>
              <a:rPr lang="en-US" sz="2500" dirty="0">
                <a:latin typeface="Arial" panose="020B0604020202020204" pitchFamily="34" charset="0"/>
                <a:cs typeface="Arial" panose="020B0604020202020204" pitchFamily="34" charset="0"/>
              </a:rPr>
              <a:t>.</a:t>
            </a:r>
            <a:r>
              <a:rPr lang="tr-TR" sz="2500" dirty="0">
                <a:latin typeface="Arial" panose="020B0604020202020204" pitchFamily="34" charset="0"/>
                <a:cs typeface="Arial" panose="020B0604020202020204" pitchFamily="34" charset="0"/>
              </a:rPr>
              <a:t> </a:t>
            </a:r>
          </a:p>
          <a:p>
            <a:pPr marL="361950" indent="381000" algn="just">
              <a:spcAft>
                <a:spcPts val="1200"/>
              </a:spcAft>
              <a:buFont typeface="Wingdings" panose="05000000000000000000" pitchFamily="2" charset="2"/>
              <a:buChar char="Ø"/>
              <a:tabLst>
                <a:tab pos="800100" algn="l"/>
              </a:tabLst>
            </a:pPr>
            <a:r>
              <a:rPr lang="tr-TR" sz="2500" dirty="0">
                <a:latin typeface="Arial" panose="020B0604020202020204" pitchFamily="34" charset="0"/>
                <a:cs typeface="Arial" panose="020B0604020202020204" pitchFamily="34" charset="0"/>
              </a:rPr>
              <a:t>B-spline and Cubic spline algorithms require more computational power and it is difficult to find control points. Another disadvantage of these splines are it is not possible to represent the other lanes with parallel shifting.</a:t>
            </a:r>
          </a:p>
          <a:p>
            <a:pPr marL="361950" indent="381000" algn="just">
              <a:spcAft>
                <a:spcPts val="1200"/>
              </a:spcAft>
              <a:buFont typeface="Wingdings" panose="05000000000000000000" pitchFamily="2" charset="2"/>
              <a:buChar char="Ø"/>
              <a:tabLst>
                <a:tab pos="800100" algn="l"/>
              </a:tabLst>
            </a:pPr>
            <a:r>
              <a:rPr lang="tr-TR" sz="2500" dirty="0">
                <a:latin typeface="Arial" panose="020B0604020202020204" pitchFamily="34" charset="0"/>
                <a:cs typeface="Arial" panose="020B0604020202020204" pitchFamily="34" charset="0"/>
              </a:rPr>
              <a:t>Quintic Beziér curves are utilized to plan the trajectory which are able to achieve initial and final poses [3]. </a:t>
            </a:r>
          </a:p>
        </p:txBody>
      </p:sp>
      <p:sp>
        <p:nvSpPr>
          <p:cNvPr id="9" name="TextBox 8">
            <a:extLst>
              <a:ext uri="{FF2B5EF4-FFF2-40B4-BE49-F238E27FC236}">
                <a16:creationId xmlns:a16="http://schemas.microsoft.com/office/drawing/2014/main" id="{C145C5AB-6025-4C7C-A797-66546B596AFA}"/>
              </a:ext>
            </a:extLst>
          </p:cNvPr>
          <p:cNvSpPr txBox="1"/>
          <p:nvPr/>
        </p:nvSpPr>
        <p:spPr>
          <a:xfrm>
            <a:off x="15323097" y="36812996"/>
            <a:ext cx="14444722" cy="4154984"/>
          </a:xfrm>
          <a:prstGeom prst="rect">
            <a:avLst/>
          </a:prstGeom>
          <a:solidFill>
            <a:srgbClr val="BFBFBF"/>
          </a:solidFill>
          <a:ln w="76200">
            <a:solidFill>
              <a:schemeClr val="tx1"/>
            </a:solidFill>
          </a:ln>
        </p:spPr>
        <p:txBody>
          <a:bodyPr wrap="square" rtlCol="0">
            <a:spAutoFit/>
          </a:bodyPr>
          <a:lstStyle/>
          <a:p>
            <a:pPr algn="ctr"/>
            <a:r>
              <a:rPr lang="en-US" sz="4000" b="1" dirty="0">
                <a:latin typeface="Arial" panose="020B0604020202020204" pitchFamily="34" charset="0"/>
                <a:cs typeface="Arial" panose="020B0604020202020204" pitchFamily="34" charset="0"/>
              </a:rPr>
              <a:t>R</a:t>
            </a:r>
            <a:r>
              <a:rPr lang="en-GB" sz="4000" b="1" dirty="0" err="1">
                <a:latin typeface="Arial" panose="020B0604020202020204" pitchFamily="34" charset="0"/>
                <a:cs typeface="Arial" panose="020B0604020202020204" pitchFamily="34" charset="0"/>
              </a:rPr>
              <a:t>eferences</a:t>
            </a:r>
            <a:r>
              <a:rPr lang="ru-RU" sz="4000" b="1" dirty="0">
                <a:latin typeface="Arial" panose="020B0604020202020204" pitchFamily="34" charset="0"/>
                <a:cs typeface="Arial" panose="020B0604020202020204" pitchFamily="34" charset="0"/>
              </a:rPr>
              <a:t> </a:t>
            </a:r>
            <a:endParaRPr lang="de-DE" sz="4000" b="1" dirty="0">
              <a:latin typeface="Arial" panose="020B0604020202020204" pitchFamily="34" charset="0"/>
              <a:cs typeface="Arial" panose="020B0604020202020204" pitchFamily="34" charset="0"/>
            </a:endParaRPr>
          </a:p>
          <a:p>
            <a:pPr algn="just"/>
            <a:r>
              <a:rPr lang="de-DE" sz="2800" dirty="0">
                <a:latin typeface="Arial" panose="020B0604020202020204" pitchFamily="34" charset="0"/>
                <a:cs typeface="Arial" panose="020B0604020202020204" pitchFamily="34" charset="0"/>
              </a:rPr>
              <a:t>[1] </a:t>
            </a:r>
            <a:r>
              <a:rPr lang="en-GB" sz="2800" dirty="0" err="1">
                <a:latin typeface="Arial" panose="020B0604020202020204" pitchFamily="34" charset="0"/>
                <a:cs typeface="Arial" panose="020B0604020202020204" pitchFamily="34" charset="0"/>
              </a:rPr>
              <a:t>Claussmann</a:t>
            </a:r>
            <a:r>
              <a:rPr lang="en-GB" sz="2800" dirty="0">
                <a:latin typeface="Arial" panose="020B0604020202020204" pitchFamily="34" charset="0"/>
                <a:cs typeface="Arial" panose="020B0604020202020204" pitchFamily="34" charset="0"/>
              </a:rPr>
              <a:t>, L., </a:t>
            </a:r>
            <a:r>
              <a:rPr lang="en-GB" sz="2800" dirty="0" err="1">
                <a:latin typeface="Arial" panose="020B0604020202020204" pitchFamily="34" charset="0"/>
                <a:cs typeface="Arial" panose="020B0604020202020204" pitchFamily="34" charset="0"/>
              </a:rPr>
              <a:t>Revilloud</a:t>
            </a:r>
            <a:r>
              <a:rPr lang="en-GB" sz="2800" dirty="0">
                <a:latin typeface="Arial" panose="020B0604020202020204" pitchFamily="34" charset="0"/>
                <a:cs typeface="Arial" panose="020B0604020202020204" pitchFamily="34" charset="0"/>
              </a:rPr>
              <a:t>, M., </a:t>
            </a:r>
            <a:r>
              <a:rPr lang="en-GB" sz="2800" dirty="0" err="1">
                <a:latin typeface="Arial" panose="020B0604020202020204" pitchFamily="34" charset="0"/>
                <a:cs typeface="Arial" panose="020B0604020202020204" pitchFamily="34" charset="0"/>
              </a:rPr>
              <a:t>Gruyer</a:t>
            </a:r>
            <a:r>
              <a:rPr lang="en-GB" sz="2800" dirty="0">
                <a:latin typeface="Arial" panose="020B0604020202020204" pitchFamily="34" charset="0"/>
                <a:cs typeface="Arial" panose="020B0604020202020204" pitchFamily="34" charset="0"/>
              </a:rPr>
              <a:t>, D., &amp; Glaser, S. (2019). A Review of Motion Planning for Highway Autonomous Driving. IEEE Transactions on Intelligent Transportation Systems, PP, 1–23. </a:t>
            </a:r>
            <a:r>
              <a:rPr lang="en-GB" sz="2800" dirty="0">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https://doi.org/10.1109/TITS.2019.2913998</a:t>
            </a:r>
            <a:endParaRPr lang="en-GB" sz="2800" dirty="0">
              <a:latin typeface="Arial" panose="020B0604020202020204" pitchFamily="34" charset="0"/>
              <a:cs typeface="Arial" panose="020B0604020202020204" pitchFamily="34" charset="0"/>
            </a:endParaRPr>
          </a:p>
          <a:p>
            <a:pPr algn="just"/>
            <a:r>
              <a:rPr lang="de-DE" sz="2800" dirty="0">
                <a:latin typeface="Arial" panose="020B0604020202020204" pitchFamily="34" charset="0"/>
                <a:cs typeface="Arial" panose="020B0604020202020204" pitchFamily="34" charset="0"/>
              </a:rPr>
              <a:t>[2] </a:t>
            </a:r>
            <a:r>
              <a:rPr lang="en-US" sz="2800" dirty="0" err="1">
                <a:latin typeface="Arial" panose="020B0604020202020204" pitchFamily="34" charset="0"/>
                <a:cs typeface="Arial" panose="020B0604020202020204" pitchFamily="34" charset="0"/>
              </a:rPr>
              <a:t>Marzbani</a:t>
            </a:r>
            <a:r>
              <a:rPr lang="en-US" sz="2800" dirty="0">
                <a:latin typeface="Arial" panose="020B0604020202020204" pitchFamily="34" charset="0"/>
                <a:cs typeface="Arial" panose="020B0604020202020204" pitchFamily="34" charset="0"/>
              </a:rPr>
              <a:t>, H., </a:t>
            </a:r>
            <a:r>
              <a:rPr lang="en-US" sz="2800" dirty="0" err="1">
                <a:latin typeface="Arial" panose="020B0604020202020204" pitchFamily="34" charset="0"/>
                <a:cs typeface="Arial" panose="020B0604020202020204" pitchFamily="34" charset="0"/>
              </a:rPr>
              <a:t>Jazar</a:t>
            </a:r>
            <a:r>
              <a:rPr lang="en-US" sz="2800" dirty="0">
                <a:latin typeface="Arial" panose="020B0604020202020204" pitchFamily="34" charset="0"/>
                <a:cs typeface="Arial" panose="020B0604020202020204" pitchFamily="34" charset="0"/>
              </a:rPr>
              <a:t>, R., &amp; </a:t>
            </a:r>
            <a:r>
              <a:rPr lang="en-US" sz="2800" dirty="0" err="1">
                <a:latin typeface="Arial" panose="020B0604020202020204" pitchFamily="34" charset="0"/>
                <a:cs typeface="Arial" panose="020B0604020202020204" pitchFamily="34" charset="0"/>
              </a:rPr>
              <a:t>Fard</a:t>
            </a:r>
            <a:r>
              <a:rPr lang="en-US" sz="2800" dirty="0">
                <a:latin typeface="Arial" panose="020B0604020202020204" pitchFamily="34" charset="0"/>
                <a:cs typeface="Arial" panose="020B0604020202020204" pitchFamily="34" charset="0"/>
              </a:rPr>
              <a:t>, M. (2015). Better Road Design Using </a:t>
            </a:r>
            <a:r>
              <a:rPr lang="en-US" sz="2800" dirty="0" err="1">
                <a:latin typeface="Arial" panose="020B0604020202020204" pitchFamily="34" charset="0"/>
                <a:cs typeface="Arial" panose="020B0604020202020204" pitchFamily="34" charset="0"/>
              </a:rPr>
              <a:t>Clothoids</a:t>
            </a:r>
            <a:r>
              <a:rPr lang="en-US" sz="2800" dirty="0">
                <a:latin typeface="Arial" panose="020B0604020202020204" pitchFamily="34" charset="0"/>
                <a:cs typeface="Arial" panose="020B0604020202020204" pitchFamily="34" charset="0"/>
              </a:rPr>
              <a:t> (pp. 25–40). </a:t>
            </a:r>
            <a:r>
              <a:rPr lang="en-US" sz="2800" dirty="0">
                <a:latin typeface="Arial" panose="020B0604020202020204" pitchFamily="34" charset="0"/>
                <a:cs typeface="Arial" panose="020B0604020202020204" pitchFamily="34" charset="0"/>
                <a:hlinkClick r:id="rId6"/>
              </a:rPr>
              <a:t>https://doi.org/10.1007/978-3-319-17999-5_3</a:t>
            </a:r>
            <a:endParaRPr lang="tr-TR" sz="2800" dirty="0">
              <a:latin typeface="Arial" panose="020B0604020202020204" pitchFamily="34" charset="0"/>
              <a:cs typeface="Arial" panose="020B0604020202020204" pitchFamily="34" charset="0"/>
            </a:endParaRPr>
          </a:p>
          <a:p>
            <a:pPr algn="just"/>
            <a:r>
              <a:rPr lang="de-DE" sz="2800" dirty="0">
                <a:latin typeface="Arial" panose="020B0604020202020204" pitchFamily="34" charset="0"/>
                <a:cs typeface="Arial" panose="020B0604020202020204" pitchFamily="34" charset="0"/>
              </a:rPr>
              <a:t>[3] </a:t>
            </a:r>
            <a:r>
              <a:rPr lang="en-US" sz="2800" dirty="0" err="1">
                <a:latin typeface="Arial" panose="020B0604020202020204" pitchFamily="34" charset="0"/>
                <a:cs typeface="Arial" panose="020B0604020202020204" pitchFamily="34" charset="0"/>
              </a:rPr>
              <a:t>Artuñedo</a:t>
            </a:r>
            <a:r>
              <a:rPr lang="en-US" sz="2800" dirty="0">
                <a:latin typeface="Arial" panose="020B0604020202020204" pitchFamily="34" charset="0"/>
                <a:cs typeface="Arial" panose="020B0604020202020204" pitchFamily="34" charset="0"/>
              </a:rPr>
              <a:t>, A., Villagra, J., &amp; Godoy, J. (2019). Real-Time Motion Planning Approach for Automated Driving in Urban Environments. IEEE Access, 7, 180039–180053. </a:t>
            </a:r>
            <a:r>
              <a:rPr lang="en-US" sz="2800" dirty="0">
                <a:latin typeface="Arial" panose="020B0604020202020204" pitchFamily="34" charset="0"/>
                <a:cs typeface="Arial" panose="020B0604020202020204" pitchFamily="34" charset="0"/>
                <a:hlinkClick r:id="rId7"/>
              </a:rPr>
              <a:t>https://doi.org/10.1109/ACCESS.2019.2959432</a:t>
            </a:r>
            <a:endParaRPr lang="tr-TR" sz="28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2F09B27B-0BCB-4FB6-B8D4-0A95A0E2B6ED}"/>
              </a:ext>
            </a:extLst>
          </p:cNvPr>
          <p:cNvSpPr txBox="1"/>
          <p:nvPr/>
        </p:nvSpPr>
        <p:spPr>
          <a:xfrm>
            <a:off x="15323943" y="31839715"/>
            <a:ext cx="14497698" cy="4770537"/>
          </a:xfrm>
          <a:prstGeom prst="rect">
            <a:avLst/>
          </a:prstGeom>
          <a:solidFill>
            <a:srgbClr val="F08080"/>
          </a:solidFill>
          <a:ln w="76200">
            <a:solidFill>
              <a:schemeClr val="tx1"/>
            </a:solidFill>
          </a:ln>
        </p:spPr>
        <p:txBody>
          <a:bodyPr wrap="square" rtlCol="0">
            <a:spAutoFit/>
          </a:bodyPr>
          <a:lstStyle/>
          <a:p>
            <a:r>
              <a:rPr lang="en-US" sz="4000" b="1" dirty="0">
                <a:latin typeface="Arial" panose="020B0604020202020204" pitchFamily="34" charset="0"/>
                <a:cs typeface="Arial" panose="020B0604020202020204" pitchFamily="34" charset="0"/>
              </a:rPr>
              <a:t>Conclusions</a:t>
            </a:r>
            <a:endParaRPr lang="tr-TR" sz="4000" b="1"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tr-TR" sz="2400" dirty="0">
                <a:latin typeface="Arial" panose="020B0604020202020204" pitchFamily="34" charset="0"/>
                <a:cs typeface="Arial" panose="020B0604020202020204" pitchFamily="34" charset="0"/>
              </a:rPr>
              <a:t>The new road representation has acceptable error levels for autonomous driving in highway conditions.</a:t>
            </a:r>
          </a:p>
          <a:p>
            <a:pPr marL="571500" indent="-571500">
              <a:buFont typeface="Arial" panose="020B0604020202020204" pitchFamily="34" charset="0"/>
              <a:buChar char="•"/>
            </a:pPr>
            <a:r>
              <a:rPr lang="tr-TR" sz="2400" dirty="0">
                <a:latin typeface="Arial" panose="020B0604020202020204" pitchFamily="34" charset="0"/>
                <a:cs typeface="Arial" panose="020B0604020202020204" pitchFamily="34" charset="0"/>
              </a:rPr>
              <a:t>Parallel shifted road representation also has low error but it may not be acceptable in some cases. The error may also arise from the measurements. The lane position information may be gathered with different vehicles which would cause inconsistent lane width between lanes.</a:t>
            </a:r>
          </a:p>
          <a:p>
            <a:pPr marL="571500" indent="-571500">
              <a:buFont typeface="Arial" panose="020B0604020202020204" pitchFamily="34" charset="0"/>
              <a:buChar char="•"/>
            </a:pPr>
            <a:r>
              <a:rPr lang="tr-TR" sz="2400" dirty="0">
                <a:latin typeface="Arial" panose="020B0604020202020204" pitchFamily="34" charset="0"/>
                <a:cs typeface="Arial" panose="020B0604020202020204" pitchFamily="34" charset="0"/>
              </a:rPr>
              <a:t>Merging segments further reduced the number of parameters which makes the algorithm’s output more memory efficient. It is proven that even 12.5 km long road may be represented with very small number of parameters and segments.</a:t>
            </a:r>
          </a:p>
          <a:p>
            <a:pPr marL="571500" indent="-571500">
              <a:buFont typeface="Arial" panose="020B0604020202020204" pitchFamily="34" charset="0"/>
              <a:buChar char="•"/>
            </a:pPr>
            <a:r>
              <a:rPr lang="en-US" sz="2400" dirty="0">
                <a:latin typeface="Arial" panose="020B0604020202020204" pitchFamily="34" charset="0"/>
                <a:cs typeface="Arial" panose="020B0604020202020204" pitchFamily="34" charset="0"/>
              </a:rPr>
              <a:t>Future work will aim to improve how we measure errors and use up-to-date traffic information to make the road model more accurate and dependable. This will help ensure it works well in different driving situations.</a:t>
            </a:r>
            <a:endParaRPr lang="tr-TR" sz="24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D35B021F-09FD-4494-8CB6-8820AA1DF691}"/>
              </a:ext>
            </a:extLst>
          </p:cNvPr>
          <p:cNvSpPr txBox="1"/>
          <p:nvPr/>
        </p:nvSpPr>
        <p:spPr>
          <a:xfrm>
            <a:off x="505050" y="15411334"/>
            <a:ext cx="14443875" cy="18097262"/>
          </a:xfrm>
          <a:prstGeom prst="rect">
            <a:avLst/>
          </a:prstGeom>
          <a:solidFill>
            <a:srgbClr val="ADD8E6"/>
          </a:solidFill>
          <a:ln w="76200">
            <a:solidFill>
              <a:schemeClr val="accent2"/>
            </a:solidFill>
          </a:ln>
        </p:spPr>
        <p:txBody>
          <a:bodyPr wrap="square" rtlCol="0">
            <a:spAutoFit/>
          </a:bodyPr>
          <a:lstStyle/>
          <a:p>
            <a:pPr algn="ctr"/>
            <a:r>
              <a:rPr lang="en-US" sz="4000" b="1" dirty="0">
                <a:latin typeface="Arial" panose="020B0604020202020204" pitchFamily="34" charset="0"/>
                <a:cs typeface="Arial" panose="020B0604020202020204" pitchFamily="34" charset="0"/>
              </a:rPr>
              <a:t>Problem Statement</a:t>
            </a:r>
            <a:endParaRPr lang="tr-TR" sz="4000" b="1" dirty="0">
              <a:latin typeface="Arial" panose="020B0604020202020204" pitchFamily="34" charset="0"/>
              <a:cs typeface="Arial" panose="020B0604020202020204" pitchFamily="34" charset="0"/>
            </a:endParaRPr>
          </a:p>
          <a:p>
            <a:pPr algn="ctr"/>
            <a:endParaRPr lang="tr-TR" sz="3000" b="1" dirty="0">
              <a:solidFill>
                <a:prstClr val="black"/>
              </a:solidFill>
              <a:latin typeface="Arial" panose="020B0604020202020204" pitchFamily="34" charset="0"/>
              <a:cs typeface="Arial" panose="020B0604020202020204" pitchFamily="34" charset="0"/>
            </a:endParaRPr>
          </a:p>
          <a:p>
            <a:pPr lvl="0"/>
            <a:r>
              <a:rPr lang="tr-TR" sz="2500" b="1" dirty="0">
                <a:solidFill>
                  <a:prstClr val="black"/>
                </a:solidFill>
                <a:latin typeface="Arial" panose="020B0604020202020204" pitchFamily="34" charset="0"/>
                <a:cs typeface="Arial" panose="020B0604020202020204" pitchFamily="34" charset="0"/>
              </a:rPr>
              <a:t>Suitable Road Representation</a:t>
            </a:r>
            <a:endParaRPr lang="en-US" sz="2500" b="1" dirty="0">
              <a:solidFill>
                <a:prstClr val="black"/>
              </a:solidFill>
              <a:latin typeface="Arial" panose="020B0604020202020204" pitchFamily="34" charset="0"/>
              <a:cs typeface="Arial" panose="020B0604020202020204" pitchFamily="34" charset="0"/>
            </a:endParaRPr>
          </a:p>
          <a:p>
            <a:pPr marL="711200" lvl="0" indent="-342900">
              <a:buFont typeface="Wingdings" panose="05000000000000000000" pitchFamily="2" charset="2"/>
              <a:buChar char="§"/>
            </a:pPr>
            <a:r>
              <a:rPr lang="tr-TR" sz="2500" dirty="0">
                <a:solidFill>
                  <a:prstClr val="black"/>
                </a:solidFill>
                <a:latin typeface="Arial" panose="020B0604020202020204" pitchFamily="34" charset="0"/>
                <a:cs typeface="Arial" panose="020B0604020202020204" pitchFamily="34" charset="0"/>
              </a:rPr>
              <a:t>A suitable road representation is needed to use better trajectory generation algorithms. Suitable road representation should have the following properties:</a:t>
            </a:r>
          </a:p>
          <a:p>
            <a:pPr marL="1168400" lvl="1" indent="-342900">
              <a:buFont typeface="Courier New" panose="02070309020205020404" pitchFamily="49" charset="0"/>
              <a:buChar char="o"/>
            </a:pPr>
            <a:r>
              <a:rPr lang="tr-TR" sz="2500" i="1" dirty="0">
                <a:solidFill>
                  <a:prstClr val="black"/>
                </a:solidFill>
                <a:latin typeface="Cambria Math" panose="02040503050406030204" pitchFamily="18" charset="0"/>
                <a:cs typeface="Arial" panose="020B0604020202020204" pitchFamily="34" charset="0"/>
              </a:rPr>
              <a:t>Accurate enough to follow the trajectory without lane departure</a:t>
            </a:r>
            <a:endParaRPr lang="tr-TR" sz="2500" b="0" i="1" dirty="0">
              <a:solidFill>
                <a:prstClr val="black"/>
              </a:solidFill>
              <a:latin typeface="Cambria Math" panose="02040503050406030204" pitchFamily="18" charset="0"/>
              <a:cs typeface="Arial" panose="020B0604020202020204" pitchFamily="34" charset="0"/>
            </a:endParaRPr>
          </a:p>
          <a:p>
            <a:pPr marL="1168400" lvl="1" indent="-342900">
              <a:buFont typeface="Courier New" panose="02070309020205020404" pitchFamily="49" charset="0"/>
              <a:buChar char="o"/>
            </a:pPr>
            <a:r>
              <a:rPr lang="tr-TR" sz="2500" i="1" dirty="0">
                <a:solidFill>
                  <a:prstClr val="black"/>
                </a:solidFill>
                <a:latin typeface="Cambria Math" panose="02040503050406030204" pitchFamily="18" charset="0"/>
                <a:cs typeface="Arial" panose="020B0604020202020204" pitchFamily="34" charset="0"/>
              </a:rPr>
              <a:t>Should have position, heading and curvature data</a:t>
            </a:r>
          </a:p>
          <a:p>
            <a:pPr marL="1168400" lvl="1" indent="-342900">
              <a:buFont typeface="Courier New" panose="02070309020205020404" pitchFamily="49" charset="0"/>
              <a:buChar char="o"/>
            </a:pPr>
            <a:r>
              <a:rPr lang="tr-TR" sz="2500" i="1" dirty="0">
                <a:solidFill>
                  <a:prstClr val="black"/>
                </a:solidFill>
                <a:latin typeface="Cambria Math" panose="02040503050406030204" pitchFamily="18" charset="0"/>
                <a:cs typeface="Arial" panose="020B0604020202020204" pitchFamily="34" charset="0"/>
              </a:rPr>
              <a:t>Efficient enough to store a large map</a:t>
            </a:r>
          </a:p>
          <a:p>
            <a:pPr marL="1168400" lvl="1" indent="-342900">
              <a:buFont typeface="Courier New" panose="02070309020205020404" pitchFamily="49" charset="0"/>
              <a:buChar char="o"/>
            </a:pPr>
            <a:r>
              <a:rPr lang="tr-TR" sz="2500" i="1" dirty="0">
                <a:solidFill>
                  <a:prstClr val="black"/>
                </a:solidFill>
                <a:latin typeface="Cambria Math" panose="02040503050406030204" pitchFamily="18" charset="0"/>
                <a:cs typeface="Arial" panose="020B0604020202020204" pitchFamily="34" charset="0"/>
              </a:rPr>
              <a:t>Analytically representable</a:t>
            </a:r>
          </a:p>
          <a:p>
            <a:pPr marL="368300" lvl="0"/>
            <a:endParaRPr lang="tr-TR" sz="2500" dirty="0">
              <a:solidFill>
                <a:prstClr val="black"/>
              </a:solidFill>
              <a:latin typeface="Arial" panose="020B0604020202020204" pitchFamily="34" charset="0"/>
              <a:cs typeface="Arial" panose="020B0604020202020204" pitchFamily="34" charset="0"/>
            </a:endParaRPr>
          </a:p>
          <a:p>
            <a:pPr marL="711200" lvl="0" indent="-342900">
              <a:buFont typeface="Wingdings" panose="05000000000000000000" pitchFamily="2" charset="2"/>
              <a:buChar char="§"/>
            </a:pPr>
            <a:r>
              <a:rPr lang="tr-TR" sz="2500" dirty="0">
                <a:solidFill>
                  <a:prstClr val="black"/>
                </a:solidFill>
                <a:latin typeface="Arial" panose="020B0604020202020204" pitchFamily="34" charset="0"/>
                <a:cs typeface="Arial" panose="020B0604020202020204" pitchFamily="34" charset="0"/>
              </a:rPr>
              <a:t>The input to the algorithm is waypoints. Waypoints</a:t>
            </a:r>
          </a:p>
          <a:p>
            <a:pPr marL="368300" lvl="0"/>
            <a:r>
              <a:rPr lang="tr-TR" sz="2500" dirty="0">
                <a:solidFill>
                  <a:prstClr val="black"/>
                </a:solidFill>
                <a:latin typeface="Arial" panose="020B0604020202020204" pitchFamily="34" charset="0"/>
                <a:cs typeface="Arial" panose="020B0604020202020204" pitchFamily="34" charset="0"/>
              </a:rPr>
              <a:t>are defined with following data structure:</a:t>
            </a:r>
          </a:p>
          <a:p>
            <a:pPr marL="1168400" lvl="1" indent="-342900">
              <a:buFont typeface="Courier New" panose="02070309020205020404" pitchFamily="49" charset="0"/>
              <a:buChar char="o"/>
            </a:pPr>
            <a:r>
              <a:rPr lang="tr-TR" sz="2500" i="1" dirty="0">
                <a:solidFill>
                  <a:prstClr val="black"/>
                </a:solidFill>
                <a:latin typeface="Cambria Math" panose="02040503050406030204" pitchFamily="18" charset="0"/>
                <a:cs typeface="Arial" panose="020B0604020202020204" pitchFamily="34" charset="0"/>
              </a:rPr>
              <a:t>Position</a:t>
            </a:r>
          </a:p>
          <a:p>
            <a:pPr marL="1168400" lvl="1" indent="-342900">
              <a:buFont typeface="Courier New" panose="02070309020205020404" pitchFamily="49" charset="0"/>
              <a:buChar char="o"/>
            </a:pPr>
            <a:r>
              <a:rPr lang="tr-TR" sz="2500" i="1" dirty="0">
                <a:solidFill>
                  <a:prstClr val="black"/>
                </a:solidFill>
                <a:latin typeface="Cambria Math" panose="02040503050406030204" pitchFamily="18" charset="0"/>
                <a:cs typeface="Arial" panose="020B0604020202020204" pitchFamily="34" charset="0"/>
              </a:rPr>
              <a:t>Heading</a:t>
            </a:r>
          </a:p>
          <a:p>
            <a:pPr marL="1168400" lvl="1" indent="-342900">
              <a:buFont typeface="Courier New" panose="02070309020205020404" pitchFamily="49" charset="0"/>
              <a:buChar char="o"/>
            </a:pPr>
            <a:r>
              <a:rPr lang="tr-TR" sz="2500" i="1" dirty="0">
                <a:solidFill>
                  <a:prstClr val="black"/>
                </a:solidFill>
                <a:latin typeface="Cambria Math" panose="02040503050406030204" pitchFamily="18" charset="0"/>
                <a:cs typeface="Arial" panose="020B0604020202020204" pitchFamily="34" charset="0"/>
              </a:rPr>
              <a:t>Curvature</a:t>
            </a:r>
          </a:p>
          <a:p>
            <a:pPr marL="368300" lvl="0"/>
            <a:endParaRPr lang="tr-TR" sz="2500" dirty="0">
              <a:solidFill>
                <a:prstClr val="black"/>
              </a:solidFill>
              <a:latin typeface="Arial" panose="020B0604020202020204" pitchFamily="34" charset="0"/>
              <a:cs typeface="Arial" panose="020B0604020202020204" pitchFamily="34" charset="0"/>
            </a:endParaRPr>
          </a:p>
          <a:p>
            <a:pPr marL="711200" lvl="0" indent="-342900">
              <a:buFont typeface="Wingdings" panose="05000000000000000000" pitchFamily="2" charset="2"/>
              <a:buChar char="§"/>
            </a:pPr>
            <a:r>
              <a:rPr lang="tr-TR" sz="2500" dirty="0">
                <a:solidFill>
                  <a:prstClr val="black"/>
                </a:solidFill>
                <a:latin typeface="Arial" panose="020B0604020202020204" pitchFamily="34" charset="0"/>
                <a:cs typeface="Arial" panose="020B0604020202020204" pitchFamily="34" charset="0"/>
              </a:rPr>
              <a:t>The output of this research is the road </a:t>
            </a:r>
          </a:p>
          <a:p>
            <a:pPr marL="368300" lvl="0"/>
            <a:r>
              <a:rPr lang="tr-TR" sz="2500" dirty="0">
                <a:solidFill>
                  <a:prstClr val="black"/>
                </a:solidFill>
                <a:latin typeface="Arial" panose="020B0604020202020204" pitchFamily="34" charset="0"/>
                <a:cs typeface="Arial" panose="020B0604020202020204" pitchFamily="34" charset="0"/>
              </a:rPr>
              <a:t>representation with the properties given above.</a:t>
            </a:r>
          </a:p>
          <a:p>
            <a:pPr marL="711200" lvl="0" indent="-342900">
              <a:buFont typeface="Wingdings" panose="05000000000000000000" pitchFamily="2" charset="2"/>
              <a:buChar char="§"/>
            </a:pPr>
            <a:endParaRPr lang="tr-TR" sz="2500" dirty="0">
              <a:solidFill>
                <a:prstClr val="black"/>
              </a:solidFill>
              <a:latin typeface="Arial" panose="020B0604020202020204" pitchFamily="34" charset="0"/>
              <a:cs typeface="Arial" panose="020B0604020202020204" pitchFamily="34" charset="0"/>
            </a:endParaRPr>
          </a:p>
          <a:p>
            <a:pPr marL="711200" lvl="0" indent="-342900">
              <a:buFont typeface="Wingdings" panose="05000000000000000000" pitchFamily="2" charset="2"/>
              <a:buChar char="§"/>
            </a:pPr>
            <a:r>
              <a:rPr lang="tr-TR" sz="2500" dirty="0">
                <a:solidFill>
                  <a:prstClr val="black"/>
                </a:solidFill>
                <a:latin typeface="Arial" panose="020B0604020202020204" pitchFamily="34" charset="0"/>
                <a:cs typeface="Arial" panose="020B0604020202020204" pitchFamily="34" charset="0"/>
              </a:rPr>
              <a:t>It is possible to use clothoids but they do not have analytical solution therefore they can only be used in error evaluation part.</a:t>
            </a:r>
          </a:p>
          <a:p>
            <a:pPr marL="711200" lvl="0" indent="-342900">
              <a:buFont typeface="Wingdings" panose="05000000000000000000" pitchFamily="2" charset="2"/>
              <a:buChar char="§"/>
            </a:pPr>
            <a:endParaRPr lang="tr-TR" sz="2500" dirty="0">
              <a:solidFill>
                <a:prstClr val="black"/>
              </a:solidFill>
              <a:latin typeface="Arial" panose="020B0604020202020204" pitchFamily="34" charset="0"/>
              <a:cs typeface="Arial" panose="020B0604020202020204" pitchFamily="34" charset="0"/>
            </a:endParaRPr>
          </a:p>
          <a:p>
            <a:pPr marL="711200" lvl="0" indent="-342900">
              <a:buFont typeface="Wingdings" panose="05000000000000000000" pitchFamily="2" charset="2"/>
              <a:buChar char="§"/>
            </a:pPr>
            <a:r>
              <a:rPr lang="tr-TR" sz="2500" dirty="0">
                <a:solidFill>
                  <a:prstClr val="black"/>
                </a:solidFill>
                <a:latin typeface="Arial" panose="020B0604020202020204" pitchFamily="34" charset="0"/>
                <a:cs typeface="Arial" panose="020B0604020202020204" pitchFamily="34" charset="0"/>
              </a:rPr>
              <a:t>A road segment is defined as the road between two waypoints. For highways roads are designed as clothoids therefore a road segment can be assumed as a clothoid.</a:t>
            </a:r>
          </a:p>
          <a:p>
            <a:pPr marL="711200" indent="-342900">
              <a:buFont typeface="Wingdings" panose="05000000000000000000" pitchFamily="2" charset="2"/>
              <a:buChar char="§"/>
            </a:pPr>
            <a:endParaRPr lang="tr-TR" sz="2500" dirty="0">
              <a:solidFill>
                <a:prstClr val="black"/>
              </a:solidFill>
              <a:latin typeface="Arial" panose="020B0604020202020204" pitchFamily="34" charset="0"/>
              <a:cs typeface="Arial" panose="020B0604020202020204" pitchFamily="34" charset="0"/>
            </a:endParaRPr>
          </a:p>
          <a:p>
            <a:pPr marL="711200" indent="-342900">
              <a:buFont typeface="Wingdings" panose="05000000000000000000" pitchFamily="2" charset="2"/>
              <a:buChar char="§"/>
            </a:pPr>
            <a:r>
              <a:rPr lang="tr-TR" sz="2500" dirty="0">
                <a:solidFill>
                  <a:prstClr val="black"/>
                </a:solidFill>
                <a:latin typeface="Arial" panose="020B0604020202020204" pitchFamily="34" charset="0"/>
                <a:cs typeface="Arial" panose="020B0604020202020204" pitchFamily="34" charset="0"/>
              </a:rPr>
              <a:t>Clothoids have linearly increasing or decreasing curvature by definition. These curves start from a position with certain initial heading then the curvature is increased along the curve.</a:t>
            </a:r>
          </a:p>
          <a:p>
            <a:pPr marL="368300" lvl="0"/>
            <a:endParaRPr lang="tr-TR" sz="2500" dirty="0">
              <a:solidFill>
                <a:prstClr val="black"/>
              </a:solidFill>
              <a:latin typeface="Arial" panose="020B0604020202020204" pitchFamily="34" charset="0"/>
              <a:cs typeface="Arial" panose="020B0604020202020204" pitchFamily="34" charset="0"/>
            </a:endParaRPr>
          </a:p>
          <a:p>
            <a:pPr marL="368300" lvl="0"/>
            <a:endParaRPr lang="en-US" sz="2500" dirty="0">
              <a:solidFill>
                <a:prstClr val="black"/>
              </a:solidFill>
              <a:latin typeface="Arial" panose="020B0604020202020204" pitchFamily="34" charset="0"/>
              <a:cs typeface="Arial" panose="020B0604020202020204" pitchFamily="34" charset="0"/>
            </a:endParaRPr>
          </a:p>
          <a:p>
            <a:r>
              <a:rPr lang="tr-TR" sz="2500" b="1" dirty="0">
                <a:solidFill>
                  <a:prstClr val="black"/>
                </a:solidFill>
                <a:latin typeface="Arial" panose="020B0604020202020204" pitchFamily="34" charset="0"/>
                <a:cs typeface="Arial" panose="020B0604020202020204" pitchFamily="34" charset="0"/>
              </a:rPr>
              <a:t>Arc Spline</a:t>
            </a:r>
          </a:p>
          <a:p>
            <a:pPr marL="711200" indent="-342900">
              <a:buFont typeface="Wingdings" panose="05000000000000000000" pitchFamily="2" charset="2"/>
              <a:buChar char="§"/>
            </a:pPr>
            <a:r>
              <a:rPr lang="tr-TR" sz="2500" dirty="0">
                <a:solidFill>
                  <a:prstClr val="black"/>
                </a:solidFill>
                <a:latin typeface="Arial" panose="020B0604020202020204" pitchFamily="34" charset="0"/>
                <a:cs typeface="Arial" panose="020B0604020202020204" pitchFamily="34" charset="0"/>
              </a:rPr>
              <a:t>Arc spline is a curve where the curve consists of a </a:t>
            </a:r>
          </a:p>
          <a:p>
            <a:pPr marL="368300"/>
            <a:r>
              <a:rPr lang="tr-TR" sz="2500" dirty="0">
                <a:solidFill>
                  <a:prstClr val="black"/>
                </a:solidFill>
                <a:latin typeface="Arial" panose="020B0604020202020204" pitchFamily="34" charset="0"/>
                <a:cs typeface="Arial" panose="020B0604020202020204" pitchFamily="34" charset="0"/>
              </a:rPr>
              <a:t>series of arcs. Each arc has a turning center, curvature </a:t>
            </a:r>
          </a:p>
          <a:p>
            <a:pPr marL="368300"/>
            <a:r>
              <a:rPr lang="tr-TR" sz="2500" dirty="0">
                <a:solidFill>
                  <a:prstClr val="black"/>
                </a:solidFill>
                <a:latin typeface="Arial" panose="020B0604020202020204" pitchFamily="34" charset="0"/>
                <a:cs typeface="Arial" panose="020B0604020202020204" pitchFamily="34" charset="0"/>
              </a:rPr>
              <a:t>(same as turning radius) and length (same as central angle).</a:t>
            </a:r>
          </a:p>
          <a:p>
            <a:pPr marL="368300"/>
            <a:endParaRPr lang="tr-TR" sz="2500" dirty="0">
              <a:solidFill>
                <a:prstClr val="black"/>
              </a:solidFill>
              <a:latin typeface="Arial" panose="020B0604020202020204" pitchFamily="34" charset="0"/>
              <a:cs typeface="Arial" panose="020B0604020202020204" pitchFamily="34" charset="0"/>
            </a:endParaRPr>
          </a:p>
          <a:p>
            <a:pPr marL="711200" indent="-342900">
              <a:buFont typeface="Wingdings" panose="05000000000000000000" pitchFamily="2" charset="2"/>
              <a:buChar char="§"/>
            </a:pPr>
            <a:r>
              <a:rPr lang="tr-TR" sz="2500" dirty="0">
                <a:solidFill>
                  <a:prstClr val="black"/>
                </a:solidFill>
                <a:latin typeface="Arial" panose="020B0604020202020204" pitchFamily="34" charset="0"/>
                <a:cs typeface="Arial" panose="020B0604020202020204" pitchFamily="34" charset="0"/>
              </a:rPr>
              <a:t>If enough number of arcs are used clothoids can be</a:t>
            </a:r>
          </a:p>
          <a:p>
            <a:pPr marL="368300"/>
            <a:r>
              <a:rPr lang="tr-TR" sz="2500" dirty="0">
                <a:solidFill>
                  <a:prstClr val="black"/>
                </a:solidFill>
                <a:latin typeface="Arial" panose="020B0604020202020204" pitchFamily="34" charset="0"/>
                <a:cs typeface="Arial" panose="020B0604020202020204" pitchFamily="34" charset="0"/>
              </a:rPr>
              <a:t>closely approximated.</a:t>
            </a:r>
          </a:p>
          <a:p>
            <a:pPr marL="368300"/>
            <a:endParaRPr lang="tr-TR" sz="2500" dirty="0">
              <a:solidFill>
                <a:prstClr val="black"/>
              </a:solidFill>
              <a:latin typeface="Arial" panose="020B0604020202020204" pitchFamily="34" charset="0"/>
              <a:cs typeface="Arial" panose="020B0604020202020204" pitchFamily="34" charset="0"/>
            </a:endParaRPr>
          </a:p>
          <a:p>
            <a:pPr marL="711200" indent="-342900">
              <a:buFont typeface="Wingdings" panose="05000000000000000000" pitchFamily="2" charset="2"/>
              <a:buChar char="§"/>
            </a:pPr>
            <a:r>
              <a:rPr lang="tr-TR" sz="2500" dirty="0">
                <a:solidFill>
                  <a:prstClr val="black"/>
                </a:solidFill>
                <a:latin typeface="Arial" panose="020B0604020202020204" pitchFamily="34" charset="0"/>
                <a:cs typeface="Arial" panose="020B0604020202020204" pitchFamily="34" charset="0"/>
              </a:rPr>
              <a:t>While approximating the clothoids small number of</a:t>
            </a:r>
          </a:p>
          <a:p>
            <a:pPr marL="368300"/>
            <a:r>
              <a:rPr lang="tr-TR" sz="2500" dirty="0">
                <a:solidFill>
                  <a:prstClr val="black"/>
                </a:solidFill>
                <a:latin typeface="Arial" panose="020B0604020202020204" pitchFamily="34" charset="0"/>
                <a:cs typeface="Arial" panose="020B0604020202020204" pitchFamily="34" charset="0"/>
              </a:rPr>
              <a:t>parameters should be used for efficiency.</a:t>
            </a:r>
          </a:p>
          <a:p>
            <a:pPr marL="368300" lvl="0"/>
            <a:endParaRPr lang="tr-TR" sz="2500" b="1" dirty="0">
              <a:solidFill>
                <a:prstClr val="black"/>
              </a:solidFill>
              <a:latin typeface="Arial" panose="020B0604020202020204" pitchFamily="34" charset="0"/>
              <a:cs typeface="Arial" panose="020B0604020202020204" pitchFamily="34" charset="0"/>
            </a:endParaRPr>
          </a:p>
          <a:p>
            <a:pPr lvl="0"/>
            <a:r>
              <a:rPr lang="tr-TR" sz="2500" b="1" dirty="0">
                <a:solidFill>
                  <a:prstClr val="black"/>
                </a:solidFill>
                <a:latin typeface="Arial" panose="020B0604020202020204" pitchFamily="34" charset="0"/>
                <a:cs typeface="Arial" panose="020B0604020202020204" pitchFamily="34" charset="0"/>
              </a:rPr>
              <a:t>Trajectory planning</a:t>
            </a:r>
            <a:endParaRPr lang="en-US" sz="2500" b="1" dirty="0">
              <a:solidFill>
                <a:prstClr val="black"/>
              </a:solidFill>
              <a:latin typeface="Arial" panose="020B0604020202020204" pitchFamily="34" charset="0"/>
              <a:cs typeface="Arial" panose="020B0604020202020204" pitchFamily="34" charset="0"/>
            </a:endParaRPr>
          </a:p>
          <a:p>
            <a:pPr marL="711200" lvl="0" indent="-342900">
              <a:buFont typeface="Wingdings" panose="05000000000000000000" pitchFamily="2" charset="2"/>
              <a:buChar char="§"/>
            </a:pPr>
            <a:r>
              <a:rPr lang="tr-TR" sz="2500" dirty="0">
                <a:solidFill>
                  <a:prstClr val="black"/>
                </a:solidFill>
                <a:latin typeface="Arial" panose="020B0604020202020204" pitchFamily="34" charset="0"/>
                <a:cs typeface="Arial" panose="020B0604020202020204" pitchFamily="34" charset="0"/>
              </a:rPr>
              <a:t>Quintic Beziér curves can be used to plan trajectory for a</a:t>
            </a:r>
          </a:p>
          <a:p>
            <a:pPr marL="368300" lvl="0"/>
            <a:r>
              <a:rPr lang="tr-TR" sz="2500" dirty="0">
                <a:solidFill>
                  <a:prstClr val="black"/>
                </a:solidFill>
                <a:latin typeface="Arial" panose="020B0604020202020204" pitchFamily="34" charset="0"/>
                <a:cs typeface="Arial" panose="020B0604020202020204" pitchFamily="34" charset="0"/>
              </a:rPr>
              <a:t>since these curves take initial and final pose as input.</a:t>
            </a:r>
          </a:p>
          <a:p>
            <a:pPr marL="368300" lvl="0"/>
            <a:endParaRPr lang="tr-TR" sz="2500" dirty="0">
              <a:solidFill>
                <a:prstClr val="black"/>
              </a:solidFill>
              <a:latin typeface="Arial" panose="020B0604020202020204" pitchFamily="34" charset="0"/>
              <a:cs typeface="Arial" panose="020B0604020202020204" pitchFamily="34" charset="0"/>
            </a:endParaRPr>
          </a:p>
          <a:p>
            <a:pPr marL="711200" lvl="0" indent="-342900">
              <a:buFont typeface="Wingdings" panose="05000000000000000000" pitchFamily="2" charset="2"/>
              <a:buChar char="§"/>
            </a:pPr>
            <a:r>
              <a:rPr lang="tr-TR" sz="2500" dirty="0">
                <a:solidFill>
                  <a:prstClr val="black"/>
                </a:solidFill>
                <a:latin typeface="Arial" panose="020B0604020202020204" pitchFamily="34" charset="0"/>
                <a:cs typeface="Arial" panose="020B0604020202020204" pitchFamily="34" charset="0"/>
              </a:rPr>
              <a:t>Arc spline based trajectories may also be used </a:t>
            </a:r>
          </a:p>
          <a:p>
            <a:pPr marL="368300" lvl="0"/>
            <a:r>
              <a:rPr lang="tr-TR" sz="2500" dirty="0">
                <a:solidFill>
                  <a:prstClr val="black"/>
                </a:solidFill>
                <a:latin typeface="Arial" panose="020B0604020202020204" pitchFamily="34" charset="0"/>
                <a:cs typeface="Arial" panose="020B0604020202020204" pitchFamily="34" charset="0"/>
              </a:rPr>
              <a:t>since the road representation is already an arc spline.</a:t>
            </a:r>
            <a:endParaRPr lang="en-US" sz="2500" dirty="0">
              <a:solidFill>
                <a:prstClr val="black"/>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2A2651AC-8D3F-4F8D-B017-21A87C7DB01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67030" y="18510626"/>
            <a:ext cx="5530527" cy="4147895"/>
          </a:xfrm>
          <a:prstGeom prst="rect">
            <a:avLst/>
          </a:prstGeom>
        </p:spPr>
      </p:pic>
      <p:sp>
        <p:nvSpPr>
          <p:cNvPr id="14" name="TextBox 9">
            <a:extLst>
              <a:ext uri="{FF2B5EF4-FFF2-40B4-BE49-F238E27FC236}">
                <a16:creationId xmlns:a16="http://schemas.microsoft.com/office/drawing/2014/main" id="{6E82B933-9785-41EC-823B-FBE8C0830A8F}"/>
              </a:ext>
            </a:extLst>
          </p:cNvPr>
          <p:cNvSpPr txBox="1"/>
          <p:nvPr/>
        </p:nvSpPr>
        <p:spPr>
          <a:xfrm>
            <a:off x="505050" y="33719842"/>
            <a:ext cx="14444722" cy="7248138"/>
          </a:xfrm>
          <a:prstGeom prst="rect">
            <a:avLst/>
          </a:prstGeom>
          <a:solidFill>
            <a:schemeClr val="bg1">
              <a:lumMod val="85000"/>
            </a:schemeClr>
          </a:solidFill>
          <a:ln w="76200">
            <a:solidFill>
              <a:schemeClr val="tx1"/>
            </a:solid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3505992"/>
            <a:r>
              <a:rPr lang="tr-TR" sz="4000" b="1" dirty="0">
                <a:latin typeface="Arial" panose="020B0604020202020204" pitchFamily="34" charset="0"/>
                <a:cs typeface="Arial" panose="020B0604020202020204" pitchFamily="34" charset="0"/>
              </a:rPr>
              <a:t>Road Representation Method</a:t>
            </a:r>
          </a:p>
          <a:p>
            <a:pPr marL="457200" indent="-457200">
              <a:buFont typeface="Wingdings" panose="05000000000000000000" pitchFamily="2" charset="2"/>
              <a:buChar char="§"/>
            </a:pPr>
            <a:endParaRPr lang="tr-TR" sz="2500" dirty="0">
              <a:solidFill>
                <a:prstClr val="black"/>
              </a:solidFill>
              <a:latin typeface="Arial" panose="020B0604020202020204" pitchFamily="34" charset="0"/>
              <a:cs typeface="Arial" panose="020B0604020202020204" pitchFamily="34" charset="0"/>
            </a:endParaRPr>
          </a:p>
          <a:p>
            <a:pPr marL="342900" indent="-342900" defTabSz="3505992">
              <a:buFont typeface="Arial" panose="020B0604020202020204" pitchFamily="34" charset="0"/>
              <a:buChar char="•"/>
            </a:pPr>
            <a:r>
              <a:rPr lang="tr-TR" sz="2500" dirty="0">
                <a:solidFill>
                  <a:prstClr val="black"/>
                </a:solidFill>
                <a:latin typeface="Arial" panose="020B0604020202020204" pitchFamily="34" charset="0"/>
                <a:cs typeface="Arial" panose="020B0604020202020204" pitchFamily="34" charset="0"/>
              </a:rPr>
              <a:t>An arc consists of initial position, initial heading, turning center and length. Arc splines consist of a series of arcs. The number of arcs may vary based on error requirements.</a:t>
            </a:r>
          </a:p>
          <a:p>
            <a:pPr marL="342900" indent="-342900" defTabSz="3505992">
              <a:buFont typeface="Arial" panose="020B0604020202020204" pitchFamily="34" charset="0"/>
              <a:buChar char="•"/>
            </a:pPr>
            <a:endParaRPr lang="tr-TR" sz="2500" dirty="0">
              <a:solidFill>
                <a:prstClr val="black"/>
              </a:solidFill>
              <a:latin typeface="Arial" panose="020B0604020202020204" pitchFamily="34" charset="0"/>
              <a:cs typeface="Arial" panose="020B0604020202020204" pitchFamily="34" charset="0"/>
            </a:endParaRPr>
          </a:p>
          <a:p>
            <a:pPr marL="342900" indent="-342900" defTabSz="3505992">
              <a:buFont typeface="Arial" panose="020B0604020202020204" pitchFamily="34" charset="0"/>
              <a:buChar char="•"/>
            </a:pPr>
            <a:r>
              <a:rPr lang="tr-TR" sz="2500" dirty="0">
                <a:solidFill>
                  <a:prstClr val="black"/>
                </a:solidFill>
                <a:latin typeface="Arial" panose="020B0604020202020204" pitchFamily="34" charset="0"/>
                <a:cs typeface="Arial" panose="020B0604020202020204" pitchFamily="34" charset="0"/>
              </a:rPr>
              <a:t> A road segment is assumed to be clothoid and to approximate a clothoid a series of arcs are used. First arc has the clothoid’s initial position, initial heading and initial curvature. Final arc has the clothoid’s final curvature.</a:t>
            </a:r>
          </a:p>
          <a:p>
            <a:pPr marL="342900" indent="-342900" defTabSz="3505992">
              <a:buFont typeface="Arial" panose="020B0604020202020204" pitchFamily="34" charset="0"/>
              <a:buChar char="•"/>
            </a:pPr>
            <a:endParaRPr lang="tr-TR" sz="2500" dirty="0">
              <a:solidFill>
                <a:prstClr val="black"/>
              </a:solidFill>
              <a:latin typeface="Arial" panose="020B0604020202020204" pitchFamily="34" charset="0"/>
              <a:cs typeface="Arial" panose="020B0604020202020204" pitchFamily="34" charset="0"/>
            </a:endParaRPr>
          </a:p>
          <a:p>
            <a:pPr marL="342900" indent="-342900" defTabSz="3505992">
              <a:buFont typeface="Arial" panose="020B0604020202020204" pitchFamily="34" charset="0"/>
              <a:buChar char="•"/>
            </a:pPr>
            <a:r>
              <a:rPr lang="tr-TR" sz="2500" dirty="0">
                <a:solidFill>
                  <a:prstClr val="black"/>
                </a:solidFill>
                <a:latin typeface="Arial" panose="020B0604020202020204" pitchFamily="34" charset="0"/>
                <a:cs typeface="Arial" panose="020B0604020202020204" pitchFamily="34" charset="0"/>
              </a:rPr>
              <a:t>The number of intermediate arcs is determined based on the position error between the approximation and the ground truth.</a:t>
            </a:r>
          </a:p>
          <a:p>
            <a:pPr marL="342900" indent="-342900" defTabSz="3505992">
              <a:buFont typeface="Arial" panose="020B0604020202020204" pitchFamily="34" charset="0"/>
              <a:buChar char="•"/>
            </a:pPr>
            <a:endParaRPr lang="tr-TR" sz="2500" dirty="0">
              <a:solidFill>
                <a:prstClr val="black"/>
              </a:solidFill>
              <a:latin typeface="Arial" panose="020B0604020202020204" pitchFamily="34" charset="0"/>
              <a:cs typeface="Arial" panose="020B0604020202020204" pitchFamily="34" charset="0"/>
            </a:endParaRPr>
          </a:p>
          <a:p>
            <a:pPr marL="342900" indent="-342900" defTabSz="3505992">
              <a:buFont typeface="Arial" panose="020B0604020202020204" pitchFamily="34" charset="0"/>
              <a:buChar char="•"/>
            </a:pPr>
            <a:r>
              <a:rPr lang="tr-TR" sz="2500" dirty="0">
                <a:solidFill>
                  <a:prstClr val="black"/>
                </a:solidFill>
                <a:latin typeface="Arial" panose="020B0604020202020204" pitchFamily="34" charset="0"/>
                <a:cs typeface="Arial" panose="020B0604020202020204" pitchFamily="34" charset="0"/>
              </a:rPr>
              <a:t>Depending on the heading difference between initial and final waypoints of a road segment, a road segment may be represented as a straight line rather than an arc spline.</a:t>
            </a:r>
          </a:p>
          <a:p>
            <a:pPr marL="342900" indent="-342900" defTabSz="3505992">
              <a:buFont typeface="Arial" panose="020B0604020202020204" pitchFamily="34" charset="0"/>
              <a:buChar char="•"/>
            </a:pPr>
            <a:endParaRPr lang="tr-TR" sz="2500" dirty="0">
              <a:solidFill>
                <a:prstClr val="black"/>
              </a:solidFill>
              <a:latin typeface="Arial" panose="020B0604020202020204" pitchFamily="34" charset="0"/>
              <a:cs typeface="Arial" panose="020B0604020202020204" pitchFamily="34" charset="0"/>
            </a:endParaRPr>
          </a:p>
          <a:p>
            <a:pPr marL="342900" indent="-342900" defTabSz="3505992">
              <a:buFont typeface="Arial" panose="020B0604020202020204" pitchFamily="34" charset="0"/>
              <a:buChar char="•"/>
            </a:pPr>
            <a:r>
              <a:rPr lang="tr-TR" sz="2500" dirty="0">
                <a:solidFill>
                  <a:prstClr val="black"/>
                </a:solidFill>
                <a:latin typeface="Arial" panose="020B0604020202020204" pitchFamily="34" charset="0"/>
                <a:cs typeface="Arial" panose="020B0604020202020204" pitchFamily="34" charset="0"/>
              </a:rPr>
              <a:t>Road segments may be combined to further decrease the number of parameters. If a group of consecutive, same type (arc spline or line) road segments exist in the road segment set each group may be concatenated into fewer road segments.</a:t>
            </a:r>
          </a:p>
        </p:txBody>
      </p:sp>
      <p:sp>
        <p:nvSpPr>
          <p:cNvPr id="16" name="TextBox 13">
            <a:extLst>
              <a:ext uri="{FF2B5EF4-FFF2-40B4-BE49-F238E27FC236}">
                <a16:creationId xmlns:a16="http://schemas.microsoft.com/office/drawing/2014/main" id="{19C846F6-292F-4643-944F-42FD8F184657}"/>
              </a:ext>
            </a:extLst>
          </p:cNvPr>
          <p:cNvSpPr txBox="1"/>
          <p:nvPr/>
        </p:nvSpPr>
        <p:spPr>
          <a:xfrm>
            <a:off x="15323943" y="20220071"/>
            <a:ext cx="14497698" cy="11480066"/>
          </a:xfrm>
          <a:prstGeom prst="rect">
            <a:avLst/>
          </a:prstGeom>
          <a:solidFill>
            <a:srgbClr val="D99F9F"/>
          </a:solidFill>
          <a:ln w="76200">
            <a:solidFill>
              <a:schemeClr val="tx1"/>
            </a:solid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b="1" dirty="0">
                <a:latin typeface="Arial" panose="020B0604020202020204" pitchFamily="34" charset="0"/>
                <a:cs typeface="Arial" panose="020B0604020202020204" pitchFamily="34" charset="0"/>
              </a:rPr>
              <a:t>Results</a:t>
            </a:r>
            <a:endParaRPr lang="tr-TR" sz="2500" dirty="0">
              <a:latin typeface="Arial" panose="020B0604020202020204" pitchFamily="34" charset="0"/>
              <a:cs typeface="Arial" panose="020B0604020202020204" pitchFamily="34" charset="0"/>
            </a:endParaRPr>
          </a:p>
          <a:p>
            <a:pPr marL="1028700" lvl="1" indent="-571500">
              <a:buFont typeface="Arial" panose="020B0604020202020204" pitchFamily="34" charset="0"/>
              <a:buChar char="•"/>
            </a:pPr>
            <a:r>
              <a:rPr lang="tr-TR" sz="2500" dirty="0">
                <a:latin typeface="Arial" panose="020B0604020202020204" pitchFamily="34" charset="0"/>
                <a:cs typeface="Arial" panose="020B0604020202020204" pitchFamily="34" charset="0"/>
              </a:rPr>
              <a:t>A sample road segment is shown on the right.</a:t>
            </a:r>
          </a:p>
          <a:p>
            <a:pPr lvl="1"/>
            <a:r>
              <a:rPr lang="tr-TR" sz="2500" dirty="0">
                <a:latin typeface="Arial" panose="020B0604020202020204" pitchFamily="34" charset="0"/>
                <a:cs typeface="Arial" panose="020B0604020202020204" pitchFamily="34" charset="0"/>
              </a:rPr>
              <a:t>Reference lane is the first approximated lane which</a:t>
            </a:r>
          </a:p>
          <a:p>
            <a:pPr lvl="1"/>
            <a:r>
              <a:rPr lang="tr-TR" sz="2500" dirty="0">
                <a:latin typeface="Arial" panose="020B0604020202020204" pitchFamily="34" charset="0"/>
                <a:cs typeface="Arial" panose="020B0604020202020204" pitchFamily="34" charset="0"/>
              </a:rPr>
              <a:t>corresponds to left lane in reality. Right lane is generated</a:t>
            </a:r>
          </a:p>
          <a:p>
            <a:pPr lvl="1"/>
            <a:r>
              <a:rPr lang="tr-TR" sz="2500" dirty="0">
                <a:latin typeface="Arial" panose="020B0604020202020204" pitchFamily="34" charset="0"/>
                <a:cs typeface="Arial" panose="020B0604020202020204" pitchFamily="34" charset="0"/>
              </a:rPr>
              <a:t>by parallel shifting.</a:t>
            </a:r>
          </a:p>
          <a:p>
            <a:pPr marL="1028700" lvl="1" indent="-571500">
              <a:buFont typeface="Arial" panose="020B0604020202020204" pitchFamily="34" charset="0"/>
              <a:buChar char="•"/>
            </a:pPr>
            <a:r>
              <a:rPr lang="tr-TR" sz="2500" dirty="0">
                <a:latin typeface="Arial" panose="020B0604020202020204" pitchFamily="34" charset="0"/>
                <a:cs typeface="Arial" panose="020B0604020202020204" pitchFamily="34" charset="0"/>
              </a:rPr>
              <a:t>Ground truth is generated with a G1 clothoid</a:t>
            </a:r>
          </a:p>
          <a:p>
            <a:pPr lvl="1"/>
            <a:r>
              <a:rPr lang="tr-TR" sz="2500" dirty="0">
                <a:latin typeface="Arial" panose="020B0604020202020204" pitchFamily="34" charset="0"/>
                <a:cs typeface="Arial" panose="020B0604020202020204" pitchFamily="34" charset="0"/>
              </a:rPr>
              <a:t>fitting algorithm.</a:t>
            </a:r>
          </a:p>
          <a:p>
            <a:pPr marL="1028700" lvl="1" indent="-571500">
              <a:buFont typeface="Arial" panose="020B0604020202020204" pitchFamily="34" charset="0"/>
              <a:buChar char="•"/>
            </a:pPr>
            <a:r>
              <a:rPr lang="tr-TR" sz="2500" dirty="0">
                <a:latin typeface="Arial" panose="020B0604020202020204" pitchFamily="34" charset="0"/>
                <a:cs typeface="Arial" panose="020B0604020202020204" pitchFamily="34" charset="0"/>
              </a:rPr>
              <a:t>Approximated road segment is an arc spline type </a:t>
            </a:r>
          </a:p>
          <a:p>
            <a:pPr lvl="1"/>
            <a:r>
              <a:rPr lang="tr-TR" sz="2500" dirty="0">
                <a:latin typeface="Arial" panose="020B0604020202020204" pitchFamily="34" charset="0"/>
                <a:cs typeface="Arial" panose="020B0604020202020204" pitchFamily="34" charset="0"/>
              </a:rPr>
              <a:t>segment.</a:t>
            </a:r>
          </a:p>
          <a:p>
            <a:pPr marL="1028700" lvl="1" indent="-571500">
              <a:buFont typeface="Arial" panose="020B0604020202020204" pitchFamily="34" charset="0"/>
              <a:buChar char="•"/>
            </a:pPr>
            <a:r>
              <a:rPr lang="tr-TR" sz="2500" dirty="0">
                <a:latin typeface="Arial" panose="020B0604020202020204" pitchFamily="34" charset="0"/>
                <a:cs typeface="Arial" panose="020B0604020202020204" pitchFamily="34" charset="0"/>
              </a:rPr>
              <a:t>RMS and maximum error over whole road can be found</a:t>
            </a:r>
          </a:p>
          <a:p>
            <a:pPr lvl="1"/>
            <a:r>
              <a:rPr lang="tr-TR" sz="2500" dirty="0">
                <a:latin typeface="Arial" panose="020B0604020202020204" pitchFamily="34" charset="0"/>
                <a:cs typeface="Arial" panose="020B0604020202020204" pitchFamily="34" charset="0"/>
              </a:rPr>
              <a:t>on the right. For every 1 meter RMS and maximum error</a:t>
            </a:r>
          </a:p>
          <a:p>
            <a:pPr lvl="1"/>
            <a:r>
              <a:rPr lang="tr-TR" sz="2500" dirty="0">
                <a:latin typeface="Arial" panose="020B0604020202020204" pitchFamily="34" charset="0"/>
                <a:cs typeface="Arial" panose="020B0604020202020204" pitchFamily="34" charset="0"/>
              </a:rPr>
              <a:t>is computed.</a:t>
            </a:r>
          </a:p>
          <a:p>
            <a:pPr marL="1028700" lvl="1" indent="-571500">
              <a:buFont typeface="Arial" panose="020B0604020202020204" pitchFamily="34" charset="0"/>
              <a:buChar char="•"/>
            </a:pPr>
            <a:r>
              <a:rPr lang="tr-TR" sz="2500" dirty="0">
                <a:latin typeface="Arial" panose="020B0604020202020204" pitchFamily="34" charset="0"/>
                <a:cs typeface="Arial" panose="020B0604020202020204" pitchFamily="34" charset="0"/>
              </a:rPr>
              <a:t>The number of segments were decreased by merge</a:t>
            </a:r>
          </a:p>
          <a:p>
            <a:pPr lvl="1"/>
            <a:r>
              <a:rPr lang="tr-TR" sz="2500" dirty="0">
                <a:latin typeface="Arial" panose="020B0604020202020204" pitchFamily="34" charset="0"/>
                <a:cs typeface="Arial" panose="020B0604020202020204" pitchFamily="34" charset="0"/>
              </a:rPr>
              <a:t>operation. Approximately 12.5 km long road is represented by</a:t>
            </a:r>
          </a:p>
          <a:p>
            <a:pPr lvl="1"/>
            <a:r>
              <a:rPr lang="tr-TR" sz="2500" dirty="0">
                <a:latin typeface="Arial" panose="020B0604020202020204" pitchFamily="34" charset="0"/>
                <a:cs typeface="Arial" panose="020B0604020202020204" pitchFamily="34" charset="0"/>
              </a:rPr>
              <a:t>277 segments. Most of these are line segments.</a:t>
            </a:r>
          </a:p>
          <a:p>
            <a:pPr marL="1371600" lvl="2" indent="-457200">
              <a:buFont typeface="Arial" panose="020B0604020202020204" pitchFamily="34" charset="0"/>
              <a:buChar char="•"/>
            </a:pPr>
            <a:endParaRPr lang="tr-TR" sz="2500" dirty="0">
              <a:latin typeface="Arial" panose="020B0604020202020204" pitchFamily="34" charset="0"/>
              <a:cs typeface="Arial" panose="020B0604020202020204" pitchFamily="34" charset="0"/>
            </a:endParaRPr>
          </a:p>
          <a:p>
            <a:pPr marL="1371600" lvl="2" indent="-457200">
              <a:buFont typeface="Arial" panose="020B0604020202020204" pitchFamily="34" charset="0"/>
              <a:buChar char="•"/>
            </a:pPr>
            <a:endParaRPr lang="tr-TR" sz="2500" dirty="0">
              <a:latin typeface="Arial" panose="020B0604020202020204" pitchFamily="34" charset="0"/>
              <a:cs typeface="Arial" panose="020B0604020202020204" pitchFamily="34" charset="0"/>
            </a:endParaRPr>
          </a:p>
          <a:p>
            <a:pPr marL="1371600" lvl="2" indent="-457200">
              <a:buFont typeface="Arial" panose="020B0604020202020204" pitchFamily="34" charset="0"/>
              <a:buChar char="•"/>
            </a:pPr>
            <a:endParaRPr lang="tr-TR" sz="2500" dirty="0">
              <a:latin typeface="Arial" panose="020B0604020202020204" pitchFamily="34" charset="0"/>
              <a:cs typeface="Arial" panose="020B0604020202020204" pitchFamily="34" charset="0"/>
            </a:endParaRPr>
          </a:p>
          <a:p>
            <a:pPr marL="1371600" lvl="2" indent="-457200">
              <a:buFont typeface="Arial" panose="020B0604020202020204" pitchFamily="34" charset="0"/>
              <a:buChar char="•"/>
            </a:pPr>
            <a:endParaRPr lang="tr-TR" sz="2500" dirty="0">
              <a:latin typeface="Arial" panose="020B0604020202020204" pitchFamily="34" charset="0"/>
              <a:cs typeface="Arial" panose="020B0604020202020204" pitchFamily="34" charset="0"/>
            </a:endParaRPr>
          </a:p>
          <a:p>
            <a:pPr marL="1371600" lvl="2" indent="-457200">
              <a:buFont typeface="Arial" panose="020B0604020202020204" pitchFamily="34" charset="0"/>
              <a:buChar char="•"/>
            </a:pPr>
            <a:endParaRPr lang="tr-TR" sz="2500" dirty="0">
              <a:latin typeface="Arial" panose="020B0604020202020204" pitchFamily="34" charset="0"/>
              <a:cs typeface="Arial" panose="020B0604020202020204" pitchFamily="34" charset="0"/>
            </a:endParaRPr>
          </a:p>
          <a:p>
            <a:pPr marL="1371600" lvl="2" indent="-457200">
              <a:buFont typeface="Arial" panose="020B0604020202020204" pitchFamily="34" charset="0"/>
              <a:buChar char="•"/>
            </a:pPr>
            <a:endParaRPr lang="tr-TR" sz="2500" dirty="0">
              <a:latin typeface="Arial" panose="020B0604020202020204" pitchFamily="34" charset="0"/>
              <a:cs typeface="Arial" panose="020B0604020202020204" pitchFamily="34" charset="0"/>
            </a:endParaRPr>
          </a:p>
          <a:p>
            <a:pPr marL="1371600" lvl="2" indent="-457200">
              <a:buFont typeface="Arial" panose="020B0604020202020204" pitchFamily="34" charset="0"/>
              <a:buChar char="•"/>
            </a:pPr>
            <a:endParaRPr lang="tr-TR" sz="2500" dirty="0">
              <a:latin typeface="Arial" panose="020B0604020202020204" pitchFamily="34" charset="0"/>
              <a:cs typeface="Arial" panose="020B0604020202020204" pitchFamily="34" charset="0"/>
            </a:endParaRPr>
          </a:p>
          <a:p>
            <a:pPr marL="1371600" lvl="2" indent="-457200">
              <a:buFont typeface="Arial" panose="020B0604020202020204" pitchFamily="34" charset="0"/>
              <a:buChar char="•"/>
            </a:pPr>
            <a:endParaRPr lang="tr-TR" sz="2500" dirty="0">
              <a:latin typeface="Arial" panose="020B0604020202020204" pitchFamily="34" charset="0"/>
              <a:cs typeface="Arial" panose="020B0604020202020204" pitchFamily="34" charset="0"/>
            </a:endParaRPr>
          </a:p>
          <a:p>
            <a:pPr marL="1371600" lvl="2" indent="-457200">
              <a:buFont typeface="Arial" panose="020B0604020202020204" pitchFamily="34" charset="0"/>
              <a:buChar char="•"/>
            </a:pPr>
            <a:endParaRPr lang="tr-TR" sz="2500" dirty="0">
              <a:latin typeface="Arial" panose="020B0604020202020204" pitchFamily="34" charset="0"/>
              <a:cs typeface="Arial" panose="020B0604020202020204" pitchFamily="34" charset="0"/>
            </a:endParaRPr>
          </a:p>
          <a:p>
            <a:pPr marL="1371600" lvl="2" indent="-457200">
              <a:buFont typeface="Arial" panose="020B0604020202020204" pitchFamily="34" charset="0"/>
              <a:buChar char="•"/>
            </a:pPr>
            <a:endParaRPr lang="tr-TR" sz="2500" dirty="0">
              <a:latin typeface="Arial" panose="020B0604020202020204" pitchFamily="34" charset="0"/>
              <a:cs typeface="Arial" panose="020B0604020202020204" pitchFamily="34" charset="0"/>
            </a:endParaRPr>
          </a:p>
          <a:p>
            <a:pPr marL="1371600" lvl="2" indent="-457200">
              <a:buFont typeface="Arial" panose="020B0604020202020204" pitchFamily="34" charset="0"/>
              <a:buChar char="•"/>
            </a:pPr>
            <a:endParaRPr lang="tr-TR" sz="2500" dirty="0">
              <a:latin typeface="Arial" panose="020B0604020202020204" pitchFamily="34" charset="0"/>
              <a:cs typeface="Arial" panose="020B0604020202020204" pitchFamily="34" charset="0"/>
            </a:endParaRPr>
          </a:p>
          <a:p>
            <a:pPr marL="1371600" lvl="2" indent="-457200">
              <a:buFont typeface="Arial" panose="020B0604020202020204" pitchFamily="34" charset="0"/>
              <a:buChar char="•"/>
            </a:pPr>
            <a:endParaRPr lang="tr-TR" sz="2500" dirty="0">
              <a:latin typeface="Arial" panose="020B0604020202020204" pitchFamily="34" charset="0"/>
              <a:cs typeface="Arial" panose="020B0604020202020204" pitchFamily="34" charset="0"/>
            </a:endParaRPr>
          </a:p>
          <a:p>
            <a:pPr marL="1371600" lvl="2" indent="-457200">
              <a:buFont typeface="Arial" panose="020B0604020202020204" pitchFamily="34" charset="0"/>
              <a:buChar char="•"/>
            </a:pPr>
            <a:endParaRPr lang="tr-TR" sz="2500" dirty="0">
              <a:latin typeface="Arial" panose="020B0604020202020204" pitchFamily="34" charset="0"/>
              <a:cs typeface="Arial" panose="020B0604020202020204" pitchFamily="34" charset="0"/>
            </a:endParaRPr>
          </a:p>
          <a:p>
            <a:pPr marL="1371600" lvl="2" indent="-457200">
              <a:buFont typeface="Arial" panose="020B0604020202020204" pitchFamily="34" charset="0"/>
              <a:buChar char="•"/>
            </a:pPr>
            <a:endParaRPr lang="tr-TR" sz="25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81D30F6-CA0F-44B6-91EC-021BF87A79F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142916" y="26417167"/>
            <a:ext cx="3804274" cy="2853205"/>
          </a:xfrm>
          <a:prstGeom prst="rect">
            <a:avLst/>
          </a:prstGeom>
        </p:spPr>
      </p:pic>
      <p:pic>
        <p:nvPicPr>
          <p:cNvPr id="10" name="Picture 9">
            <a:extLst>
              <a:ext uri="{FF2B5EF4-FFF2-40B4-BE49-F238E27FC236}">
                <a16:creationId xmlns:a16="http://schemas.microsoft.com/office/drawing/2014/main" id="{FBDC6ACF-7827-4A51-B862-D89D0CB10F7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492550" y="29468595"/>
            <a:ext cx="5105007" cy="3828755"/>
          </a:xfrm>
          <a:prstGeom prst="rect">
            <a:avLst/>
          </a:prstGeom>
        </p:spPr>
      </p:pic>
      <p:sp>
        <p:nvSpPr>
          <p:cNvPr id="20" name="TextBox 9">
            <a:extLst>
              <a:ext uri="{FF2B5EF4-FFF2-40B4-BE49-F238E27FC236}">
                <a16:creationId xmlns:a16="http://schemas.microsoft.com/office/drawing/2014/main" id="{8995340D-C7CC-4B7B-ABA3-D5D3B1779D22}"/>
              </a:ext>
            </a:extLst>
          </p:cNvPr>
          <p:cNvSpPr txBox="1"/>
          <p:nvPr/>
        </p:nvSpPr>
        <p:spPr>
          <a:xfrm>
            <a:off x="15324268" y="5305814"/>
            <a:ext cx="14444722" cy="8556188"/>
          </a:xfrm>
          <a:prstGeom prst="rect">
            <a:avLst/>
          </a:prstGeom>
          <a:solidFill>
            <a:schemeClr val="bg1">
              <a:lumMod val="85000"/>
            </a:schemeClr>
          </a:solidFill>
          <a:ln w="76200">
            <a:solidFill>
              <a:schemeClr val="tx1"/>
            </a:solid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1"/>
            <a:endParaRPr lang="en-US" sz="2500" dirty="0">
              <a:latin typeface="Arial" panose="020B0604020202020204" pitchFamily="34" charset="0"/>
              <a:cs typeface="Arial" panose="020B0604020202020204" pitchFamily="34" charset="0"/>
            </a:endParaRPr>
          </a:p>
          <a:p>
            <a:pPr marL="711200" indent="-342900" defTabSz="3505992">
              <a:buFont typeface="Arial" panose="020B0604020202020204" pitchFamily="34" charset="0"/>
              <a:buChar char="•"/>
            </a:pPr>
            <a:endParaRPr lang="tr-TR" sz="2500" dirty="0">
              <a:solidFill>
                <a:prstClr val="black"/>
              </a:solidFill>
              <a:latin typeface="Arial" panose="020B0604020202020204" pitchFamily="34" charset="0"/>
              <a:cs typeface="Arial" panose="020B0604020202020204" pitchFamily="34" charset="0"/>
            </a:endParaRPr>
          </a:p>
          <a:p>
            <a:pPr marL="711200" indent="-342900" defTabSz="3505992">
              <a:buFont typeface="Arial" panose="020B0604020202020204" pitchFamily="34" charset="0"/>
              <a:buChar char="•"/>
            </a:pPr>
            <a:r>
              <a:rPr lang="tr-TR" sz="2500" dirty="0">
                <a:solidFill>
                  <a:prstClr val="black"/>
                </a:solidFill>
                <a:latin typeface="Arial" panose="020B0604020202020204" pitchFamily="34" charset="0"/>
                <a:cs typeface="Arial" panose="020B0604020202020204" pitchFamily="34" charset="0"/>
              </a:rPr>
              <a:t>If an arc spline group is to be concatenated the first road segment’s initial waypoint and final road segment’s final waypoint is given as input to arc spline computation. Again, the number of intermediate arcs depend on position error of approximation.</a:t>
            </a:r>
          </a:p>
          <a:p>
            <a:pPr marL="711200" indent="-342900" defTabSz="3505992">
              <a:buFont typeface="Arial" panose="020B0604020202020204" pitchFamily="34" charset="0"/>
              <a:buChar char="•"/>
            </a:pPr>
            <a:endParaRPr lang="tr-TR" sz="2500" dirty="0">
              <a:solidFill>
                <a:prstClr val="black"/>
              </a:solidFill>
              <a:latin typeface="Arial" panose="020B0604020202020204" pitchFamily="34" charset="0"/>
              <a:cs typeface="Arial" panose="020B0604020202020204" pitchFamily="34" charset="0"/>
            </a:endParaRPr>
          </a:p>
          <a:p>
            <a:pPr marL="711200" indent="-342900" defTabSz="3505992">
              <a:buFont typeface="Arial" panose="020B0604020202020204" pitchFamily="34" charset="0"/>
              <a:buChar char="•"/>
            </a:pPr>
            <a:r>
              <a:rPr lang="tr-TR" sz="2500" dirty="0">
                <a:solidFill>
                  <a:prstClr val="black"/>
                </a:solidFill>
                <a:latin typeface="Arial" panose="020B0604020202020204" pitchFamily="34" charset="0"/>
                <a:cs typeface="Arial" panose="020B0604020202020204" pitchFamily="34" charset="0"/>
              </a:rPr>
              <a:t>After these computations a single lane in a road is represented </a:t>
            </a:r>
          </a:p>
          <a:p>
            <a:pPr marL="368300" defTabSz="3505992"/>
            <a:r>
              <a:rPr lang="tr-TR" sz="2500" dirty="0">
                <a:solidFill>
                  <a:prstClr val="black"/>
                </a:solidFill>
                <a:latin typeface="Arial" panose="020B0604020202020204" pitchFamily="34" charset="0"/>
                <a:cs typeface="Arial" panose="020B0604020202020204" pitchFamily="34" charset="0"/>
              </a:rPr>
              <a:t>with either line or arc spline segments. From this single lane other </a:t>
            </a:r>
          </a:p>
          <a:p>
            <a:pPr marL="368300" defTabSz="3505992"/>
            <a:r>
              <a:rPr lang="tr-TR" sz="2500" dirty="0">
                <a:solidFill>
                  <a:prstClr val="black"/>
                </a:solidFill>
                <a:latin typeface="Arial" panose="020B0604020202020204" pitchFamily="34" charset="0"/>
                <a:cs typeface="Arial" panose="020B0604020202020204" pitchFamily="34" charset="0"/>
              </a:rPr>
              <a:t>lanes can be generated with small error by parallel shifting.</a:t>
            </a:r>
          </a:p>
          <a:p>
            <a:pPr marL="711200" indent="-342900" defTabSz="3505992">
              <a:buFont typeface="Arial" panose="020B0604020202020204" pitchFamily="34" charset="0"/>
              <a:buChar char="•"/>
            </a:pPr>
            <a:endParaRPr lang="tr-TR" sz="2500" dirty="0">
              <a:solidFill>
                <a:prstClr val="black"/>
              </a:solidFill>
              <a:latin typeface="Arial" panose="020B0604020202020204" pitchFamily="34" charset="0"/>
              <a:cs typeface="Arial" panose="020B0604020202020204" pitchFamily="34" charset="0"/>
            </a:endParaRPr>
          </a:p>
          <a:p>
            <a:pPr marL="711200" indent="-342900" defTabSz="3505992">
              <a:buFont typeface="Arial" panose="020B0604020202020204" pitchFamily="34" charset="0"/>
              <a:buChar char="•"/>
            </a:pPr>
            <a:endParaRPr lang="tr-TR" sz="2500" dirty="0">
              <a:solidFill>
                <a:prstClr val="black"/>
              </a:solidFill>
              <a:latin typeface="Arial" panose="020B0604020202020204" pitchFamily="34" charset="0"/>
              <a:cs typeface="Arial" panose="020B0604020202020204" pitchFamily="34" charset="0"/>
            </a:endParaRPr>
          </a:p>
          <a:p>
            <a:pPr marL="711200" indent="-342900" defTabSz="3505992">
              <a:buFont typeface="Arial" panose="020B0604020202020204" pitchFamily="34" charset="0"/>
              <a:buChar char="•"/>
            </a:pPr>
            <a:r>
              <a:rPr lang="tr-TR" sz="2500" dirty="0">
                <a:solidFill>
                  <a:prstClr val="black"/>
                </a:solidFill>
                <a:latin typeface="Arial" panose="020B0604020202020204" pitchFamily="34" charset="0"/>
                <a:cs typeface="Arial" panose="020B0604020202020204" pitchFamily="34" charset="0"/>
              </a:rPr>
              <a:t>Line road segments are shifted perpendicular to heading of the </a:t>
            </a:r>
          </a:p>
          <a:p>
            <a:pPr marL="368300" defTabSz="3505992"/>
            <a:r>
              <a:rPr lang="tr-TR" sz="2500" dirty="0">
                <a:solidFill>
                  <a:prstClr val="black"/>
                </a:solidFill>
                <a:latin typeface="Arial" panose="020B0604020202020204" pitchFamily="34" charset="0"/>
                <a:cs typeface="Arial" panose="020B0604020202020204" pitchFamily="34" charset="0"/>
              </a:rPr>
              <a:t>segment by the amount of lane width.</a:t>
            </a:r>
          </a:p>
          <a:p>
            <a:pPr marL="368300" defTabSz="3505992"/>
            <a:endParaRPr lang="tr-TR" sz="2500" dirty="0">
              <a:solidFill>
                <a:prstClr val="black"/>
              </a:solidFill>
              <a:latin typeface="Arial" panose="020B0604020202020204" pitchFamily="34" charset="0"/>
              <a:cs typeface="Arial" panose="020B0604020202020204" pitchFamily="34" charset="0"/>
            </a:endParaRPr>
          </a:p>
          <a:p>
            <a:pPr marL="368300" defTabSz="3505992"/>
            <a:endParaRPr lang="tr-TR" sz="2500" dirty="0">
              <a:solidFill>
                <a:prstClr val="black"/>
              </a:solidFill>
              <a:latin typeface="Arial" panose="020B0604020202020204" pitchFamily="34" charset="0"/>
              <a:cs typeface="Arial" panose="020B0604020202020204" pitchFamily="34" charset="0"/>
            </a:endParaRPr>
          </a:p>
          <a:p>
            <a:pPr marL="711200" indent="-342900" defTabSz="3505992">
              <a:buFont typeface="Arial" panose="020B0604020202020204" pitchFamily="34" charset="0"/>
              <a:buChar char="•"/>
            </a:pPr>
            <a:r>
              <a:rPr lang="tr-TR" sz="2500" dirty="0">
                <a:solidFill>
                  <a:prstClr val="black"/>
                </a:solidFill>
                <a:latin typeface="Arial" panose="020B0604020202020204" pitchFamily="34" charset="0"/>
                <a:cs typeface="Arial" panose="020B0604020202020204" pitchFamily="34" charset="0"/>
              </a:rPr>
              <a:t>Arc spline road segments consist of a series of arcs so they</a:t>
            </a:r>
          </a:p>
          <a:p>
            <a:pPr marL="368300" defTabSz="3505992"/>
            <a:r>
              <a:rPr lang="tr-TR" sz="2500" dirty="0">
                <a:solidFill>
                  <a:prstClr val="black"/>
                </a:solidFill>
                <a:latin typeface="Arial" panose="020B0604020202020204" pitchFamily="34" charset="0"/>
                <a:cs typeface="Arial" panose="020B0604020202020204" pitchFamily="34" charset="0"/>
              </a:rPr>
              <a:t>cannot be shifted similarly. However, since each arc has a turning</a:t>
            </a:r>
          </a:p>
          <a:p>
            <a:pPr marL="368300" defTabSz="3505992"/>
            <a:r>
              <a:rPr lang="tr-TR" sz="2500" dirty="0">
                <a:solidFill>
                  <a:prstClr val="black"/>
                </a:solidFill>
                <a:latin typeface="Arial" panose="020B0604020202020204" pitchFamily="34" charset="0"/>
                <a:cs typeface="Arial" panose="020B0604020202020204" pitchFamily="34" charset="0"/>
              </a:rPr>
              <a:t>radius, the turning radius of arc can be changed according to </a:t>
            </a:r>
          </a:p>
          <a:p>
            <a:pPr marL="368300" defTabSz="3505992"/>
            <a:r>
              <a:rPr lang="tr-TR" sz="2500" dirty="0">
                <a:solidFill>
                  <a:prstClr val="black"/>
                </a:solidFill>
                <a:latin typeface="Arial" panose="020B0604020202020204" pitchFamily="34" charset="0"/>
                <a:cs typeface="Arial" panose="020B0604020202020204" pitchFamily="34" charset="0"/>
              </a:rPr>
              <a:t>lane width which would create the same effect as parallel shifting.</a:t>
            </a:r>
          </a:p>
          <a:p>
            <a:pPr marL="368300" defTabSz="3505992"/>
            <a:endParaRPr lang="tr-TR" sz="2500" dirty="0">
              <a:solidFill>
                <a:prstClr val="black"/>
              </a:solidFill>
              <a:latin typeface="Arial" panose="020B0604020202020204" pitchFamily="34" charset="0"/>
              <a:cs typeface="Arial" panose="020B0604020202020204" pitchFamily="34" charset="0"/>
            </a:endParaRPr>
          </a:p>
          <a:p>
            <a:pPr marL="368300" defTabSz="3505992"/>
            <a:endParaRPr lang="tr-TR" sz="2500" dirty="0">
              <a:solidFill>
                <a:prstClr val="black"/>
              </a:solidFill>
              <a:latin typeface="Arial" panose="020B0604020202020204" pitchFamily="34" charset="0"/>
              <a:cs typeface="Arial" panose="020B0604020202020204" pitchFamily="34" charset="0"/>
            </a:endParaRPr>
          </a:p>
          <a:p>
            <a:pPr marL="368300" defTabSz="3505992"/>
            <a:endParaRPr lang="tr-TR" sz="2500" dirty="0">
              <a:solidFill>
                <a:prstClr val="black"/>
              </a:solidFill>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24EF9FD9-0E9B-4A76-91D2-704444091206}"/>
              </a:ext>
            </a:extLst>
          </p:cNvPr>
          <p:cNvPicPr>
            <a:picLocks noChangeAspect="1"/>
          </p:cNvPicPr>
          <p:nvPr/>
        </p:nvPicPr>
        <p:blipFill>
          <a:blip r:embed="rId11"/>
          <a:stretch>
            <a:fillRect/>
          </a:stretch>
        </p:blipFill>
        <p:spPr>
          <a:xfrm>
            <a:off x="3987614" y="26186895"/>
            <a:ext cx="3651677" cy="539452"/>
          </a:xfrm>
          <a:prstGeom prst="rect">
            <a:avLst/>
          </a:prstGeom>
        </p:spPr>
      </p:pic>
      <p:graphicFrame>
        <p:nvGraphicFramePr>
          <p:cNvPr id="18" name="Table 18">
            <a:extLst>
              <a:ext uri="{FF2B5EF4-FFF2-40B4-BE49-F238E27FC236}">
                <a16:creationId xmlns:a16="http://schemas.microsoft.com/office/drawing/2014/main" id="{33D83BE4-1F50-416A-88F4-36452B5D4413}"/>
              </a:ext>
            </a:extLst>
          </p:cNvPr>
          <p:cNvGraphicFramePr>
            <a:graphicFrameLocks noGrp="1"/>
          </p:cNvGraphicFramePr>
          <p:nvPr>
            <p:extLst>
              <p:ext uri="{D42A27DB-BD31-4B8C-83A1-F6EECF244321}">
                <p14:modId xmlns:p14="http://schemas.microsoft.com/office/powerpoint/2010/main" val="194229296"/>
              </p:ext>
            </p:extLst>
          </p:nvPr>
        </p:nvGraphicFramePr>
        <p:xfrm>
          <a:off x="15735113" y="26271417"/>
          <a:ext cx="7833136" cy="1496141"/>
        </p:xfrm>
        <a:graphic>
          <a:graphicData uri="http://schemas.openxmlformats.org/drawingml/2006/table">
            <a:tbl>
              <a:tblPr firstRow="1" bandRow="1">
                <a:tableStyleId>{5C22544A-7EE6-4342-B048-85BDC9FD1C3A}</a:tableStyleId>
              </a:tblPr>
              <a:tblGrid>
                <a:gridCol w="1958284">
                  <a:extLst>
                    <a:ext uri="{9D8B030D-6E8A-4147-A177-3AD203B41FA5}">
                      <a16:colId xmlns:a16="http://schemas.microsoft.com/office/drawing/2014/main" val="2545507345"/>
                    </a:ext>
                  </a:extLst>
                </a:gridCol>
                <a:gridCol w="1951486">
                  <a:extLst>
                    <a:ext uri="{9D8B030D-6E8A-4147-A177-3AD203B41FA5}">
                      <a16:colId xmlns:a16="http://schemas.microsoft.com/office/drawing/2014/main" val="785784458"/>
                    </a:ext>
                  </a:extLst>
                </a:gridCol>
                <a:gridCol w="1965082">
                  <a:extLst>
                    <a:ext uri="{9D8B030D-6E8A-4147-A177-3AD203B41FA5}">
                      <a16:colId xmlns:a16="http://schemas.microsoft.com/office/drawing/2014/main" val="3599259875"/>
                    </a:ext>
                  </a:extLst>
                </a:gridCol>
                <a:gridCol w="1958284">
                  <a:extLst>
                    <a:ext uri="{9D8B030D-6E8A-4147-A177-3AD203B41FA5}">
                      <a16:colId xmlns:a16="http://schemas.microsoft.com/office/drawing/2014/main" val="1072321385"/>
                    </a:ext>
                  </a:extLst>
                </a:gridCol>
              </a:tblGrid>
              <a:tr h="368103">
                <a:tc>
                  <a:txBody>
                    <a:bodyPr/>
                    <a:lstStyle/>
                    <a:p>
                      <a:endParaRPr lang="en-GB" sz="24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tr-TR" sz="2000" dirty="0"/>
                        <a:t>Number arc spline</a:t>
                      </a:r>
                      <a:endParaRPr lang="en-GB" sz="2000" dirty="0"/>
                    </a:p>
                  </a:txBody>
                  <a:tcPr>
                    <a:lnL w="12700" cmpd="sng">
                      <a:noFill/>
                    </a:lnL>
                    <a:solidFill>
                      <a:srgbClr val="002060"/>
                    </a:solidFill>
                  </a:tcPr>
                </a:tc>
                <a:tc>
                  <a:txBody>
                    <a:bodyPr/>
                    <a:lstStyle/>
                    <a:p>
                      <a:pPr algn="ctr"/>
                      <a:r>
                        <a:rPr lang="tr-TR" sz="2000" dirty="0"/>
                        <a:t>Number of line segments</a:t>
                      </a:r>
                      <a:endParaRPr lang="en-GB" sz="2000" dirty="0"/>
                    </a:p>
                  </a:txBody>
                  <a:tcPr>
                    <a:solidFill>
                      <a:srgbClr val="002060"/>
                    </a:solidFill>
                  </a:tcPr>
                </a:tc>
                <a:tc>
                  <a:txBody>
                    <a:bodyPr/>
                    <a:lstStyle/>
                    <a:p>
                      <a:pPr algn="ctr"/>
                      <a:r>
                        <a:rPr lang="tr-TR" sz="2000" dirty="0"/>
                        <a:t>Total</a:t>
                      </a:r>
                      <a:endParaRPr lang="en-GB" sz="2000" dirty="0"/>
                    </a:p>
                  </a:txBody>
                  <a:tcPr>
                    <a:solidFill>
                      <a:srgbClr val="002060"/>
                    </a:solidFill>
                  </a:tcPr>
                </a:tc>
                <a:extLst>
                  <a:ext uri="{0D108BD9-81ED-4DB2-BD59-A6C34878D82A}">
                    <a16:rowId xmlns:a16="http://schemas.microsoft.com/office/drawing/2014/main" val="2809200313"/>
                  </a:ext>
                </a:extLst>
              </a:tr>
              <a:tr h="344991">
                <a:tc>
                  <a:txBody>
                    <a:bodyPr/>
                    <a:lstStyle/>
                    <a:p>
                      <a:r>
                        <a:rPr lang="tr-TR" sz="2000" dirty="0"/>
                        <a:t>Before Merge</a:t>
                      </a:r>
                      <a:endParaRPr lang="en-GB" sz="2000" dirty="0"/>
                    </a:p>
                  </a:txBody>
                  <a:tcPr>
                    <a:lnT w="38100" cmpd="sng">
                      <a:noFill/>
                    </a:lnT>
                  </a:tcPr>
                </a:tc>
                <a:tc>
                  <a:txBody>
                    <a:bodyPr/>
                    <a:lstStyle/>
                    <a:p>
                      <a:pPr algn="ctr"/>
                      <a:r>
                        <a:rPr lang="tr-TR" sz="2000" dirty="0"/>
                        <a:t>98</a:t>
                      </a:r>
                      <a:endParaRPr lang="en-GB" sz="2000" dirty="0"/>
                    </a:p>
                  </a:txBody>
                  <a:tcPr/>
                </a:tc>
                <a:tc>
                  <a:txBody>
                    <a:bodyPr/>
                    <a:lstStyle/>
                    <a:p>
                      <a:pPr algn="ctr"/>
                      <a:r>
                        <a:rPr lang="tr-TR" sz="2000" dirty="0"/>
                        <a:t>235</a:t>
                      </a:r>
                      <a:endParaRPr lang="en-GB" sz="2000" dirty="0"/>
                    </a:p>
                  </a:txBody>
                  <a:tcPr/>
                </a:tc>
                <a:tc>
                  <a:txBody>
                    <a:bodyPr/>
                    <a:lstStyle/>
                    <a:p>
                      <a:pPr algn="ctr"/>
                      <a:r>
                        <a:rPr lang="tr-TR" sz="2000"/>
                        <a:t>333</a:t>
                      </a:r>
                      <a:endParaRPr lang="en-GB" sz="2000" dirty="0"/>
                    </a:p>
                  </a:txBody>
                  <a:tcPr/>
                </a:tc>
                <a:extLst>
                  <a:ext uri="{0D108BD9-81ED-4DB2-BD59-A6C34878D82A}">
                    <a16:rowId xmlns:a16="http://schemas.microsoft.com/office/drawing/2014/main" val="1341710355"/>
                  </a:ext>
                </a:extLst>
              </a:tr>
              <a:tr h="398861">
                <a:tc>
                  <a:txBody>
                    <a:bodyPr/>
                    <a:lstStyle/>
                    <a:p>
                      <a:r>
                        <a:rPr lang="tr-TR" sz="2000" dirty="0"/>
                        <a:t>After Merge</a:t>
                      </a:r>
                      <a:endParaRPr lang="en-GB" sz="2000" dirty="0"/>
                    </a:p>
                  </a:txBody>
                  <a:tcPr/>
                </a:tc>
                <a:tc>
                  <a:txBody>
                    <a:bodyPr/>
                    <a:lstStyle/>
                    <a:p>
                      <a:pPr algn="ctr"/>
                      <a:r>
                        <a:rPr lang="tr-TR" sz="2000" dirty="0"/>
                        <a:t>86</a:t>
                      </a:r>
                      <a:endParaRPr lang="en-GB" sz="2000" dirty="0"/>
                    </a:p>
                  </a:txBody>
                  <a:tcPr/>
                </a:tc>
                <a:tc>
                  <a:txBody>
                    <a:bodyPr/>
                    <a:lstStyle/>
                    <a:p>
                      <a:pPr algn="ctr"/>
                      <a:r>
                        <a:rPr lang="tr-TR" sz="2000" dirty="0"/>
                        <a:t>191</a:t>
                      </a:r>
                      <a:endParaRPr lang="en-GB" sz="2000" dirty="0"/>
                    </a:p>
                  </a:txBody>
                  <a:tcPr/>
                </a:tc>
                <a:tc>
                  <a:txBody>
                    <a:bodyPr/>
                    <a:lstStyle/>
                    <a:p>
                      <a:pPr algn="ctr"/>
                      <a:r>
                        <a:rPr lang="tr-TR" sz="2000" dirty="0"/>
                        <a:t>277</a:t>
                      </a:r>
                      <a:endParaRPr lang="en-GB" sz="2000" dirty="0"/>
                    </a:p>
                  </a:txBody>
                  <a:tcPr/>
                </a:tc>
                <a:extLst>
                  <a:ext uri="{0D108BD9-81ED-4DB2-BD59-A6C34878D82A}">
                    <a16:rowId xmlns:a16="http://schemas.microsoft.com/office/drawing/2014/main" val="3708239786"/>
                  </a:ext>
                </a:extLst>
              </a:tr>
            </a:tbl>
          </a:graphicData>
        </a:graphic>
      </p:graphicFrame>
      <p:pic>
        <p:nvPicPr>
          <p:cNvPr id="22" name="Picture 21">
            <a:extLst>
              <a:ext uri="{FF2B5EF4-FFF2-40B4-BE49-F238E27FC236}">
                <a16:creationId xmlns:a16="http://schemas.microsoft.com/office/drawing/2014/main" id="{02CB533D-F24C-4E61-A525-05FB84D38C7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194530" y="7027493"/>
            <a:ext cx="4318459" cy="3238844"/>
          </a:xfrm>
          <a:prstGeom prst="rect">
            <a:avLst/>
          </a:prstGeom>
        </p:spPr>
      </p:pic>
      <p:pic>
        <p:nvPicPr>
          <p:cNvPr id="24" name="Picture 23">
            <a:extLst>
              <a:ext uri="{FF2B5EF4-FFF2-40B4-BE49-F238E27FC236}">
                <a16:creationId xmlns:a16="http://schemas.microsoft.com/office/drawing/2014/main" id="{AE225ED8-8B47-4882-95B4-6901F6530D8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5194530" y="10259263"/>
            <a:ext cx="4318458" cy="3238843"/>
          </a:xfrm>
          <a:prstGeom prst="rect">
            <a:avLst/>
          </a:prstGeom>
        </p:spPr>
      </p:pic>
      <p:sp>
        <p:nvSpPr>
          <p:cNvPr id="28" name="TextBox 27">
            <a:extLst>
              <a:ext uri="{FF2B5EF4-FFF2-40B4-BE49-F238E27FC236}">
                <a16:creationId xmlns:a16="http://schemas.microsoft.com/office/drawing/2014/main" id="{6B9554AA-3D6D-491A-B6B1-31FED5CB7F38}"/>
              </a:ext>
            </a:extLst>
          </p:cNvPr>
          <p:cNvSpPr txBox="1"/>
          <p:nvPr/>
        </p:nvSpPr>
        <p:spPr>
          <a:xfrm>
            <a:off x="15323943" y="14024827"/>
            <a:ext cx="14443875" cy="5878532"/>
          </a:xfrm>
          <a:prstGeom prst="rect">
            <a:avLst/>
          </a:prstGeom>
          <a:solidFill>
            <a:srgbClr val="FF9966"/>
          </a:solidFill>
          <a:ln w="76200">
            <a:solidFill>
              <a:schemeClr val="tx1"/>
            </a:solidFill>
          </a:ln>
        </p:spPr>
        <p:txBody>
          <a:bodyPr wrap="square" rtlCol="0">
            <a:spAutoFit/>
          </a:bodyPr>
          <a:lstStyle/>
          <a:p>
            <a:pPr algn="ctr"/>
            <a:r>
              <a:rPr lang="tr-TR" sz="4000" b="1" dirty="0">
                <a:latin typeface="Arial" panose="020B0604020202020204" pitchFamily="34" charset="0"/>
                <a:cs typeface="Arial" panose="020B0604020202020204" pitchFamily="34" charset="0"/>
              </a:rPr>
              <a:t>Trajectory Planning</a:t>
            </a:r>
          </a:p>
          <a:p>
            <a:pPr marL="571500" indent="-571500">
              <a:buFont typeface="Arial" panose="020B0604020202020204" pitchFamily="34" charset="0"/>
              <a:buChar char="•"/>
            </a:pPr>
            <a:r>
              <a:rPr lang="tr-TR" sz="2400" dirty="0">
                <a:latin typeface="Arial" panose="020B0604020202020204" pitchFamily="34" charset="0"/>
                <a:cs typeface="Arial" panose="020B0604020202020204" pitchFamily="34" charset="0"/>
              </a:rPr>
              <a:t>The input of trajectory planning is a road segment and a ego vehicle pose. Pose consists of position, heading and curvature.</a:t>
            </a:r>
          </a:p>
          <a:p>
            <a:pPr marL="571500" indent="-571500">
              <a:buFont typeface="Arial" panose="020B0604020202020204" pitchFamily="34" charset="0"/>
              <a:buChar char="•"/>
            </a:pPr>
            <a:r>
              <a:rPr lang="tr-TR" sz="2400" dirty="0">
                <a:latin typeface="Arial" panose="020B0604020202020204" pitchFamily="34" charset="0"/>
                <a:cs typeface="Arial" panose="020B0604020202020204" pitchFamily="34" charset="0"/>
              </a:rPr>
              <a:t>With these information a Quintic Beziér curve is generated between the initial pose of the vehicle and final pose of the vehicle.</a:t>
            </a:r>
          </a:p>
          <a:p>
            <a:pPr marL="571500" indent="-571500">
              <a:buFont typeface="Arial" panose="020B0604020202020204" pitchFamily="34" charset="0"/>
              <a:buChar char="•"/>
            </a:pPr>
            <a:endParaRPr lang="tr-TR" sz="24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tr-TR" sz="24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tr-TR" sz="2400" dirty="0">
                <a:latin typeface="Arial" panose="020B0604020202020204" pitchFamily="34" charset="0"/>
                <a:cs typeface="Arial" panose="020B0604020202020204" pitchFamily="34" charset="0"/>
              </a:rPr>
              <a:t>The P</a:t>
            </a:r>
            <a:r>
              <a:rPr lang="tr-TR" sz="2400" baseline="-25000" dirty="0">
                <a:latin typeface="Arial" panose="020B0604020202020204" pitchFamily="34" charset="0"/>
                <a:cs typeface="Arial" panose="020B0604020202020204" pitchFamily="34" charset="0"/>
              </a:rPr>
              <a:t>0</a:t>
            </a:r>
            <a:r>
              <a:rPr lang="tr-TR" sz="2400" dirty="0">
                <a:latin typeface="Arial" panose="020B0604020202020204" pitchFamily="34" charset="0"/>
                <a:cs typeface="Arial" panose="020B0604020202020204" pitchFamily="34" charset="0"/>
              </a:rPr>
              <a:t> and P</a:t>
            </a:r>
            <a:r>
              <a:rPr lang="tr-TR" sz="2400" baseline="-25000" dirty="0">
                <a:latin typeface="Arial" panose="020B0604020202020204" pitchFamily="34" charset="0"/>
                <a:cs typeface="Arial" panose="020B0604020202020204" pitchFamily="34" charset="0"/>
              </a:rPr>
              <a:t>5</a:t>
            </a:r>
            <a:r>
              <a:rPr lang="tr-TR" sz="2400" dirty="0">
                <a:latin typeface="Arial" panose="020B0604020202020204" pitchFamily="34" charset="0"/>
                <a:cs typeface="Arial" panose="020B0604020202020204" pitchFamily="34" charset="0"/>
              </a:rPr>
              <a:t> control points of the trajectory are the initial position of the vehicle and the final position of the road segment respectively.</a:t>
            </a:r>
          </a:p>
          <a:p>
            <a:pPr marL="571500" indent="-571500">
              <a:buFont typeface="Arial" panose="020B0604020202020204" pitchFamily="34" charset="0"/>
              <a:buChar char="•"/>
            </a:pPr>
            <a:endParaRPr lang="tr-TR" sz="24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tr-TR" sz="2400" dirty="0">
                <a:latin typeface="Arial" panose="020B0604020202020204" pitchFamily="34" charset="0"/>
                <a:cs typeface="Arial" panose="020B0604020202020204" pitchFamily="34" charset="0"/>
              </a:rPr>
              <a:t>P</a:t>
            </a:r>
            <a:r>
              <a:rPr lang="tr-TR" sz="2400" baseline="-25000" dirty="0">
                <a:latin typeface="Arial" panose="020B0604020202020204" pitchFamily="34" charset="0"/>
                <a:cs typeface="Arial" panose="020B0604020202020204" pitchFamily="34" charset="0"/>
              </a:rPr>
              <a:t>1</a:t>
            </a:r>
            <a:r>
              <a:rPr lang="tr-TR" sz="2400" dirty="0">
                <a:latin typeface="Arial" panose="020B0604020202020204" pitchFamily="34" charset="0"/>
                <a:cs typeface="Arial" panose="020B0604020202020204" pitchFamily="34" charset="0"/>
              </a:rPr>
              <a:t> and P</a:t>
            </a:r>
            <a:r>
              <a:rPr lang="tr-TR" sz="2400" baseline="-25000" dirty="0">
                <a:latin typeface="Arial" panose="020B0604020202020204" pitchFamily="34" charset="0"/>
                <a:cs typeface="Arial" panose="020B0604020202020204" pitchFamily="34" charset="0"/>
              </a:rPr>
              <a:t>4</a:t>
            </a:r>
            <a:r>
              <a:rPr lang="tr-TR" sz="2400" dirty="0">
                <a:latin typeface="Arial" panose="020B0604020202020204" pitchFamily="34" charset="0"/>
                <a:cs typeface="Arial" panose="020B0604020202020204" pitchFamily="34" charset="0"/>
              </a:rPr>
              <a:t> control points of the trajectory are related to initial heading of the vehicle and the final heading of the road segment respectively.</a:t>
            </a:r>
          </a:p>
          <a:p>
            <a:pPr marL="571500" indent="-571500">
              <a:buFont typeface="Arial" panose="020B0604020202020204" pitchFamily="34" charset="0"/>
              <a:buChar char="•"/>
            </a:pPr>
            <a:endParaRPr lang="tr-TR" sz="24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tr-TR" sz="2400" dirty="0">
                <a:latin typeface="Arial" panose="020B0604020202020204" pitchFamily="34" charset="0"/>
                <a:cs typeface="Arial" panose="020B0604020202020204" pitchFamily="34" charset="0"/>
              </a:rPr>
              <a:t>Similarly, P</a:t>
            </a:r>
            <a:r>
              <a:rPr lang="tr-TR" sz="2400" baseline="-25000" dirty="0">
                <a:latin typeface="Arial" panose="020B0604020202020204" pitchFamily="34" charset="0"/>
                <a:cs typeface="Arial" panose="020B0604020202020204" pitchFamily="34" charset="0"/>
              </a:rPr>
              <a:t>2</a:t>
            </a:r>
            <a:r>
              <a:rPr lang="tr-TR" sz="2400" dirty="0">
                <a:latin typeface="Arial" panose="020B0604020202020204" pitchFamily="34" charset="0"/>
                <a:cs typeface="Arial" panose="020B0604020202020204" pitchFamily="34" charset="0"/>
              </a:rPr>
              <a:t> and P</a:t>
            </a:r>
            <a:r>
              <a:rPr lang="tr-TR" sz="2400" baseline="-25000" dirty="0">
                <a:latin typeface="Arial" panose="020B0604020202020204" pitchFamily="34" charset="0"/>
                <a:cs typeface="Arial" panose="020B0604020202020204" pitchFamily="34" charset="0"/>
              </a:rPr>
              <a:t>3</a:t>
            </a:r>
            <a:r>
              <a:rPr lang="tr-TR" sz="2400" dirty="0">
                <a:latin typeface="Arial" panose="020B0604020202020204" pitchFamily="34" charset="0"/>
                <a:cs typeface="Arial" panose="020B0604020202020204" pitchFamily="34" charset="0"/>
              </a:rPr>
              <a:t> control points of the trajectory are computed using the initial curvature of the vehicle and final curvature of the road segment respectively.</a:t>
            </a:r>
          </a:p>
        </p:txBody>
      </p:sp>
      <p:pic>
        <p:nvPicPr>
          <p:cNvPr id="26" name="Picture 25">
            <a:extLst>
              <a:ext uri="{FF2B5EF4-FFF2-40B4-BE49-F238E27FC236}">
                <a16:creationId xmlns:a16="http://schemas.microsoft.com/office/drawing/2014/main" id="{1122F292-2857-4EAA-AE46-BA28BCFBD5D6}"/>
              </a:ext>
            </a:extLst>
          </p:cNvPr>
          <p:cNvPicPr>
            <a:picLocks noChangeAspect="1"/>
          </p:cNvPicPr>
          <p:nvPr/>
        </p:nvPicPr>
        <p:blipFill>
          <a:blip r:embed="rId14"/>
          <a:stretch>
            <a:fillRect/>
          </a:stretch>
        </p:blipFill>
        <p:spPr>
          <a:xfrm>
            <a:off x="20505784" y="16084551"/>
            <a:ext cx="3885724" cy="678671"/>
          </a:xfrm>
          <a:prstGeom prst="rect">
            <a:avLst/>
          </a:prstGeom>
        </p:spPr>
      </p:pic>
      <p:pic>
        <p:nvPicPr>
          <p:cNvPr id="30" name="Picture 29">
            <a:extLst>
              <a:ext uri="{FF2B5EF4-FFF2-40B4-BE49-F238E27FC236}">
                <a16:creationId xmlns:a16="http://schemas.microsoft.com/office/drawing/2014/main" id="{86789430-AD12-4CE9-8EEC-BAFB3147E3C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4945002" y="23796255"/>
            <a:ext cx="4567986" cy="3425989"/>
          </a:xfrm>
          <a:prstGeom prst="rect">
            <a:avLst/>
          </a:prstGeom>
        </p:spPr>
      </p:pic>
      <p:pic>
        <p:nvPicPr>
          <p:cNvPr id="32" name="Picture 31">
            <a:extLst>
              <a:ext uri="{FF2B5EF4-FFF2-40B4-BE49-F238E27FC236}">
                <a16:creationId xmlns:a16="http://schemas.microsoft.com/office/drawing/2014/main" id="{5F2FDC35-DCE7-4208-91C1-0D23909CB52D}"/>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4945002" y="20457636"/>
            <a:ext cx="4567986" cy="3425989"/>
          </a:xfrm>
          <a:prstGeom prst="rect">
            <a:avLst/>
          </a:prstGeom>
        </p:spPr>
      </p:pic>
      <p:pic>
        <p:nvPicPr>
          <p:cNvPr id="34" name="Picture 33">
            <a:extLst>
              <a:ext uri="{FF2B5EF4-FFF2-40B4-BE49-F238E27FC236}">
                <a16:creationId xmlns:a16="http://schemas.microsoft.com/office/drawing/2014/main" id="{5A1E8E2D-2FC6-400E-8514-1F5284BA755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7675522" y="28047995"/>
            <a:ext cx="4567986" cy="3425989"/>
          </a:xfrm>
          <a:prstGeom prst="rect">
            <a:avLst/>
          </a:prstGeom>
        </p:spPr>
      </p:pic>
      <p:pic>
        <p:nvPicPr>
          <p:cNvPr id="36" name="Picture 35">
            <a:extLst>
              <a:ext uri="{FF2B5EF4-FFF2-40B4-BE49-F238E27FC236}">
                <a16:creationId xmlns:a16="http://schemas.microsoft.com/office/drawing/2014/main" id="{0EF94167-1671-4D49-AE7B-CC8A25DB3120}"/>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2910537" y="28047994"/>
            <a:ext cx="4567986" cy="3425989"/>
          </a:xfrm>
          <a:prstGeom prst="rect">
            <a:avLst/>
          </a:prstGeom>
        </p:spPr>
      </p:pic>
    </p:spTree>
    <p:extLst>
      <p:ext uri="{BB962C8B-B14F-4D97-AF65-F5344CB8AC3E}">
        <p14:creationId xmlns:p14="http://schemas.microsoft.com/office/powerpoint/2010/main" val="9407877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3591</TotalTime>
  <Words>1354</Words>
  <Application>Microsoft Office PowerPoint</Application>
  <PresentationFormat>Custom</PresentationFormat>
  <Paragraphs>147</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Cambria Math</vt:lpstr>
      <vt:lpstr>Courier New</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Atakan Salih BOLAT</cp:lastModifiedBy>
  <cp:revision>338</cp:revision>
  <cp:lastPrinted>2023-03-21T20:24:45Z</cp:lastPrinted>
  <dcterms:created xsi:type="dcterms:W3CDTF">2022-03-11T12:36:44Z</dcterms:created>
  <dcterms:modified xsi:type="dcterms:W3CDTF">2024-05-22T09:56:46Z</dcterms:modified>
</cp:coreProperties>
</file>