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65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1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2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E518-7E73-47B0-AD37-D7A98F10A99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12C5F1-9B61-4B48-A47D-CE4F3779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665-77DD-48C0-AAFD-BF6784723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447060"/>
            <a:ext cx="8915399" cy="3330321"/>
          </a:xfrm>
        </p:spPr>
        <p:txBody>
          <a:bodyPr>
            <a:normAutofit fontScale="90000"/>
          </a:bodyPr>
          <a:lstStyle/>
          <a:p>
            <a:r>
              <a:rPr lang="en-US" dirty="0"/>
              <a:t>Real-Time Motion Planning Approach for</a:t>
            </a:r>
            <a:br>
              <a:rPr lang="en-US" dirty="0"/>
            </a:br>
            <a:r>
              <a:rPr lang="en-US" dirty="0"/>
              <a:t>Automated Driving in Urban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67B-DE50-4408-B77E-829D5EA1C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Atakan Salih Bolat</a:t>
            </a:r>
          </a:p>
        </p:txBody>
      </p:sp>
    </p:spTree>
    <p:extLst>
      <p:ext uri="{BB962C8B-B14F-4D97-AF65-F5344CB8AC3E}">
        <p14:creationId xmlns:p14="http://schemas.microsoft.com/office/powerpoint/2010/main" val="186204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3815-381D-4E34-A023-57AE063C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53C6-6C7D-4564-BBB2-EB55F442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of paper to literature</a:t>
            </a:r>
          </a:p>
          <a:p>
            <a:r>
              <a:rPr lang="en-US" dirty="0"/>
              <a:t>Real time planning</a:t>
            </a:r>
          </a:p>
          <a:p>
            <a:r>
              <a:rPr lang="en-US" dirty="0"/>
              <a:t>Path planning approach</a:t>
            </a:r>
          </a:p>
          <a:p>
            <a:pPr lvl="1"/>
            <a:r>
              <a:rPr lang="en-US" dirty="0"/>
              <a:t>Collision checking</a:t>
            </a:r>
          </a:p>
          <a:p>
            <a:r>
              <a:rPr lang="en-US" dirty="0"/>
              <a:t>Speed profile generation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1271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CB62-F6B3-4AAB-B272-BF12D0BB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paper to literature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17FB-F49E-4771-8A91-E534F9FC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between optimality and computing time</a:t>
            </a:r>
          </a:p>
          <a:p>
            <a:r>
              <a:rPr lang="en-US" dirty="0"/>
              <a:t>Determinism at medium and high speeds</a:t>
            </a:r>
          </a:p>
          <a:p>
            <a:r>
              <a:rPr lang="en-US" dirty="0"/>
              <a:t>Considering kinodynamic constraints of vehicle</a:t>
            </a:r>
          </a:p>
          <a:p>
            <a:r>
              <a:rPr lang="en-US" dirty="0"/>
              <a:t>Avoiding static and dynamic obstacles</a:t>
            </a:r>
          </a:p>
        </p:txBody>
      </p:sp>
    </p:spTree>
    <p:extLst>
      <p:ext uri="{BB962C8B-B14F-4D97-AF65-F5344CB8AC3E}">
        <p14:creationId xmlns:p14="http://schemas.microsoft.com/office/powerpoint/2010/main" val="5055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F2BF-1272-41B5-A943-456439AF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C7F3-7DBF-4B77-B6E2-ABB65542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of optimal path at medium and high speeds</a:t>
            </a:r>
          </a:p>
          <a:p>
            <a:r>
              <a:rPr lang="en-US" dirty="0"/>
              <a:t>Avoiding dynamical obstacles</a:t>
            </a:r>
          </a:p>
        </p:txBody>
      </p:sp>
    </p:spTree>
    <p:extLst>
      <p:ext uri="{BB962C8B-B14F-4D97-AF65-F5344CB8AC3E}">
        <p14:creationId xmlns:p14="http://schemas.microsoft.com/office/powerpoint/2010/main" val="6403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836-C559-460D-A264-10B7BB33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planning approach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E4F4-C2DB-402D-9CDD-19C4E01D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381" y="2127682"/>
            <a:ext cx="5010073" cy="3777622"/>
          </a:xfrm>
        </p:spPr>
        <p:txBody>
          <a:bodyPr/>
          <a:lstStyle/>
          <a:p>
            <a:r>
              <a:rPr lang="en-US" dirty="0"/>
              <a:t>Continuous curvature path</a:t>
            </a:r>
          </a:p>
          <a:p>
            <a:r>
              <a:rPr lang="en-US" dirty="0"/>
              <a:t>High degree of quintic </a:t>
            </a:r>
            <a:r>
              <a:rPr lang="en-US" dirty="0" err="1"/>
              <a:t>Beziér</a:t>
            </a:r>
            <a:r>
              <a:rPr lang="en-US" dirty="0"/>
              <a:t> curves provide high controllability at the extreme points (degree of freedom to adjust velocity and acceleration)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4DEB1-0358-492A-BB2C-0E94691F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71" y="1905000"/>
            <a:ext cx="4248940" cy="3099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10B26-77FE-4D2E-8438-A120B437666C}"/>
              </a:ext>
            </a:extLst>
          </p:cNvPr>
          <p:cNvSpPr txBox="1"/>
          <p:nvPr/>
        </p:nvSpPr>
        <p:spPr>
          <a:xfrm>
            <a:off x="7199790" y="5184559"/>
            <a:ext cx="4039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1.</a:t>
            </a:r>
          </a:p>
          <a:p>
            <a:pPr algn="ctr"/>
            <a:r>
              <a:rPr lang="en-US" sz="1400" dirty="0"/>
              <a:t>Top: Quintic </a:t>
            </a:r>
            <a:r>
              <a:rPr lang="en-US" sz="1400" dirty="0" err="1"/>
              <a:t>Bézier</a:t>
            </a:r>
            <a:r>
              <a:rPr lang="en-US" sz="1400" dirty="0"/>
              <a:t> Curves </a:t>
            </a:r>
          </a:p>
          <a:p>
            <a:pPr algn="ctr"/>
            <a:r>
              <a:rPr lang="en-US" sz="1400" dirty="0"/>
              <a:t>Bottom: Curvature of each curve</a:t>
            </a:r>
          </a:p>
        </p:txBody>
      </p:sp>
    </p:spTree>
    <p:extLst>
      <p:ext uri="{BB962C8B-B14F-4D97-AF65-F5344CB8AC3E}">
        <p14:creationId xmlns:p14="http://schemas.microsoft.com/office/powerpoint/2010/main" val="49896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3AF2-75D8-45F3-A87C-47130460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Collision checking</a:t>
            </a:r>
            <a:br>
              <a:rPr lang="en-US" sz="3200"/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287E-A136-4D9B-AEBA-55488C55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Most expensive process</a:t>
            </a:r>
          </a:p>
          <a:p>
            <a:r>
              <a:rPr lang="en-US" dirty="0">
                <a:solidFill>
                  <a:srgbClr val="000000"/>
                </a:solidFill>
              </a:rPr>
              <a:t>Calculate collision check with approximate bounding rectangle with added safe margin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2EF3-BCCE-48A8-884B-3293B911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171840"/>
            <a:ext cx="5451627" cy="219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EFA33B-9913-408E-9E24-9C04C6B8DF08}"/>
              </a:ext>
            </a:extLst>
          </p:cNvPr>
          <p:cNvSpPr txBox="1"/>
          <p:nvPr/>
        </p:nvSpPr>
        <p:spPr>
          <a:xfrm>
            <a:off x="6798059" y="4595279"/>
            <a:ext cx="403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2. Occupancy map of a regular vehicle</a:t>
            </a:r>
          </a:p>
        </p:txBody>
      </p:sp>
    </p:spTree>
    <p:extLst>
      <p:ext uri="{BB962C8B-B14F-4D97-AF65-F5344CB8AC3E}">
        <p14:creationId xmlns:p14="http://schemas.microsoft.com/office/powerpoint/2010/main" val="32208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95B2-4DA0-495F-9762-1FCDF28C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profile generation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6B43-FD68-4892-B65B-45555E9E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 longitudinal and lateral acceleration as well as speed</a:t>
            </a:r>
          </a:p>
          <a:p>
            <a:r>
              <a:rPr lang="en-US" dirty="0"/>
              <a:t>Initial speed and final speed are calculated</a:t>
            </a:r>
          </a:p>
        </p:txBody>
      </p:sp>
    </p:spTree>
    <p:extLst>
      <p:ext uri="{BB962C8B-B14F-4D97-AF65-F5344CB8AC3E}">
        <p14:creationId xmlns:p14="http://schemas.microsoft.com/office/powerpoint/2010/main" val="281417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FECC-FC95-4A58-B240-EA68DE03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000"/>
              <a:t>Trajectory generation</a:t>
            </a:r>
            <a:br>
              <a:rPr lang="en-US" sz="3000"/>
            </a:b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0D2C-5AAA-487D-A287-769B6598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Problem initialization</a:t>
            </a:r>
          </a:p>
          <a:p>
            <a:r>
              <a:rPr lang="en-US">
                <a:solidFill>
                  <a:srgbClr val="000000"/>
                </a:solidFill>
              </a:rPr>
              <a:t>Candidates evaluation</a:t>
            </a:r>
          </a:p>
          <a:p>
            <a:r>
              <a:rPr lang="en-US">
                <a:solidFill>
                  <a:srgbClr val="000000"/>
                </a:solidFill>
              </a:rPr>
              <a:t>Best candidate selection and final trajectory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EF575-FAB4-4978-AAAB-23487838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49339"/>
            <a:ext cx="5451627" cy="3039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DE298-7E21-43A1-80AC-4A0F0BCE2227}"/>
              </a:ext>
            </a:extLst>
          </p:cNvPr>
          <p:cNvSpPr txBox="1"/>
          <p:nvPr/>
        </p:nvSpPr>
        <p:spPr>
          <a:xfrm>
            <a:off x="6798059" y="5143919"/>
            <a:ext cx="403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3. Path candidates and their evaluation</a:t>
            </a:r>
          </a:p>
        </p:txBody>
      </p:sp>
    </p:spTree>
    <p:extLst>
      <p:ext uri="{BB962C8B-B14F-4D97-AF65-F5344CB8AC3E}">
        <p14:creationId xmlns:p14="http://schemas.microsoft.com/office/powerpoint/2010/main" val="150080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95E6-71D1-4051-9202-5D3BC892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F829-FA60-45E9-A842-31A10B43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Optimality between convergence and computation time</a:t>
            </a:r>
          </a:p>
          <a:p>
            <a:r>
              <a:rPr lang="en-US" dirty="0"/>
              <a:t>Path and speed profile generation</a:t>
            </a:r>
          </a:p>
          <a:p>
            <a:r>
              <a:rPr lang="en-US" dirty="0"/>
              <a:t>Real time operation</a:t>
            </a:r>
          </a:p>
        </p:txBody>
      </p:sp>
    </p:spTree>
    <p:extLst>
      <p:ext uri="{BB962C8B-B14F-4D97-AF65-F5344CB8AC3E}">
        <p14:creationId xmlns:p14="http://schemas.microsoft.com/office/powerpoint/2010/main" val="3336205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188</TotalTime>
  <Words>204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Real-Time Motion Planning Approach for Automated Driving in Urban Environments</vt:lpstr>
      <vt:lpstr>Outline</vt:lpstr>
      <vt:lpstr>Contribution of paper to literature </vt:lpstr>
      <vt:lpstr>Real time planning</vt:lpstr>
      <vt:lpstr>Path planning approach </vt:lpstr>
      <vt:lpstr>Collision checking </vt:lpstr>
      <vt:lpstr>Speed profile generation </vt:lpstr>
      <vt:lpstr>Trajectory generation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Atakan Salih BOLAT</dc:creator>
  <cp:lastModifiedBy>Atakan Salih BOLAT</cp:lastModifiedBy>
  <cp:revision>27</cp:revision>
  <dcterms:created xsi:type="dcterms:W3CDTF">2022-03-14T18:30:26Z</dcterms:created>
  <dcterms:modified xsi:type="dcterms:W3CDTF">2022-03-20T19:10:51Z</dcterms:modified>
</cp:coreProperties>
</file>