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Lst>
  <p:notesMasterIdLst>
    <p:notesMasterId r:id="rId29"/>
  </p:notesMasterIdLst>
  <p:handoutMasterIdLst>
    <p:handoutMasterId r:id="rId30"/>
  </p:handoutMasterIdLst>
  <p:sldIdLst>
    <p:sldId id="299" r:id="rId2"/>
    <p:sldId id="300" r:id="rId3"/>
    <p:sldId id="301" r:id="rId4"/>
    <p:sldId id="304" r:id="rId5"/>
    <p:sldId id="305" r:id="rId6"/>
    <p:sldId id="306" r:id="rId7"/>
    <p:sldId id="307" r:id="rId8"/>
    <p:sldId id="333" r:id="rId9"/>
    <p:sldId id="309" r:id="rId10"/>
    <p:sldId id="310" r:id="rId11"/>
    <p:sldId id="313" r:id="rId12"/>
    <p:sldId id="314" r:id="rId13"/>
    <p:sldId id="315" r:id="rId14"/>
    <p:sldId id="332" r:id="rId15"/>
    <p:sldId id="319" r:id="rId16"/>
    <p:sldId id="320" r:id="rId17"/>
    <p:sldId id="321" r:id="rId18"/>
    <p:sldId id="322" r:id="rId19"/>
    <p:sldId id="323" r:id="rId20"/>
    <p:sldId id="324" r:id="rId21"/>
    <p:sldId id="325" r:id="rId22"/>
    <p:sldId id="327" r:id="rId23"/>
    <p:sldId id="326" r:id="rId24"/>
    <p:sldId id="329" r:id="rId25"/>
    <p:sldId id="330" r:id="rId26"/>
    <p:sldId id="331" r:id="rId27"/>
    <p:sldId id="303" r:id="rId2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5pPr>
    <a:lvl6pPr marL="2286000" algn="l" defTabSz="914400" rtl="0" eaLnBrk="1" latinLnBrk="0" hangingPunct="1">
      <a:defRPr kern="1200">
        <a:solidFill>
          <a:schemeClr val="tx1"/>
        </a:solidFill>
        <a:latin typeface="Constantia" panose="02030602050306030303" pitchFamily="18" charset="0"/>
        <a:ea typeface="+mn-ea"/>
        <a:cs typeface="+mn-cs"/>
      </a:defRPr>
    </a:lvl6pPr>
    <a:lvl7pPr marL="2743200" algn="l" defTabSz="914400" rtl="0" eaLnBrk="1" latinLnBrk="0" hangingPunct="1">
      <a:defRPr kern="1200">
        <a:solidFill>
          <a:schemeClr val="tx1"/>
        </a:solidFill>
        <a:latin typeface="Constantia" panose="02030602050306030303" pitchFamily="18" charset="0"/>
        <a:ea typeface="+mn-ea"/>
        <a:cs typeface="+mn-cs"/>
      </a:defRPr>
    </a:lvl7pPr>
    <a:lvl8pPr marL="3200400" algn="l" defTabSz="914400" rtl="0" eaLnBrk="1" latinLnBrk="0" hangingPunct="1">
      <a:defRPr kern="1200">
        <a:solidFill>
          <a:schemeClr val="tx1"/>
        </a:solidFill>
        <a:latin typeface="Constantia" panose="02030602050306030303" pitchFamily="18" charset="0"/>
        <a:ea typeface="+mn-ea"/>
        <a:cs typeface="+mn-cs"/>
      </a:defRPr>
    </a:lvl8pPr>
    <a:lvl9pPr marL="3657600" algn="l" defTabSz="914400" rtl="0" eaLnBrk="1" latinLnBrk="0" hangingPunct="1">
      <a:defRPr kern="1200">
        <a:solidFill>
          <a:schemeClr val="tx1"/>
        </a:solidFill>
        <a:latin typeface="Constantia" panose="02030602050306030303" pitchFamily="18" charset="0"/>
        <a:ea typeface="+mn-ea"/>
        <a:cs typeface="+mn-cs"/>
      </a:defRPr>
    </a:lvl9pPr>
  </p:defaultTextStyle>
  <p:extLst>
    <p:ext uri="{521415D9-36F7-43E2-AB2F-B90AF26B5E84}">
      <p14:sectionLst xmlns:p14="http://schemas.microsoft.com/office/powerpoint/2010/main">
        <p14:section name="Default Section" id="{B3A8138B-8662-4FBB-8FB1-83F6F2450CE7}">
          <p14:sldIdLst>
            <p14:sldId id="299"/>
            <p14:sldId id="300"/>
            <p14:sldId id="301"/>
            <p14:sldId id="304"/>
            <p14:sldId id="305"/>
            <p14:sldId id="306"/>
            <p14:sldId id="307"/>
            <p14:sldId id="333"/>
            <p14:sldId id="309"/>
            <p14:sldId id="310"/>
            <p14:sldId id="313"/>
            <p14:sldId id="314"/>
            <p14:sldId id="315"/>
            <p14:sldId id="332"/>
            <p14:sldId id="319"/>
            <p14:sldId id="320"/>
            <p14:sldId id="321"/>
            <p14:sldId id="322"/>
            <p14:sldId id="323"/>
            <p14:sldId id="324"/>
            <p14:sldId id="325"/>
            <p14:sldId id="327"/>
            <p14:sldId id="326"/>
            <p14:sldId id="329"/>
            <p14:sldId id="330"/>
            <p14:sldId id="331"/>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4"/>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6" autoAdjust="0"/>
    <p:restoredTop sz="86913" autoAdjust="0"/>
  </p:normalViewPr>
  <p:slideViewPr>
    <p:cSldViewPr snapToGrid="0" snapToObjects="1">
      <p:cViewPr varScale="1">
        <p:scale>
          <a:sx n="104" d="100"/>
          <a:sy n="104" d="100"/>
        </p:scale>
        <p:origin x="142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0B184D6-414C-4079-A8E9-CF042533179D}" type="datetimeFigureOut">
              <a:rPr lang="en-US"/>
              <a:pPr>
                <a:defRPr/>
              </a:pPr>
              <a:t>7/10/2024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9FA0BCA-FC10-49BE-A2F8-BA289E01C496}" type="slidenum">
              <a:rPr lang="en-US"/>
              <a:pPr>
                <a:defRPr/>
              </a:pPr>
              <a:t>‹#›</a:t>
            </a:fld>
            <a:endParaRPr lang="en-US"/>
          </a:p>
        </p:txBody>
      </p:sp>
    </p:spTree>
    <p:extLst>
      <p:ext uri="{BB962C8B-B14F-4D97-AF65-F5344CB8AC3E}">
        <p14:creationId xmlns:p14="http://schemas.microsoft.com/office/powerpoint/2010/main" val="2307124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44B1B0-25C3-42D6-ACEC-11FE153FC81F}" type="datetimeFigureOut">
              <a:rPr lang="en-US"/>
              <a:pPr>
                <a:defRPr/>
              </a:pPr>
              <a:t>7/10/2024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03AAD37-8495-4358-975D-7F228E51A688}" type="slidenum">
              <a:rPr lang="en-US"/>
              <a:pPr>
                <a:defRPr/>
              </a:pPr>
              <a:t>‹#›</a:t>
            </a:fld>
            <a:endParaRPr lang="en-US"/>
          </a:p>
        </p:txBody>
      </p:sp>
    </p:spTree>
    <p:extLst>
      <p:ext uri="{BB962C8B-B14F-4D97-AF65-F5344CB8AC3E}">
        <p14:creationId xmlns:p14="http://schemas.microsoft.com/office/powerpoint/2010/main" val="7334867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fld id="{0B0C1EA2-0501-4755-8F2E-43AE1F036A88}" type="slidenum">
              <a:rPr lang="en-US">
                <a:latin typeface="Calibri" panose="020F0502020204030204" pitchFamily="34" charset="0"/>
              </a:rPr>
              <a:pPr/>
              <a:t>1</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dirty="0">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83134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-Euclidian distance RMS is important to understand the overall performance of the approximation. The lower the better. However, RMS error alone may be deceiving since the error may peak at some point and RMS, by its nature would conceal this peak. Therefore maximum error is also inspected to not overlook a peak error.</a:t>
            </a:r>
          </a:p>
          <a:p>
            <a:r>
              <a:rPr lang="tr-TR" dirty="0"/>
              <a:t>-Euclidian maximum error is set to 15 cms in this work. Over the segment the maximum of the Euclidian distance is computed.</a:t>
            </a:r>
          </a:p>
          <a:p>
            <a:r>
              <a:rPr lang="tr-TR" dirty="0"/>
              <a:t>-Number of segments is also a performance metric since it directly affects the amount of memory used to represent the road.</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12</a:t>
            </a:fld>
            <a:endParaRPr lang="en-US"/>
          </a:p>
        </p:txBody>
      </p:sp>
    </p:spTree>
    <p:extLst>
      <p:ext uri="{BB962C8B-B14F-4D97-AF65-F5344CB8AC3E}">
        <p14:creationId xmlns:p14="http://schemas.microsoft.com/office/powerpoint/2010/main" val="287034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 maximum RMS error.</a:t>
            </a:r>
          </a:p>
          <a:p>
            <a:r>
              <a:rPr lang="tr-TR" dirty="0"/>
              <a:t>-There is low correlation between curvature and RMS error</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13</a:t>
            </a:fld>
            <a:endParaRPr lang="en-US"/>
          </a:p>
        </p:txBody>
      </p:sp>
    </p:spTree>
    <p:extLst>
      <p:ext uri="{BB962C8B-B14F-4D97-AF65-F5344CB8AC3E}">
        <p14:creationId xmlns:p14="http://schemas.microsoft.com/office/powerpoint/2010/main" val="2381692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 12.5 </a:t>
            </a:r>
            <a:r>
              <a:rPr lang="tr-TR" dirty="0" err="1"/>
              <a:t>kilometer</a:t>
            </a:r>
            <a:r>
              <a:rPr lang="tr-TR" dirty="0"/>
              <a:t> </a:t>
            </a:r>
            <a:r>
              <a:rPr lang="tr-TR" dirty="0" err="1"/>
              <a:t>section</a:t>
            </a:r>
            <a:r>
              <a:rPr lang="tr-TR" dirty="0"/>
              <a:t> of </a:t>
            </a:r>
            <a:r>
              <a:rPr lang="tr-TR" dirty="0" err="1"/>
              <a:t>Autobahn</a:t>
            </a:r>
            <a:r>
              <a:rPr lang="tr-TR" dirty="0"/>
              <a:t> 38 is </a:t>
            </a:r>
            <a:r>
              <a:rPr lang="tr-TR" dirty="0" err="1"/>
              <a:t>inspected</a:t>
            </a:r>
            <a:r>
              <a:rPr lang="tr-TR" dirty="0"/>
              <a:t>.</a:t>
            </a:r>
          </a:p>
          <a:p>
            <a:r>
              <a:rPr lang="tr-TR" dirty="0"/>
              <a:t>-</a:t>
            </a:r>
            <a:r>
              <a:rPr lang="tr-TR" dirty="0" err="1"/>
              <a:t>Number</a:t>
            </a:r>
            <a:r>
              <a:rPr lang="tr-TR" dirty="0"/>
              <a:t> of </a:t>
            </a:r>
            <a:r>
              <a:rPr lang="tr-TR" dirty="0" err="1"/>
              <a:t>arc-splines</a:t>
            </a:r>
            <a:r>
              <a:rPr lang="tr-TR" dirty="0"/>
              <a:t> </a:t>
            </a:r>
            <a:r>
              <a:rPr lang="tr-TR" dirty="0" err="1"/>
              <a:t>drop</a:t>
            </a:r>
            <a:r>
              <a:rPr lang="tr-TR" dirty="0"/>
              <a:t> </a:t>
            </a:r>
            <a:r>
              <a:rPr lang="tr-TR" dirty="0" err="1"/>
              <a:t>by</a:t>
            </a:r>
            <a:r>
              <a:rPr lang="tr-TR" dirty="0"/>
              <a:t> 5 </a:t>
            </a:r>
            <a:r>
              <a:rPr lang="tr-TR" dirty="0" err="1"/>
              <a:t>this</a:t>
            </a:r>
            <a:r>
              <a:rPr lang="tr-TR" dirty="0"/>
              <a:t> </a:t>
            </a:r>
            <a:r>
              <a:rPr lang="tr-TR" dirty="0" err="1"/>
              <a:t>may</a:t>
            </a:r>
            <a:r>
              <a:rPr lang="tr-TR" dirty="0"/>
              <a:t> not be </a:t>
            </a:r>
            <a:r>
              <a:rPr lang="tr-TR" dirty="0" err="1"/>
              <a:t>significant</a:t>
            </a:r>
            <a:endParaRPr lang="tr-TR" dirty="0"/>
          </a:p>
          <a:p>
            <a:r>
              <a:rPr lang="tr-TR" dirty="0"/>
              <a:t>-</a:t>
            </a:r>
            <a:r>
              <a:rPr lang="tr-TR" dirty="0" err="1"/>
              <a:t>Number</a:t>
            </a:r>
            <a:r>
              <a:rPr lang="tr-TR" dirty="0"/>
              <a:t> of </a:t>
            </a:r>
            <a:r>
              <a:rPr lang="tr-TR" dirty="0" err="1"/>
              <a:t>line</a:t>
            </a:r>
            <a:r>
              <a:rPr lang="tr-TR" dirty="0"/>
              <a:t> </a:t>
            </a:r>
            <a:r>
              <a:rPr lang="tr-TR" dirty="0" err="1"/>
              <a:t>segments</a:t>
            </a:r>
            <a:r>
              <a:rPr lang="tr-TR" dirty="0"/>
              <a:t> </a:t>
            </a:r>
            <a:r>
              <a:rPr lang="tr-TR" dirty="0" err="1"/>
              <a:t>drop</a:t>
            </a:r>
            <a:r>
              <a:rPr lang="tr-TR" dirty="0"/>
              <a:t> </a:t>
            </a:r>
            <a:r>
              <a:rPr lang="tr-TR" dirty="0" err="1"/>
              <a:t>significantly</a:t>
            </a:r>
            <a:endParaRPr lang="tr-TR" dirty="0"/>
          </a:p>
          <a:p>
            <a:r>
              <a:rPr lang="tr-TR" dirty="0"/>
              <a:t>-Total </a:t>
            </a:r>
            <a:r>
              <a:rPr lang="tr-TR" dirty="0" err="1"/>
              <a:t>number</a:t>
            </a:r>
            <a:r>
              <a:rPr lang="tr-TR" dirty="0"/>
              <a:t> of </a:t>
            </a:r>
            <a:r>
              <a:rPr lang="tr-TR" dirty="0" err="1"/>
              <a:t>segments</a:t>
            </a:r>
            <a:r>
              <a:rPr lang="tr-TR" dirty="0"/>
              <a:t> </a:t>
            </a:r>
            <a:r>
              <a:rPr lang="tr-TR" dirty="0" err="1"/>
              <a:t>drop</a:t>
            </a:r>
            <a:r>
              <a:rPr lang="tr-TR" dirty="0"/>
              <a:t> </a:t>
            </a:r>
            <a:r>
              <a:rPr lang="tr-TR" dirty="0" err="1"/>
              <a:t>hence</a:t>
            </a:r>
            <a:r>
              <a:rPr lang="tr-TR" dirty="0"/>
              <a:t> </a:t>
            </a:r>
            <a:r>
              <a:rPr lang="tr-TR" dirty="0" err="1"/>
              <a:t>memory</a:t>
            </a:r>
            <a:r>
              <a:rPr lang="tr-TR" dirty="0"/>
              <a:t> </a:t>
            </a:r>
            <a:r>
              <a:rPr lang="tr-TR" dirty="0" err="1"/>
              <a:t>usage</a:t>
            </a:r>
            <a:r>
              <a:rPr lang="tr-TR" dirty="0"/>
              <a:t> </a:t>
            </a:r>
            <a:r>
              <a:rPr lang="tr-TR" dirty="0" err="1"/>
              <a:t>drops</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14</a:t>
            </a:fld>
            <a:endParaRPr lang="en-US"/>
          </a:p>
        </p:txBody>
      </p:sp>
    </p:spTree>
    <p:extLst>
      <p:ext uri="{BB962C8B-B14F-4D97-AF65-F5344CB8AC3E}">
        <p14:creationId xmlns:p14="http://schemas.microsoft.com/office/powerpoint/2010/main" val="2937595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We</a:t>
            </a:r>
            <a:r>
              <a:rPr lang="tr-TR" dirty="0"/>
              <a:t> </a:t>
            </a:r>
            <a:r>
              <a:rPr lang="tr-TR" dirty="0" err="1"/>
              <a:t>are</a:t>
            </a:r>
            <a:r>
              <a:rPr lang="tr-TR" dirty="0"/>
              <a:t> </a:t>
            </a:r>
            <a:r>
              <a:rPr lang="tr-TR" dirty="0" err="1"/>
              <a:t>aiming</a:t>
            </a:r>
            <a:r>
              <a:rPr lang="tr-TR" dirty="0"/>
              <a:t> </a:t>
            </a:r>
            <a:r>
              <a:rPr lang="tr-TR" dirty="0" err="1"/>
              <a:t>for</a:t>
            </a:r>
            <a:r>
              <a:rPr lang="tr-TR" dirty="0"/>
              <a:t> a </a:t>
            </a:r>
            <a:r>
              <a:rPr lang="tr-TR" dirty="0" err="1"/>
              <a:t>method</a:t>
            </a:r>
            <a:r>
              <a:rPr lang="tr-TR" dirty="0"/>
              <a:t> </a:t>
            </a:r>
            <a:r>
              <a:rPr lang="tr-TR" dirty="0" err="1"/>
              <a:t>to</a:t>
            </a:r>
            <a:r>
              <a:rPr lang="tr-TR" dirty="0"/>
              <a:t> </a:t>
            </a:r>
            <a:r>
              <a:rPr lang="tr-TR" dirty="0" err="1"/>
              <a:t>compute</a:t>
            </a:r>
            <a:r>
              <a:rPr lang="tr-TR" dirty="0"/>
              <a:t> a </a:t>
            </a:r>
            <a:r>
              <a:rPr lang="tr-TR" dirty="0" err="1"/>
              <a:t>trajectory</a:t>
            </a:r>
            <a:r>
              <a:rPr lang="tr-TR" dirty="0"/>
              <a:t> </a:t>
            </a:r>
            <a:r>
              <a:rPr lang="tr-TR" dirty="0" err="1"/>
              <a:t>between</a:t>
            </a:r>
            <a:r>
              <a:rPr lang="tr-TR" dirty="0"/>
              <a:t> </a:t>
            </a:r>
            <a:r>
              <a:rPr lang="tr-TR" dirty="0" err="1"/>
              <a:t>pose</a:t>
            </a:r>
            <a:r>
              <a:rPr lang="tr-TR" dirty="0"/>
              <a:t> A </a:t>
            </a:r>
            <a:r>
              <a:rPr lang="tr-TR" dirty="0" err="1"/>
              <a:t>and</a:t>
            </a:r>
            <a:r>
              <a:rPr lang="tr-TR" dirty="0"/>
              <a:t> </a:t>
            </a:r>
            <a:r>
              <a:rPr lang="tr-TR" dirty="0" err="1"/>
              <a:t>pose</a:t>
            </a:r>
            <a:r>
              <a:rPr lang="tr-TR" dirty="0"/>
              <a:t> B.</a:t>
            </a:r>
          </a:p>
          <a:p>
            <a:r>
              <a:rPr lang="tr-TR" dirty="0"/>
              <a:t>-</a:t>
            </a:r>
            <a:r>
              <a:rPr lang="tr-TR" dirty="0" err="1"/>
              <a:t>We</a:t>
            </a:r>
            <a:r>
              <a:rPr lang="tr-TR" dirty="0"/>
              <a:t> </a:t>
            </a:r>
            <a:r>
              <a:rPr lang="tr-TR" dirty="0" err="1"/>
              <a:t>propose</a:t>
            </a:r>
            <a:r>
              <a:rPr lang="tr-TR" dirty="0"/>
              <a:t> a </a:t>
            </a:r>
            <a:r>
              <a:rPr lang="tr-TR" dirty="0" err="1"/>
              <a:t>novel</a:t>
            </a:r>
            <a:r>
              <a:rPr lang="tr-TR" dirty="0"/>
              <a:t> </a:t>
            </a:r>
            <a:r>
              <a:rPr lang="tr-TR" dirty="0" err="1"/>
              <a:t>method</a:t>
            </a:r>
            <a:r>
              <a:rPr lang="tr-TR" dirty="0"/>
              <a:t> </a:t>
            </a:r>
            <a:r>
              <a:rPr lang="tr-TR" dirty="0" err="1"/>
              <a:t>based</a:t>
            </a:r>
            <a:r>
              <a:rPr lang="tr-TR" dirty="0"/>
              <a:t> on </a:t>
            </a:r>
            <a:r>
              <a:rPr lang="tr-TR" dirty="0" err="1"/>
              <a:t>arc-splines</a:t>
            </a:r>
            <a:r>
              <a:rPr lang="tr-TR" dirty="0"/>
              <a:t>. </a:t>
            </a:r>
            <a:r>
              <a:rPr lang="tr-TR" dirty="0" err="1"/>
              <a:t>This</a:t>
            </a:r>
            <a:r>
              <a:rPr lang="tr-TR" dirty="0"/>
              <a:t> has </a:t>
            </a:r>
            <a:r>
              <a:rPr lang="tr-TR" dirty="0" err="1"/>
              <a:t>various</a:t>
            </a:r>
            <a:r>
              <a:rPr lang="tr-TR" dirty="0"/>
              <a:t> </a:t>
            </a:r>
            <a:r>
              <a:rPr lang="tr-TR" dirty="0" err="1"/>
              <a:t>advantages</a:t>
            </a:r>
            <a:r>
              <a:rPr lang="tr-TR" dirty="0"/>
              <a:t>, it has a </a:t>
            </a:r>
            <a:r>
              <a:rPr lang="tr-TR" dirty="0" err="1"/>
              <a:t>similar</a:t>
            </a:r>
            <a:r>
              <a:rPr lang="tr-TR" dirty="0"/>
              <a:t> </a:t>
            </a:r>
            <a:r>
              <a:rPr lang="tr-TR" dirty="0" err="1"/>
              <a:t>mathematical</a:t>
            </a:r>
            <a:r>
              <a:rPr lang="tr-TR" dirty="0"/>
              <a:t> </a:t>
            </a:r>
            <a:r>
              <a:rPr lang="tr-TR" dirty="0" err="1"/>
              <a:t>representation</a:t>
            </a:r>
            <a:r>
              <a:rPr lang="tr-TR" dirty="0"/>
              <a:t> </a:t>
            </a:r>
            <a:r>
              <a:rPr lang="tr-TR" dirty="0" err="1"/>
              <a:t>to</a:t>
            </a:r>
            <a:r>
              <a:rPr lang="tr-TR" dirty="0"/>
              <a:t> </a:t>
            </a:r>
            <a:r>
              <a:rPr lang="tr-TR" dirty="0" err="1"/>
              <a:t>road</a:t>
            </a:r>
            <a:r>
              <a:rPr lang="tr-TR" dirty="0"/>
              <a:t> </a:t>
            </a:r>
            <a:r>
              <a:rPr lang="tr-TR" dirty="0" err="1"/>
              <a:t>centerline</a:t>
            </a:r>
            <a:r>
              <a:rPr lang="tr-TR" dirty="0"/>
              <a:t>. </a:t>
            </a:r>
            <a:r>
              <a:rPr lang="tr-TR" dirty="0" err="1"/>
              <a:t>It</a:t>
            </a:r>
            <a:r>
              <a:rPr lang="tr-TR" dirty="0"/>
              <a:t> is </a:t>
            </a:r>
            <a:r>
              <a:rPr lang="tr-TR" dirty="0" err="1"/>
              <a:t>possible</a:t>
            </a:r>
            <a:r>
              <a:rPr lang="tr-TR" dirty="0"/>
              <a:t> </a:t>
            </a:r>
            <a:r>
              <a:rPr lang="tr-TR" dirty="0" err="1"/>
              <a:t>to</a:t>
            </a:r>
            <a:r>
              <a:rPr lang="tr-TR" dirty="0"/>
              <a:t> </a:t>
            </a:r>
            <a:r>
              <a:rPr lang="tr-TR" dirty="0" err="1"/>
              <a:t>utilize</a:t>
            </a:r>
            <a:r>
              <a:rPr lang="tr-TR" dirty="0"/>
              <a:t> </a:t>
            </a:r>
            <a:r>
              <a:rPr lang="tr-TR" dirty="0" err="1"/>
              <a:t>the</a:t>
            </a:r>
            <a:r>
              <a:rPr lang="tr-TR" dirty="0"/>
              <a:t> </a:t>
            </a:r>
            <a:r>
              <a:rPr lang="tr-TR" dirty="0" err="1"/>
              <a:t>road</a:t>
            </a:r>
            <a:r>
              <a:rPr lang="tr-TR" dirty="0"/>
              <a:t> </a:t>
            </a:r>
            <a:r>
              <a:rPr lang="tr-TR" dirty="0" err="1"/>
              <a:t>curvature</a:t>
            </a:r>
            <a:r>
              <a:rPr lang="tr-TR" dirty="0"/>
              <a:t> </a:t>
            </a:r>
            <a:r>
              <a:rPr lang="tr-TR" dirty="0" err="1"/>
              <a:t>information</a:t>
            </a:r>
            <a:r>
              <a:rPr lang="tr-TR" dirty="0"/>
              <a:t> </a:t>
            </a:r>
            <a:r>
              <a:rPr lang="tr-TR" dirty="0" err="1"/>
              <a:t>with</a:t>
            </a:r>
            <a:r>
              <a:rPr lang="tr-TR" dirty="0"/>
              <a:t> </a:t>
            </a:r>
            <a:r>
              <a:rPr lang="tr-TR" dirty="0" err="1"/>
              <a:t>this</a:t>
            </a:r>
            <a:r>
              <a:rPr lang="tr-TR" dirty="0"/>
              <a:t> </a:t>
            </a:r>
            <a:r>
              <a:rPr lang="tr-TR" dirty="0" err="1"/>
              <a:t>method</a:t>
            </a:r>
            <a:r>
              <a:rPr lang="tr-TR" dirty="0"/>
              <a:t>.</a:t>
            </a:r>
          </a:p>
          <a:p>
            <a:r>
              <a:rPr lang="tr-TR" dirty="0"/>
              <a:t>-</a:t>
            </a:r>
            <a:r>
              <a:rPr lang="tr-TR" dirty="0" err="1"/>
              <a:t>It</a:t>
            </a:r>
            <a:r>
              <a:rPr lang="tr-TR" dirty="0"/>
              <a:t> is </a:t>
            </a:r>
            <a:r>
              <a:rPr lang="tr-TR" dirty="0" err="1"/>
              <a:t>possible</a:t>
            </a:r>
            <a:r>
              <a:rPr lang="tr-TR" dirty="0"/>
              <a:t> </a:t>
            </a:r>
            <a:r>
              <a:rPr lang="tr-TR" dirty="0" err="1"/>
              <a:t>to</a:t>
            </a:r>
            <a:r>
              <a:rPr lang="tr-TR" dirty="0"/>
              <a:t> </a:t>
            </a:r>
            <a:r>
              <a:rPr lang="tr-TR" dirty="0" err="1"/>
              <a:t>superpose</a:t>
            </a:r>
            <a:r>
              <a:rPr lang="tr-TR" dirty="0"/>
              <a:t> </a:t>
            </a:r>
            <a:r>
              <a:rPr lang="tr-TR" dirty="0" err="1"/>
              <a:t>arc-splines</a:t>
            </a:r>
            <a:r>
              <a:rPr lang="tr-TR" dirty="0"/>
              <a:t> on top of </a:t>
            </a:r>
            <a:r>
              <a:rPr lang="tr-TR" dirty="0" err="1"/>
              <a:t>each</a:t>
            </a:r>
            <a:r>
              <a:rPr lang="tr-TR" dirty="0"/>
              <a:t> </a:t>
            </a:r>
            <a:r>
              <a:rPr lang="tr-TR" dirty="0" err="1"/>
              <a:t>other</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15</a:t>
            </a:fld>
            <a:endParaRPr lang="en-US"/>
          </a:p>
        </p:txBody>
      </p:sp>
    </p:spTree>
    <p:extLst>
      <p:ext uri="{BB962C8B-B14F-4D97-AF65-F5344CB8AC3E}">
        <p14:creationId xmlns:p14="http://schemas.microsoft.com/office/powerpoint/2010/main" val="823611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-HCC </a:t>
            </a:r>
            <a:r>
              <a:rPr lang="tr-TR" dirty="0" err="1"/>
              <a:t>maneuver</a:t>
            </a:r>
            <a:r>
              <a:rPr lang="tr-TR" dirty="0"/>
              <a:t> is </a:t>
            </a:r>
            <a:r>
              <a:rPr lang="tr-TR" dirty="0" err="1"/>
              <a:t>developed</a:t>
            </a:r>
            <a:r>
              <a:rPr lang="tr-TR" dirty="0"/>
              <a:t> </a:t>
            </a:r>
            <a:r>
              <a:rPr lang="tr-TR" dirty="0" err="1"/>
              <a:t>to</a:t>
            </a:r>
            <a:r>
              <a:rPr lang="tr-TR" dirty="0"/>
              <a:t> </a:t>
            </a:r>
            <a:r>
              <a:rPr lang="tr-TR" dirty="0" err="1"/>
              <a:t>correct</a:t>
            </a:r>
            <a:r>
              <a:rPr lang="tr-TR" dirty="0"/>
              <a:t> </a:t>
            </a:r>
            <a:r>
              <a:rPr lang="tr-TR" dirty="0" err="1"/>
              <a:t>for</a:t>
            </a:r>
            <a:r>
              <a:rPr lang="tr-TR" dirty="0"/>
              <a:t> </a:t>
            </a:r>
            <a:r>
              <a:rPr lang="tr-TR" dirty="0" err="1"/>
              <a:t>heading</a:t>
            </a:r>
            <a:r>
              <a:rPr lang="tr-TR" dirty="0"/>
              <a:t> </a:t>
            </a:r>
            <a:r>
              <a:rPr lang="tr-TR" dirty="0" err="1"/>
              <a:t>and</a:t>
            </a:r>
            <a:r>
              <a:rPr lang="tr-TR" dirty="0"/>
              <a:t> </a:t>
            </a:r>
            <a:r>
              <a:rPr lang="tr-TR" dirty="0" err="1"/>
              <a:t>curvature</a:t>
            </a:r>
            <a:r>
              <a:rPr lang="tr-TR" dirty="0"/>
              <a:t> </a:t>
            </a:r>
            <a:r>
              <a:rPr lang="tr-TR" dirty="0" err="1"/>
              <a:t>error</a:t>
            </a:r>
            <a:r>
              <a:rPr lang="tr-TR" dirty="0"/>
              <a:t> </a:t>
            </a:r>
            <a:r>
              <a:rPr lang="tr-TR" dirty="0" err="1"/>
              <a:t>simultaneously</a:t>
            </a:r>
            <a:r>
              <a:rPr lang="tr-TR" dirty="0"/>
              <a:t>. </a:t>
            </a:r>
            <a:r>
              <a:rPr lang="tr-TR" dirty="0" err="1"/>
              <a:t>There</a:t>
            </a:r>
            <a:r>
              <a:rPr lang="tr-TR" dirty="0"/>
              <a:t> </a:t>
            </a:r>
            <a:r>
              <a:rPr lang="tr-TR" dirty="0" err="1"/>
              <a:t>are</a:t>
            </a:r>
            <a:r>
              <a:rPr lang="tr-TR" dirty="0"/>
              <a:t> 4 </a:t>
            </a:r>
            <a:r>
              <a:rPr lang="tr-TR" dirty="0" err="1"/>
              <a:t>cases</a:t>
            </a:r>
            <a:r>
              <a:rPr lang="tr-TR" dirty="0"/>
              <a:t>, </a:t>
            </a:r>
            <a:r>
              <a:rPr lang="tr-TR" dirty="0" err="1"/>
              <a:t>first</a:t>
            </a:r>
            <a:r>
              <a:rPr lang="tr-TR" dirty="0"/>
              <a:t> 2 </a:t>
            </a:r>
            <a:r>
              <a:rPr lang="tr-TR" dirty="0" err="1"/>
              <a:t>are</a:t>
            </a:r>
            <a:r>
              <a:rPr lang="tr-TR" dirty="0"/>
              <a:t> </a:t>
            </a:r>
            <a:r>
              <a:rPr lang="tr-TR" dirty="0" err="1"/>
              <a:t>opposite</a:t>
            </a:r>
            <a:r>
              <a:rPr lang="tr-TR" dirty="0"/>
              <a:t> </a:t>
            </a:r>
            <a:r>
              <a:rPr lang="tr-TR" dirty="0" err="1"/>
              <a:t>to</a:t>
            </a:r>
            <a:r>
              <a:rPr lang="tr-TR" dirty="0"/>
              <a:t> </a:t>
            </a:r>
            <a:r>
              <a:rPr lang="tr-TR" dirty="0" err="1"/>
              <a:t>each</a:t>
            </a:r>
            <a:r>
              <a:rPr lang="tr-TR" dirty="0"/>
              <a:t> </a:t>
            </a:r>
            <a:r>
              <a:rPr lang="tr-TR" dirty="0" err="1"/>
              <a:t>other</a:t>
            </a:r>
            <a:r>
              <a:rPr lang="tr-TR" dirty="0"/>
              <a:t> </a:t>
            </a:r>
            <a:r>
              <a:rPr lang="tr-TR" dirty="0" err="1"/>
              <a:t>and</a:t>
            </a:r>
            <a:r>
              <a:rPr lang="tr-TR" dirty="0"/>
              <a:t> </a:t>
            </a:r>
            <a:r>
              <a:rPr lang="tr-TR" dirty="0" err="1"/>
              <a:t>the</a:t>
            </a:r>
            <a:r>
              <a:rPr lang="tr-TR" dirty="0"/>
              <a:t> </a:t>
            </a:r>
            <a:r>
              <a:rPr lang="tr-TR" dirty="0" err="1"/>
              <a:t>other</a:t>
            </a:r>
            <a:r>
              <a:rPr lang="tr-TR" dirty="0"/>
              <a:t> 2 </a:t>
            </a:r>
            <a:r>
              <a:rPr lang="tr-TR" dirty="0" err="1"/>
              <a:t>are</a:t>
            </a:r>
            <a:r>
              <a:rPr lang="tr-TR" dirty="0"/>
              <a:t> </a:t>
            </a:r>
            <a:r>
              <a:rPr lang="tr-TR" dirty="0" err="1"/>
              <a:t>symmetric</a:t>
            </a:r>
            <a:r>
              <a:rPr lang="tr-TR" dirty="0"/>
              <a:t> </a:t>
            </a:r>
            <a:r>
              <a:rPr lang="tr-TR" dirty="0" err="1"/>
              <a:t>to</a:t>
            </a:r>
            <a:r>
              <a:rPr lang="tr-TR" dirty="0"/>
              <a:t> </a:t>
            </a:r>
            <a:r>
              <a:rPr lang="tr-TR" dirty="0" err="1"/>
              <a:t>first</a:t>
            </a:r>
            <a:r>
              <a:rPr lang="tr-TR" dirty="0"/>
              <a:t> 2 </a:t>
            </a:r>
            <a:r>
              <a:rPr lang="tr-TR" dirty="0" err="1"/>
              <a:t>cases</a:t>
            </a:r>
            <a:r>
              <a:rPr lang="tr-TR" dirty="0"/>
              <a:t>.</a:t>
            </a:r>
          </a:p>
          <a:p>
            <a:r>
              <a:rPr lang="tr-TR" dirty="0"/>
              <a:t>-</a:t>
            </a:r>
            <a:r>
              <a:rPr lang="tr-TR" dirty="0" err="1"/>
              <a:t>This</a:t>
            </a:r>
            <a:r>
              <a:rPr lang="tr-TR" dirty="0"/>
              <a:t> </a:t>
            </a:r>
            <a:r>
              <a:rPr lang="tr-TR" dirty="0" err="1"/>
              <a:t>maneuver</a:t>
            </a:r>
            <a:r>
              <a:rPr lang="tr-TR" dirty="0"/>
              <a:t> </a:t>
            </a:r>
            <a:r>
              <a:rPr lang="tr-TR" dirty="0" err="1"/>
              <a:t>does</a:t>
            </a:r>
            <a:r>
              <a:rPr lang="tr-TR" dirty="0"/>
              <a:t> not </a:t>
            </a:r>
            <a:r>
              <a:rPr lang="tr-TR" dirty="0" err="1"/>
              <a:t>care</a:t>
            </a:r>
            <a:r>
              <a:rPr lang="tr-TR" dirty="0"/>
              <a:t> </a:t>
            </a:r>
            <a:r>
              <a:rPr lang="tr-TR" dirty="0" err="1"/>
              <a:t>about</a:t>
            </a:r>
            <a:r>
              <a:rPr lang="tr-TR" dirty="0"/>
              <a:t> </a:t>
            </a:r>
            <a:r>
              <a:rPr lang="tr-TR" dirty="0" err="1"/>
              <a:t>position</a:t>
            </a:r>
            <a:r>
              <a:rPr lang="tr-TR" dirty="0"/>
              <a:t> </a:t>
            </a:r>
            <a:r>
              <a:rPr lang="tr-TR" dirty="0" err="1"/>
              <a:t>therefore</a:t>
            </a:r>
            <a:r>
              <a:rPr lang="tr-TR" dirty="0"/>
              <a:t> it </a:t>
            </a:r>
            <a:r>
              <a:rPr lang="tr-TR" dirty="0" err="1"/>
              <a:t>might</a:t>
            </a:r>
            <a:r>
              <a:rPr lang="tr-TR" dirty="0"/>
              <a:t> </a:t>
            </a:r>
            <a:r>
              <a:rPr lang="tr-TR" dirty="0" err="1"/>
              <a:t>introduce</a:t>
            </a:r>
            <a:r>
              <a:rPr lang="tr-TR" dirty="0"/>
              <a:t> </a:t>
            </a:r>
            <a:r>
              <a:rPr lang="tr-TR" dirty="0" err="1"/>
              <a:t>position</a:t>
            </a:r>
            <a:r>
              <a:rPr lang="tr-TR" dirty="0"/>
              <a:t> </a:t>
            </a:r>
            <a:r>
              <a:rPr lang="tr-TR" dirty="0" err="1"/>
              <a:t>error</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16</a:t>
            </a:fld>
            <a:endParaRPr lang="en-US"/>
          </a:p>
        </p:txBody>
      </p:sp>
    </p:spTree>
    <p:extLst>
      <p:ext uri="{BB962C8B-B14F-4D97-AF65-F5344CB8AC3E}">
        <p14:creationId xmlns:p14="http://schemas.microsoft.com/office/powerpoint/2010/main" val="189203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Uses</a:t>
            </a:r>
            <a:r>
              <a:rPr lang="tr-TR" dirty="0"/>
              <a:t> </a:t>
            </a:r>
            <a:r>
              <a:rPr lang="tr-TR" dirty="0" err="1"/>
              <a:t>bi-elementary</a:t>
            </a:r>
            <a:r>
              <a:rPr lang="tr-TR" dirty="0"/>
              <a:t> </a:t>
            </a:r>
            <a:r>
              <a:rPr lang="tr-TR" dirty="0" err="1"/>
              <a:t>paths</a:t>
            </a:r>
            <a:r>
              <a:rPr lang="tr-TR" dirty="0"/>
              <a:t> </a:t>
            </a:r>
            <a:r>
              <a:rPr lang="tr-TR" dirty="0" err="1"/>
              <a:t>that</a:t>
            </a:r>
            <a:r>
              <a:rPr lang="tr-TR" dirty="0"/>
              <a:t> </a:t>
            </a:r>
            <a:r>
              <a:rPr lang="tr-TR" dirty="0" err="1"/>
              <a:t>are</a:t>
            </a:r>
            <a:r>
              <a:rPr lang="tr-TR" dirty="0"/>
              <a:t> </a:t>
            </a:r>
            <a:r>
              <a:rPr lang="tr-TR" dirty="0" err="1"/>
              <a:t>frequently</a:t>
            </a:r>
            <a:r>
              <a:rPr lang="tr-TR" dirty="0"/>
              <a:t> </a:t>
            </a:r>
            <a:r>
              <a:rPr lang="tr-TR" dirty="0" err="1"/>
              <a:t>used</a:t>
            </a:r>
            <a:r>
              <a:rPr lang="tr-TR" dirty="0"/>
              <a:t> in </a:t>
            </a:r>
            <a:r>
              <a:rPr lang="tr-TR" dirty="0" err="1"/>
              <a:t>lane</a:t>
            </a:r>
            <a:r>
              <a:rPr lang="tr-TR" dirty="0"/>
              <a:t> </a:t>
            </a:r>
            <a:r>
              <a:rPr lang="tr-TR" dirty="0" err="1"/>
              <a:t>change</a:t>
            </a:r>
            <a:r>
              <a:rPr lang="tr-TR" dirty="0"/>
              <a:t> </a:t>
            </a:r>
            <a:r>
              <a:rPr lang="tr-TR" dirty="0" err="1"/>
              <a:t>maneuver</a:t>
            </a:r>
            <a:r>
              <a:rPr lang="tr-TR" dirty="0"/>
              <a:t> </a:t>
            </a:r>
            <a:r>
              <a:rPr lang="tr-TR" dirty="0" err="1"/>
              <a:t>applications</a:t>
            </a:r>
            <a:r>
              <a:rPr lang="tr-TR" dirty="0"/>
              <a:t>. </a:t>
            </a:r>
            <a:r>
              <a:rPr lang="tr-TR" dirty="0" err="1"/>
              <a:t>In</a:t>
            </a:r>
            <a:r>
              <a:rPr lang="tr-TR" dirty="0"/>
              <a:t> </a:t>
            </a:r>
            <a:r>
              <a:rPr lang="tr-TR" dirty="0" err="1"/>
              <a:t>this</a:t>
            </a:r>
            <a:r>
              <a:rPr lang="tr-TR" dirty="0"/>
              <a:t> </a:t>
            </a:r>
            <a:r>
              <a:rPr lang="tr-TR" dirty="0" err="1"/>
              <a:t>case</a:t>
            </a:r>
            <a:r>
              <a:rPr lang="tr-TR" dirty="0"/>
              <a:t> it is </a:t>
            </a:r>
            <a:r>
              <a:rPr lang="tr-TR" dirty="0" err="1"/>
              <a:t>used</a:t>
            </a:r>
            <a:r>
              <a:rPr lang="tr-TR" dirty="0"/>
              <a:t> </a:t>
            </a:r>
            <a:r>
              <a:rPr lang="tr-TR" dirty="0" err="1"/>
              <a:t>to</a:t>
            </a:r>
            <a:r>
              <a:rPr lang="tr-TR" dirty="0"/>
              <a:t> </a:t>
            </a:r>
            <a:r>
              <a:rPr lang="tr-TR" dirty="0" err="1"/>
              <a:t>correct</a:t>
            </a:r>
            <a:r>
              <a:rPr lang="tr-TR" dirty="0"/>
              <a:t> </a:t>
            </a:r>
            <a:r>
              <a:rPr lang="tr-TR" dirty="0" err="1"/>
              <a:t>for</a:t>
            </a:r>
            <a:r>
              <a:rPr lang="tr-TR" dirty="0"/>
              <a:t> </a:t>
            </a:r>
            <a:r>
              <a:rPr lang="tr-TR" dirty="0" err="1"/>
              <a:t>position</a:t>
            </a:r>
            <a:r>
              <a:rPr lang="tr-TR" dirty="0"/>
              <a:t> </a:t>
            </a:r>
            <a:r>
              <a:rPr lang="tr-TR" dirty="0" err="1"/>
              <a:t>offset</a:t>
            </a:r>
            <a:r>
              <a:rPr lang="tr-TR" dirty="0"/>
              <a:t> </a:t>
            </a:r>
            <a:r>
              <a:rPr lang="tr-TR" dirty="0" err="1"/>
              <a:t>from</a:t>
            </a:r>
            <a:r>
              <a:rPr lang="tr-TR" dirty="0"/>
              <a:t> </a:t>
            </a:r>
            <a:r>
              <a:rPr lang="tr-TR" dirty="0" err="1"/>
              <a:t>the</a:t>
            </a:r>
            <a:r>
              <a:rPr lang="tr-TR" dirty="0"/>
              <a:t> </a:t>
            </a:r>
            <a:r>
              <a:rPr lang="tr-TR" dirty="0" err="1"/>
              <a:t>centerline</a:t>
            </a:r>
            <a:r>
              <a:rPr lang="tr-TR" dirty="0"/>
              <a:t> of </a:t>
            </a:r>
            <a:r>
              <a:rPr lang="tr-TR" dirty="0" err="1"/>
              <a:t>the</a:t>
            </a:r>
            <a:r>
              <a:rPr lang="tr-TR" dirty="0"/>
              <a:t> </a:t>
            </a:r>
            <a:r>
              <a:rPr lang="tr-TR" dirty="0" err="1"/>
              <a:t>road</a:t>
            </a:r>
            <a:r>
              <a:rPr lang="tr-TR" dirty="0"/>
              <a:t>. First HCC </a:t>
            </a:r>
            <a:r>
              <a:rPr lang="tr-TR" dirty="0" err="1"/>
              <a:t>maneuver’s</a:t>
            </a:r>
            <a:r>
              <a:rPr lang="tr-TR" dirty="0"/>
              <a:t> </a:t>
            </a:r>
            <a:r>
              <a:rPr lang="tr-TR" dirty="0" err="1"/>
              <a:t>endpoint</a:t>
            </a:r>
            <a:r>
              <a:rPr lang="tr-TR" dirty="0"/>
              <a:t> is </a:t>
            </a:r>
            <a:r>
              <a:rPr lang="tr-TR" dirty="0" err="1"/>
              <a:t>computed</a:t>
            </a:r>
            <a:r>
              <a:rPr lang="tr-TR" dirty="0"/>
              <a:t> </a:t>
            </a:r>
            <a:r>
              <a:rPr lang="tr-TR" dirty="0" err="1"/>
              <a:t>and</a:t>
            </a:r>
            <a:r>
              <a:rPr lang="tr-TR" dirty="0"/>
              <a:t> </a:t>
            </a:r>
            <a:r>
              <a:rPr lang="tr-TR" dirty="0" err="1"/>
              <a:t>the</a:t>
            </a:r>
            <a:r>
              <a:rPr lang="tr-TR" dirty="0"/>
              <a:t> </a:t>
            </a:r>
            <a:r>
              <a:rPr lang="tr-TR" dirty="0" err="1"/>
              <a:t>position</a:t>
            </a:r>
            <a:r>
              <a:rPr lang="tr-TR" dirty="0"/>
              <a:t> </a:t>
            </a:r>
            <a:r>
              <a:rPr lang="tr-TR" dirty="0" err="1"/>
              <a:t>error</a:t>
            </a:r>
            <a:r>
              <a:rPr lang="tr-TR" dirty="0"/>
              <a:t> is </a:t>
            </a:r>
            <a:r>
              <a:rPr lang="tr-TR" dirty="0" err="1"/>
              <a:t>taken</a:t>
            </a:r>
            <a:r>
              <a:rPr lang="tr-TR" dirty="0"/>
              <a:t> </a:t>
            </a:r>
            <a:r>
              <a:rPr lang="tr-TR" dirty="0" err="1"/>
              <a:t>from</a:t>
            </a:r>
            <a:r>
              <a:rPr lang="tr-TR" dirty="0"/>
              <a:t> HCC </a:t>
            </a:r>
            <a:r>
              <a:rPr lang="tr-TR" dirty="0" err="1"/>
              <a:t>maneuver’s</a:t>
            </a:r>
            <a:r>
              <a:rPr lang="tr-TR" dirty="0"/>
              <a:t> </a:t>
            </a:r>
            <a:r>
              <a:rPr lang="tr-TR" dirty="0" err="1"/>
              <a:t>endpoint</a:t>
            </a:r>
            <a:r>
              <a:rPr lang="tr-TR" dirty="0"/>
              <a:t>.</a:t>
            </a:r>
          </a:p>
          <a:p>
            <a:r>
              <a:rPr lang="tr-TR" dirty="0"/>
              <a:t>-</a:t>
            </a:r>
            <a:r>
              <a:rPr lang="tr-TR" dirty="0" err="1"/>
              <a:t>This</a:t>
            </a:r>
            <a:r>
              <a:rPr lang="tr-TR" dirty="0"/>
              <a:t> </a:t>
            </a:r>
            <a:r>
              <a:rPr lang="tr-TR" dirty="0" err="1"/>
              <a:t>maneuver</a:t>
            </a:r>
            <a:r>
              <a:rPr lang="tr-TR" dirty="0"/>
              <a:t> </a:t>
            </a:r>
            <a:r>
              <a:rPr lang="tr-TR" dirty="0" err="1"/>
              <a:t>accounts</a:t>
            </a:r>
            <a:r>
              <a:rPr lang="tr-TR" dirty="0"/>
              <a:t> </a:t>
            </a:r>
            <a:r>
              <a:rPr lang="tr-TR" dirty="0" err="1"/>
              <a:t>for</a:t>
            </a:r>
            <a:r>
              <a:rPr lang="tr-TR" dirty="0"/>
              <a:t> </a:t>
            </a:r>
            <a:r>
              <a:rPr lang="tr-TR" dirty="0" err="1"/>
              <a:t>position</a:t>
            </a:r>
            <a:r>
              <a:rPr lang="tr-TR" dirty="0"/>
              <a:t> </a:t>
            </a:r>
            <a:r>
              <a:rPr lang="tr-TR" dirty="0" err="1"/>
              <a:t>error</a:t>
            </a:r>
            <a:r>
              <a:rPr lang="tr-TR" dirty="0"/>
              <a:t> </a:t>
            </a:r>
            <a:r>
              <a:rPr lang="tr-TR" dirty="0" err="1"/>
              <a:t>only</a:t>
            </a:r>
            <a:r>
              <a:rPr lang="tr-TR" dirty="0"/>
              <a:t>, </a:t>
            </a:r>
            <a:r>
              <a:rPr lang="tr-TR" dirty="0" err="1"/>
              <a:t>by</a:t>
            </a:r>
            <a:r>
              <a:rPr lang="tr-TR" dirty="0"/>
              <a:t> </a:t>
            </a:r>
            <a:r>
              <a:rPr lang="tr-TR" dirty="0" err="1"/>
              <a:t>its</a:t>
            </a:r>
            <a:r>
              <a:rPr lang="tr-TR" dirty="0"/>
              <a:t> natüre it </a:t>
            </a:r>
            <a:r>
              <a:rPr lang="tr-TR" dirty="0" err="1"/>
              <a:t>does</a:t>
            </a:r>
            <a:r>
              <a:rPr lang="tr-TR" dirty="0"/>
              <a:t> not </a:t>
            </a:r>
            <a:r>
              <a:rPr lang="tr-TR" dirty="0" err="1"/>
              <a:t>change</a:t>
            </a:r>
            <a:r>
              <a:rPr lang="tr-TR" dirty="0"/>
              <a:t> </a:t>
            </a:r>
            <a:r>
              <a:rPr lang="tr-TR" dirty="0" err="1"/>
              <a:t>the</a:t>
            </a:r>
            <a:r>
              <a:rPr lang="tr-TR" dirty="0"/>
              <a:t> </a:t>
            </a:r>
            <a:r>
              <a:rPr lang="tr-TR" dirty="0" err="1"/>
              <a:t>heading</a:t>
            </a:r>
            <a:r>
              <a:rPr lang="tr-TR" dirty="0"/>
              <a:t> </a:t>
            </a:r>
            <a:r>
              <a:rPr lang="tr-TR" dirty="0" err="1"/>
              <a:t>and</a:t>
            </a:r>
            <a:r>
              <a:rPr lang="tr-TR" dirty="0"/>
              <a:t> </a:t>
            </a:r>
            <a:r>
              <a:rPr lang="tr-TR" dirty="0" err="1"/>
              <a:t>curvature</a:t>
            </a:r>
            <a:r>
              <a:rPr lang="tr-TR" dirty="0"/>
              <a:t> of </a:t>
            </a:r>
            <a:r>
              <a:rPr lang="tr-TR" dirty="0" err="1"/>
              <a:t>the</a:t>
            </a:r>
            <a:r>
              <a:rPr lang="tr-TR" dirty="0"/>
              <a:t> </a:t>
            </a:r>
            <a:r>
              <a:rPr lang="tr-TR" dirty="0" err="1"/>
              <a:t>vehicle</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17</a:t>
            </a:fld>
            <a:endParaRPr lang="en-US"/>
          </a:p>
        </p:txBody>
      </p:sp>
    </p:spTree>
    <p:extLst>
      <p:ext uri="{BB962C8B-B14F-4D97-AF65-F5344CB8AC3E}">
        <p14:creationId xmlns:p14="http://schemas.microsoft.com/office/powerpoint/2010/main" val="774442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If</a:t>
            </a:r>
            <a:r>
              <a:rPr lang="tr-TR" dirty="0"/>
              <a:t> </a:t>
            </a:r>
            <a:r>
              <a:rPr lang="tr-TR" dirty="0" err="1"/>
              <a:t>the</a:t>
            </a:r>
            <a:r>
              <a:rPr lang="tr-TR" dirty="0"/>
              <a:t> </a:t>
            </a:r>
            <a:r>
              <a:rPr lang="tr-TR" dirty="0" err="1"/>
              <a:t>road</a:t>
            </a:r>
            <a:r>
              <a:rPr lang="tr-TR" dirty="0"/>
              <a:t> </a:t>
            </a:r>
            <a:r>
              <a:rPr lang="tr-TR" dirty="0" err="1"/>
              <a:t>segment</a:t>
            </a:r>
            <a:r>
              <a:rPr lang="tr-TR" dirty="0"/>
              <a:t> is </a:t>
            </a:r>
            <a:r>
              <a:rPr lang="tr-TR" dirty="0" err="1"/>
              <a:t>clothoid</a:t>
            </a:r>
            <a:r>
              <a:rPr lang="tr-TR" dirty="0"/>
              <a:t>, it has a </a:t>
            </a:r>
            <a:r>
              <a:rPr lang="tr-TR" dirty="0" err="1"/>
              <a:t>curvature</a:t>
            </a:r>
            <a:r>
              <a:rPr lang="tr-TR" dirty="0"/>
              <a:t> </a:t>
            </a:r>
            <a:r>
              <a:rPr lang="tr-TR" dirty="0" err="1"/>
              <a:t>like</a:t>
            </a:r>
            <a:r>
              <a:rPr lang="tr-TR" dirty="0"/>
              <a:t> </a:t>
            </a:r>
            <a:r>
              <a:rPr lang="tr-TR" dirty="0" err="1"/>
              <a:t>the</a:t>
            </a:r>
            <a:r>
              <a:rPr lang="tr-TR" dirty="0"/>
              <a:t> </a:t>
            </a:r>
            <a:r>
              <a:rPr lang="tr-TR" dirty="0" err="1"/>
              <a:t>path</a:t>
            </a:r>
            <a:r>
              <a:rPr lang="tr-TR" dirty="0"/>
              <a:t> on </a:t>
            </a:r>
            <a:r>
              <a:rPr lang="tr-TR" dirty="0" err="1"/>
              <a:t>the</a:t>
            </a:r>
            <a:r>
              <a:rPr lang="tr-TR" dirty="0"/>
              <a:t> </a:t>
            </a:r>
            <a:r>
              <a:rPr lang="tr-TR" dirty="0" err="1"/>
              <a:t>left</a:t>
            </a:r>
            <a:r>
              <a:rPr lang="tr-TR" dirty="0"/>
              <a:t> </a:t>
            </a:r>
            <a:r>
              <a:rPr lang="tr-TR" dirty="0" err="1"/>
              <a:t>and</a:t>
            </a:r>
            <a:r>
              <a:rPr lang="tr-TR" dirty="0"/>
              <a:t> it is </a:t>
            </a:r>
            <a:r>
              <a:rPr lang="tr-TR" dirty="0" err="1"/>
              <a:t>easy</a:t>
            </a:r>
            <a:r>
              <a:rPr lang="tr-TR" dirty="0"/>
              <a:t> </a:t>
            </a:r>
            <a:r>
              <a:rPr lang="tr-TR" dirty="0" err="1"/>
              <a:t>to</a:t>
            </a:r>
            <a:r>
              <a:rPr lang="tr-TR" dirty="0"/>
              <a:t> </a:t>
            </a:r>
            <a:r>
              <a:rPr lang="tr-TR" dirty="0" err="1"/>
              <a:t>superpose</a:t>
            </a:r>
            <a:r>
              <a:rPr lang="tr-TR" dirty="0"/>
              <a:t> since it is </a:t>
            </a:r>
            <a:r>
              <a:rPr lang="tr-TR" dirty="0" err="1"/>
              <a:t>just</a:t>
            </a:r>
            <a:r>
              <a:rPr lang="tr-TR" dirty="0"/>
              <a:t> a </a:t>
            </a:r>
            <a:r>
              <a:rPr lang="tr-TR" dirty="0" err="1"/>
              <a:t>linear</a:t>
            </a:r>
            <a:r>
              <a:rPr lang="tr-TR" dirty="0"/>
              <a:t> </a:t>
            </a:r>
            <a:r>
              <a:rPr lang="tr-TR" dirty="0" err="1"/>
              <a:t>function</a:t>
            </a:r>
            <a:endParaRPr lang="tr-TR" dirty="0"/>
          </a:p>
          <a:p>
            <a:r>
              <a:rPr lang="tr-TR" dirty="0"/>
              <a:t>-</a:t>
            </a:r>
            <a:r>
              <a:rPr lang="tr-TR" dirty="0" err="1"/>
              <a:t>If</a:t>
            </a:r>
            <a:r>
              <a:rPr lang="tr-TR" dirty="0"/>
              <a:t> </a:t>
            </a:r>
            <a:r>
              <a:rPr lang="tr-TR" dirty="0" err="1"/>
              <a:t>the</a:t>
            </a:r>
            <a:r>
              <a:rPr lang="tr-TR" dirty="0"/>
              <a:t> </a:t>
            </a:r>
            <a:r>
              <a:rPr lang="tr-TR" dirty="0" err="1"/>
              <a:t>road</a:t>
            </a:r>
            <a:r>
              <a:rPr lang="tr-TR" dirty="0"/>
              <a:t> </a:t>
            </a:r>
            <a:r>
              <a:rPr lang="tr-TR" dirty="0" err="1"/>
              <a:t>segment</a:t>
            </a:r>
            <a:r>
              <a:rPr lang="tr-TR" dirty="0"/>
              <a:t> is a </a:t>
            </a:r>
            <a:r>
              <a:rPr lang="tr-TR" dirty="0" err="1"/>
              <a:t>line</a:t>
            </a:r>
            <a:r>
              <a:rPr lang="tr-TR" dirty="0"/>
              <a:t> </a:t>
            </a:r>
            <a:r>
              <a:rPr lang="tr-TR" dirty="0" err="1"/>
              <a:t>segment</a:t>
            </a:r>
            <a:r>
              <a:rPr lang="tr-TR" dirty="0"/>
              <a:t>, it has </a:t>
            </a:r>
            <a:r>
              <a:rPr lang="tr-TR" dirty="0" err="1"/>
              <a:t>zero</a:t>
            </a:r>
            <a:r>
              <a:rPr lang="tr-TR" dirty="0"/>
              <a:t> </a:t>
            </a:r>
            <a:r>
              <a:rPr lang="tr-TR" dirty="0" err="1"/>
              <a:t>curvature</a:t>
            </a:r>
            <a:r>
              <a:rPr lang="tr-TR" dirty="0"/>
              <a:t> </a:t>
            </a:r>
            <a:r>
              <a:rPr lang="tr-TR" dirty="0" err="1"/>
              <a:t>so</a:t>
            </a:r>
            <a:r>
              <a:rPr lang="tr-TR" dirty="0"/>
              <a:t> </a:t>
            </a:r>
            <a:r>
              <a:rPr lang="tr-TR" dirty="0" err="1"/>
              <a:t>nothing</a:t>
            </a:r>
            <a:r>
              <a:rPr lang="tr-TR" dirty="0"/>
              <a:t> </a:t>
            </a:r>
            <a:r>
              <a:rPr lang="tr-TR" dirty="0" err="1"/>
              <a:t>needs</a:t>
            </a:r>
            <a:r>
              <a:rPr lang="tr-TR" dirty="0"/>
              <a:t> </a:t>
            </a:r>
            <a:r>
              <a:rPr lang="tr-TR" dirty="0" err="1"/>
              <a:t>to</a:t>
            </a:r>
            <a:r>
              <a:rPr lang="tr-TR" dirty="0"/>
              <a:t> be </a:t>
            </a:r>
            <a:r>
              <a:rPr lang="tr-TR" dirty="0" err="1"/>
              <a:t>superposed</a:t>
            </a:r>
            <a:r>
              <a:rPr lang="tr-TR" dirty="0"/>
              <a:t> </a:t>
            </a:r>
            <a:r>
              <a:rPr lang="tr-TR" dirty="0" err="1"/>
              <a:t>to</a:t>
            </a:r>
            <a:r>
              <a:rPr lang="tr-TR" dirty="0"/>
              <a:t> </a:t>
            </a:r>
            <a:r>
              <a:rPr lang="tr-TR" dirty="0" err="1"/>
              <a:t>compensate</a:t>
            </a:r>
            <a:r>
              <a:rPr lang="tr-TR" dirty="0"/>
              <a:t> </a:t>
            </a:r>
            <a:r>
              <a:rPr lang="tr-TR" dirty="0" err="1"/>
              <a:t>for</a:t>
            </a:r>
            <a:r>
              <a:rPr lang="tr-TR" dirty="0"/>
              <a:t> </a:t>
            </a:r>
            <a:r>
              <a:rPr lang="tr-TR" dirty="0" err="1"/>
              <a:t>road</a:t>
            </a:r>
            <a:r>
              <a:rPr lang="tr-TR" dirty="0"/>
              <a:t> </a:t>
            </a:r>
            <a:r>
              <a:rPr lang="tr-TR" dirty="0" err="1"/>
              <a:t>curvature</a:t>
            </a:r>
            <a:r>
              <a:rPr lang="tr-TR" dirty="0"/>
              <a:t>.</a:t>
            </a:r>
          </a:p>
          <a:p>
            <a:r>
              <a:rPr lang="tr-TR" dirty="0"/>
              <a:t>-Since </a:t>
            </a:r>
            <a:r>
              <a:rPr lang="tr-TR" dirty="0" err="1"/>
              <a:t>road</a:t>
            </a:r>
            <a:r>
              <a:rPr lang="tr-TR" dirty="0"/>
              <a:t> </a:t>
            </a:r>
            <a:r>
              <a:rPr lang="tr-TR" dirty="0" err="1"/>
              <a:t>curvature</a:t>
            </a:r>
            <a:r>
              <a:rPr lang="tr-TR" dirty="0"/>
              <a:t> is a </a:t>
            </a:r>
            <a:r>
              <a:rPr lang="tr-TR" dirty="0" err="1"/>
              <a:t>linear</a:t>
            </a:r>
            <a:r>
              <a:rPr lang="tr-TR" dirty="0"/>
              <a:t> </a:t>
            </a:r>
            <a:r>
              <a:rPr lang="tr-TR" dirty="0" err="1"/>
              <a:t>function</a:t>
            </a:r>
            <a:r>
              <a:rPr lang="tr-TR" dirty="0"/>
              <a:t>, it is not </a:t>
            </a:r>
            <a:r>
              <a:rPr lang="tr-TR" dirty="0" err="1"/>
              <a:t>computationally</a:t>
            </a:r>
            <a:r>
              <a:rPr lang="tr-TR" dirty="0"/>
              <a:t> </a:t>
            </a:r>
            <a:r>
              <a:rPr lang="tr-TR" dirty="0" err="1"/>
              <a:t>expensive</a:t>
            </a:r>
            <a:r>
              <a:rPr lang="tr-TR" dirty="0"/>
              <a:t> </a:t>
            </a:r>
            <a:r>
              <a:rPr lang="tr-TR" dirty="0" err="1"/>
              <a:t>and</a:t>
            </a:r>
            <a:r>
              <a:rPr lang="tr-TR" dirty="0"/>
              <a:t> it is </a:t>
            </a:r>
            <a:r>
              <a:rPr lang="tr-TR" dirty="0" err="1"/>
              <a:t>easy</a:t>
            </a:r>
            <a:r>
              <a:rPr lang="tr-TR" dirty="0"/>
              <a:t> </a:t>
            </a:r>
            <a:r>
              <a:rPr lang="tr-TR" dirty="0" err="1"/>
              <a:t>to</a:t>
            </a:r>
            <a:r>
              <a:rPr lang="tr-TR" dirty="0"/>
              <a:t> </a:t>
            </a:r>
            <a:r>
              <a:rPr lang="tr-TR" dirty="0" err="1"/>
              <a:t>compute</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18</a:t>
            </a:fld>
            <a:endParaRPr lang="en-US"/>
          </a:p>
        </p:txBody>
      </p:sp>
    </p:spTree>
    <p:extLst>
      <p:ext uri="{BB962C8B-B14F-4D97-AF65-F5344CB8AC3E}">
        <p14:creationId xmlns:p14="http://schemas.microsoft.com/office/powerpoint/2010/main" val="174715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All</a:t>
            </a:r>
            <a:r>
              <a:rPr lang="tr-TR" dirty="0"/>
              <a:t> </a:t>
            </a:r>
            <a:r>
              <a:rPr lang="tr-TR" dirty="0" err="1"/>
              <a:t>maneuvers</a:t>
            </a:r>
            <a:r>
              <a:rPr lang="tr-TR" dirty="0"/>
              <a:t> </a:t>
            </a:r>
            <a:r>
              <a:rPr lang="tr-TR" dirty="0" err="1"/>
              <a:t>are</a:t>
            </a:r>
            <a:r>
              <a:rPr lang="tr-TR" dirty="0"/>
              <a:t> </a:t>
            </a:r>
            <a:r>
              <a:rPr lang="tr-TR" dirty="0" err="1"/>
              <a:t>directly</a:t>
            </a:r>
            <a:r>
              <a:rPr lang="tr-TR" dirty="0"/>
              <a:t> </a:t>
            </a:r>
            <a:r>
              <a:rPr lang="tr-TR" dirty="0" err="1"/>
              <a:t>added</a:t>
            </a:r>
            <a:r>
              <a:rPr lang="tr-TR" dirty="0"/>
              <a:t> </a:t>
            </a:r>
            <a:r>
              <a:rPr lang="tr-TR" dirty="0" err="1"/>
              <a:t>up</a:t>
            </a:r>
            <a:r>
              <a:rPr lang="tr-TR" dirty="0"/>
              <a:t> </a:t>
            </a:r>
            <a:r>
              <a:rPr lang="tr-TR" dirty="0" err="1"/>
              <a:t>for</a:t>
            </a:r>
            <a:r>
              <a:rPr lang="tr-TR" dirty="0"/>
              <a:t> </a:t>
            </a:r>
            <a:r>
              <a:rPr lang="tr-TR" dirty="0" err="1"/>
              <a:t>superposition</a:t>
            </a:r>
            <a:r>
              <a:rPr lang="tr-TR" dirty="0"/>
              <a:t>.</a:t>
            </a:r>
          </a:p>
          <a:p>
            <a:r>
              <a:rPr lang="tr-TR" dirty="0"/>
              <a:t>-</a:t>
            </a:r>
            <a:r>
              <a:rPr lang="tr-TR" dirty="0" err="1"/>
              <a:t>Arc-length</a:t>
            </a:r>
            <a:r>
              <a:rPr lang="tr-TR" dirty="0"/>
              <a:t> is </a:t>
            </a:r>
            <a:r>
              <a:rPr lang="tr-TR" dirty="0" err="1"/>
              <a:t>defined</a:t>
            </a:r>
            <a:r>
              <a:rPr lang="tr-TR" dirty="0"/>
              <a:t> </a:t>
            </a:r>
            <a:r>
              <a:rPr lang="tr-TR" dirty="0" err="1"/>
              <a:t>by</a:t>
            </a:r>
            <a:r>
              <a:rPr lang="tr-TR" dirty="0"/>
              <a:t> HCC </a:t>
            </a:r>
            <a:r>
              <a:rPr lang="tr-TR" dirty="0" err="1"/>
              <a:t>maneuver</a:t>
            </a:r>
            <a:r>
              <a:rPr lang="tr-TR" dirty="0"/>
              <a:t>.</a:t>
            </a:r>
          </a:p>
          <a:p>
            <a:r>
              <a:rPr lang="tr-TR" dirty="0"/>
              <a:t>-</a:t>
            </a:r>
            <a:r>
              <a:rPr lang="tr-TR" dirty="0" err="1"/>
              <a:t>Resulting</a:t>
            </a:r>
            <a:r>
              <a:rPr lang="tr-TR" dirty="0"/>
              <a:t> </a:t>
            </a:r>
            <a:r>
              <a:rPr lang="tr-TR" dirty="0" err="1"/>
              <a:t>trajectory</a:t>
            </a:r>
            <a:r>
              <a:rPr lang="tr-TR" dirty="0"/>
              <a:t> is a </a:t>
            </a:r>
            <a:r>
              <a:rPr lang="tr-TR" dirty="0" err="1"/>
              <a:t>number</a:t>
            </a:r>
            <a:r>
              <a:rPr lang="tr-TR" dirty="0"/>
              <a:t> of </a:t>
            </a:r>
            <a:r>
              <a:rPr lang="tr-TR" dirty="0" err="1"/>
              <a:t>clothoids</a:t>
            </a:r>
            <a:r>
              <a:rPr lang="tr-TR" dirty="0"/>
              <a:t> </a:t>
            </a:r>
            <a:r>
              <a:rPr lang="tr-TR" dirty="0" err="1"/>
              <a:t>based</a:t>
            </a:r>
            <a:r>
              <a:rPr lang="tr-TR" dirty="0"/>
              <a:t> on </a:t>
            </a:r>
            <a:r>
              <a:rPr lang="tr-TR" dirty="0" err="1"/>
              <a:t>the</a:t>
            </a:r>
            <a:r>
              <a:rPr lang="tr-TR" dirty="0"/>
              <a:t> </a:t>
            </a:r>
            <a:r>
              <a:rPr lang="tr-TR" dirty="0" err="1"/>
              <a:t>required</a:t>
            </a:r>
            <a:r>
              <a:rPr lang="tr-TR" dirty="0"/>
              <a:t> </a:t>
            </a:r>
            <a:r>
              <a:rPr lang="tr-TR" dirty="0" err="1"/>
              <a:t>trajectory</a:t>
            </a:r>
            <a:r>
              <a:rPr lang="tr-TR" dirty="0"/>
              <a:t> </a:t>
            </a:r>
            <a:r>
              <a:rPr lang="tr-TR" dirty="0" err="1"/>
              <a:t>which</a:t>
            </a:r>
            <a:r>
              <a:rPr lang="tr-TR" dirty="0"/>
              <a:t> is </a:t>
            </a:r>
            <a:r>
              <a:rPr lang="tr-TR" dirty="0" err="1"/>
              <a:t>approximated</a:t>
            </a:r>
            <a:r>
              <a:rPr lang="tr-TR" dirty="0"/>
              <a:t> </a:t>
            </a:r>
            <a:r>
              <a:rPr lang="tr-TR" dirty="0" err="1"/>
              <a:t>by</a:t>
            </a:r>
            <a:r>
              <a:rPr lang="tr-TR" dirty="0"/>
              <a:t> </a:t>
            </a:r>
            <a:r>
              <a:rPr lang="tr-TR" dirty="0" err="1"/>
              <a:t>arc</a:t>
            </a:r>
            <a:r>
              <a:rPr lang="tr-TR" dirty="0"/>
              <a:t> </a:t>
            </a:r>
            <a:r>
              <a:rPr lang="tr-TR" dirty="0" err="1"/>
              <a:t>splines</a:t>
            </a:r>
            <a:r>
              <a:rPr lang="tr-TR" dirty="0"/>
              <a:t> as </a:t>
            </a:r>
            <a:r>
              <a:rPr lang="tr-TR" dirty="0" err="1"/>
              <a:t>previously</a:t>
            </a:r>
            <a:r>
              <a:rPr lang="tr-TR" dirty="0"/>
              <a:t> </a:t>
            </a:r>
            <a:r>
              <a:rPr lang="tr-TR" dirty="0" err="1"/>
              <a:t>discussed</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19</a:t>
            </a:fld>
            <a:endParaRPr lang="en-US"/>
          </a:p>
        </p:txBody>
      </p:sp>
    </p:spTree>
    <p:extLst>
      <p:ext uri="{BB962C8B-B14F-4D97-AF65-F5344CB8AC3E}">
        <p14:creationId xmlns:p14="http://schemas.microsoft.com/office/powerpoint/2010/main" val="2390941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Euclidian</a:t>
            </a:r>
            <a:r>
              <a:rPr lang="tr-TR" dirty="0"/>
              <a:t> </a:t>
            </a:r>
            <a:r>
              <a:rPr lang="tr-TR" dirty="0" err="1"/>
              <a:t>distance</a:t>
            </a:r>
            <a:r>
              <a:rPr lang="tr-TR" dirty="0"/>
              <a:t> </a:t>
            </a:r>
            <a:r>
              <a:rPr lang="tr-TR" dirty="0" err="1"/>
              <a:t>over</a:t>
            </a:r>
            <a:r>
              <a:rPr lang="tr-TR" dirty="0"/>
              <a:t> </a:t>
            </a:r>
            <a:r>
              <a:rPr lang="tr-TR" dirty="0" err="1"/>
              <a:t>the</a:t>
            </a:r>
            <a:r>
              <a:rPr lang="tr-TR" dirty="0"/>
              <a:t> </a:t>
            </a:r>
            <a:r>
              <a:rPr lang="tr-TR" dirty="0" err="1"/>
              <a:t>trajectory</a:t>
            </a:r>
            <a:r>
              <a:rPr lang="tr-TR" dirty="0"/>
              <a:t> is an </a:t>
            </a:r>
            <a:r>
              <a:rPr lang="tr-TR" dirty="0" err="1"/>
              <a:t>important</a:t>
            </a:r>
            <a:r>
              <a:rPr lang="tr-TR" dirty="0"/>
              <a:t> </a:t>
            </a:r>
            <a:r>
              <a:rPr lang="tr-TR" dirty="0" err="1"/>
              <a:t>metric</a:t>
            </a:r>
            <a:r>
              <a:rPr lang="tr-TR" dirty="0"/>
              <a:t> </a:t>
            </a:r>
            <a:r>
              <a:rPr lang="tr-TR" dirty="0" err="1"/>
              <a:t>to</a:t>
            </a:r>
            <a:r>
              <a:rPr lang="tr-TR" dirty="0"/>
              <a:t> </a:t>
            </a:r>
            <a:r>
              <a:rPr lang="tr-TR" dirty="0" err="1"/>
              <a:t>understand</a:t>
            </a:r>
            <a:r>
              <a:rPr lang="tr-TR" dirty="0"/>
              <a:t> </a:t>
            </a:r>
            <a:r>
              <a:rPr lang="tr-TR" dirty="0" err="1"/>
              <a:t>whether</a:t>
            </a:r>
            <a:r>
              <a:rPr lang="tr-TR" dirty="0"/>
              <a:t> </a:t>
            </a:r>
            <a:r>
              <a:rPr lang="tr-TR" dirty="0" err="1"/>
              <a:t>the</a:t>
            </a:r>
            <a:r>
              <a:rPr lang="tr-TR" dirty="0"/>
              <a:t> </a:t>
            </a:r>
            <a:r>
              <a:rPr lang="tr-TR" dirty="0" err="1"/>
              <a:t>vehicle</a:t>
            </a:r>
            <a:r>
              <a:rPr lang="tr-TR" dirty="0"/>
              <a:t> </a:t>
            </a:r>
            <a:r>
              <a:rPr lang="tr-TR" dirty="0" err="1"/>
              <a:t>leaves</a:t>
            </a:r>
            <a:r>
              <a:rPr lang="tr-TR" dirty="0"/>
              <a:t> </a:t>
            </a:r>
            <a:r>
              <a:rPr lang="tr-TR" dirty="0" err="1"/>
              <a:t>the</a:t>
            </a:r>
            <a:r>
              <a:rPr lang="tr-TR" dirty="0"/>
              <a:t> </a:t>
            </a:r>
            <a:r>
              <a:rPr lang="tr-TR" dirty="0" err="1"/>
              <a:t>road</a:t>
            </a:r>
            <a:r>
              <a:rPr lang="tr-TR" dirty="0"/>
              <a:t> </a:t>
            </a:r>
            <a:r>
              <a:rPr lang="tr-TR" dirty="0" err="1"/>
              <a:t>or</a:t>
            </a:r>
            <a:r>
              <a:rPr lang="tr-TR" dirty="0"/>
              <a:t> not.</a:t>
            </a:r>
          </a:p>
          <a:p>
            <a:r>
              <a:rPr lang="tr-TR" dirty="0"/>
              <a:t>-</a:t>
            </a:r>
            <a:r>
              <a:rPr lang="tr-TR" dirty="0" err="1"/>
              <a:t>Heading</a:t>
            </a:r>
            <a:r>
              <a:rPr lang="tr-TR" dirty="0"/>
              <a:t> </a:t>
            </a:r>
            <a:r>
              <a:rPr lang="tr-TR" dirty="0" err="1"/>
              <a:t>error</a:t>
            </a:r>
            <a:r>
              <a:rPr lang="tr-TR" dirty="0"/>
              <a:t> is </a:t>
            </a:r>
            <a:r>
              <a:rPr lang="tr-TR" dirty="0" err="1"/>
              <a:t>the</a:t>
            </a:r>
            <a:r>
              <a:rPr lang="tr-TR" dirty="0"/>
              <a:t> </a:t>
            </a:r>
            <a:r>
              <a:rPr lang="tr-TR" dirty="0" err="1"/>
              <a:t>heading</a:t>
            </a:r>
            <a:r>
              <a:rPr lang="tr-TR" dirty="0"/>
              <a:t> </a:t>
            </a:r>
            <a:r>
              <a:rPr lang="tr-TR" dirty="0" err="1"/>
              <a:t>difference</a:t>
            </a:r>
            <a:r>
              <a:rPr lang="tr-TR" dirty="0"/>
              <a:t> </a:t>
            </a:r>
            <a:r>
              <a:rPr lang="tr-TR" dirty="0" err="1"/>
              <a:t>between</a:t>
            </a:r>
            <a:r>
              <a:rPr lang="tr-TR" dirty="0"/>
              <a:t> </a:t>
            </a:r>
            <a:r>
              <a:rPr lang="tr-TR" dirty="0" err="1"/>
              <a:t>the</a:t>
            </a:r>
            <a:r>
              <a:rPr lang="tr-TR" dirty="0"/>
              <a:t> </a:t>
            </a:r>
            <a:r>
              <a:rPr lang="tr-TR" dirty="0" err="1"/>
              <a:t>vehicle</a:t>
            </a:r>
            <a:r>
              <a:rPr lang="tr-TR" dirty="0"/>
              <a:t> </a:t>
            </a:r>
            <a:r>
              <a:rPr lang="tr-TR" dirty="0" err="1"/>
              <a:t>and</a:t>
            </a:r>
            <a:r>
              <a:rPr lang="tr-TR" dirty="0"/>
              <a:t> </a:t>
            </a:r>
            <a:r>
              <a:rPr lang="tr-TR" dirty="0" err="1"/>
              <a:t>the</a:t>
            </a:r>
            <a:r>
              <a:rPr lang="tr-TR" dirty="0"/>
              <a:t> </a:t>
            </a:r>
            <a:r>
              <a:rPr lang="tr-TR" dirty="0" err="1"/>
              <a:t>road</a:t>
            </a:r>
            <a:r>
              <a:rPr lang="tr-TR" dirty="0"/>
              <a:t>.</a:t>
            </a:r>
          </a:p>
          <a:p>
            <a:r>
              <a:rPr lang="tr-TR" dirty="0"/>
              <a:t>-</a:t>
            </a:r>
            <a:r>
              <a:rPr lang="tr-TR" dirty="0" err="1"/>
              <a:t>Curvature</a:t>
            </a:r>
            <a:r>
              <a:rPr lang="tr-TR" dirty="0"/>
              <a:t> </a:t>
            </a:r>
            <a:r>
              <a:rPr lang="tr-TR" dirty="0" err="1"/>
              <a:t>error</a:t>
            </a:r>
            <a:r>
              <a:rPr lang="tr-TR" dirty="0"/>
              <a:t> is </a:t>
            </a:r>
            <a:r>
              <a:rPr lang="tr-TR" dirty="0" err="1"/>
              <a:t>the</a:t>
            </a:r>
            <a:r>
              <a:rPr lang="tr-TR" dirty="0"/>
              <a:t> </a:t>
            </a:r>
            <a:r>
              <a:rPr lang="tr-TR" dirty="0" err="1"/>
              <a:t>curvature</a:t>
            </a:r>
            <a:r>
              <a:rPr lang="tr-TR" dirty="0"/>
              <a:t> </a:t>
            </a:r>
            <a:r>
              <a:rPr lang="tr-TR" dirty="0" err="1"/>
              <a:t>difference</a:t>
            </a:r>
            <a:r>
              <a:rPr lang="tr-TR" dirty="0"/>
              <a:t> </a:t>
            </a:r>
            <a:r>
              <a:rPr lang="tr-TR" dirty="0" err="1"/>
              <a:t>between</a:t>
            </a:r>
            <a:r>
              <a:rPr lang="tr-TR" dirty="0"/>
              <a:t> </a:t>
            </a:r>
            <a:r>
              <a:rPr lang="tr-TR" dirty="0" err="1"/>
              <a:t>the</a:t>
            </a:r>
            <a:r>
              <a:rPr lang="tr-TR" dirty="0"/>
              <a:t> </a:t>
            </a:r>
            <a:r>
              <a:rPr lang="tr-TR" dirty="0" err="1"/>
              <a:t>vehicle</a:t>
            </a:r>
            <a:r>
              <a:rPr lang="tr-TR" dirty="0"/>
              <a:t> </a:t>
            </a:r>
            <a:r>
              <a:rPr lang="tr-TR" dirty="0" err="1"/>
              <a:t>curvature</a:t>
            </a:r>
            <a:r>
              <a:rPr lang="tr-TR" dirty="0"/>
              <a:t> </a:t>
            </a:r>
            <a:r>
              <a:rPr lang="tr-TR" dirty="0" err="1"/>
              <a:t>and</a:t>
            </a:r>
            <a:r>
              <a:rPr lang="tr-TR" dirty="0"/>
              <a:t> </a:t>
            </a:r>
            <a:r>
              <a:rPr lang="tr-TR" dirty="0" err="1"/>
              <a:t>road</a:t>
            </a:r>
            <a:r>
              <a:rPr lang="tr-TR" dirty="0"/>
              <a:t> </a:t>
            </a:r>
            <a:r>
              <a:rPr lang="tr-TR" dirty="0" err="1"/>
              <a:t>curvature</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20</a:t>
            </a:fld>
            <a:endParaRPr lang="en-US"/>
          </a:p>
        </p:txBody>
      </p:sp>
    </p:spTree>
    <p:extLst>
      <p:ext uri="{BB962C8B-B14F-4D97-AF65-F5344CB8AC3E}">
        <p14:creationId xmlns:p14="http://schemas.microsoft.com/office/powerpoint/2010/main" val="286445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Plots</a:t>
            </a:r>
            <a:r>
              <a:rPr lang="tr-TR" dirty="0"/>
              <a:t> </a:t>
            </a:r>
            <a:r>
              <a:rPr lang="tr-TR" dirty="0" err="1"/>
              <a:t>may</a:t>
            </a:r>
            <a:r>
              <a:rPr lang="tr-TR" dirty="0"/>
              <a:t> be </a:t>
            </a:r>
            <a:r>
              <a:rPr lang="tr-TR" dirty="0" err="1"/>
              <a:t>observed</a:t>
            </a:r>
            <a:r>
              <a:rPr lang="tr-TR" dirty="0"/>
              <a:t>.</a:t>
            </a:r>
          </a:p>
          <a:p>
            <a:r>
              <a:rPr lang="tr-TR" dirty="0"/>
              <a:t>-</a:t>
            </a:r>
            <a:r>
              <a:rPr lang="tr-TR" dirty="0" err="1"/>
              <a:t>Error</a:t>
            </a:r>
            <a:r>
              <a:rPr lang="tr-TR" dirty="0"/>
              <a:t> </a:t>
            </a:r>
            <a:r>
              <a:rPr lang="tr-TR" dirty="0" err="1"/>
              <a:t>reaches</a:t>
            </a:r>
            <a:r>
              <a:rPr lang="tr-TR" dirty="0"/>
              <a:t> </a:t>
            </a:r>
            <a:r>
              <a:rPr lang="tr-TR" dirty="0" err="1"/>
              <a:t>zero</a:t>
            </a:r>
            <a:r>
              <a:rPr lang="tr-TR" dirty="0"/>
              <a:t> </a:t>
            </a:r>
            <a:r>
              <a:rPr lang="tr-TR" dirty="0" err="1"/>
              <a:t>for</a:t>
            </a:r>
            <a:r>
              <a:rPr lang="tr-TR" dirty="0"/>
              <a:t> </a:t>
            </a:r>
            <a:r>
              <a:rPr lang="tr-TR" dirty="0" err="1"/>
              <a:t>all</a:t>
            </a:r>
            <a:r>
              <a:rPr lang="tr-TR" dirty="0"/>
              <a:t> </a:t>
            </a:r>
            <a:r>
              <a:rPr lang="tr-TR" dirty="0" err="1"/>
              <a:t>cases</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21</a:t>
            </a:fld>
            <a:endParaRPr lang="en-US"/>
          </a:p>
        </p:txBody>
      </p:sp>
    </p:spTree>
    <p:extLst>
      <p:ext uri="{BB962C8B-B14F-4D97-AF65-F5344CB8AC3E}">
        <p14:creationId xmlns:p14="http://schemas.microsoft.com/office/powerpoint/2010/main" val="31132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-HD maps have waypoint data stored in them. It is necessary to fill the road between waypoints. Some road segments are very large</a:t>
            </a:r>
          </a:p>
          <a:p>
            <a:r>
              <a:rPr lang="tr-TR" dirty="0"/>
              <a:t>-Roads are designed using clothoids. Clothoids can be </a:t>
            </a:r>
            <a:r>
              <a:rPr lang="tr-TR" dirty="0" err="1"/>
              <a:t>approximated</a:t>
            </a:r>
            <a:r>
              <a:rPr lang="tr-TR" dirty="0"/>
              <a:t> by arc splines which have analytical representation. This proves useful for some trajectory planning algorithms.</a:t>
            </a:r>
          </a:p>
          <a:p>
            <a:r>
              <a:rPr lang="tr-TR" dirty="0"/>
              <a:t>-HD maps help autonomous vehicles plan routes for large distances. These maps can also be used for trajectory planning algorithms. In the upcoming sections I will be describing our new trajectory planning algorithm.</a:t>
            </a:r>
          </a:p>
          <a:p>
            <a:r>
              <a:rPr lang="tr-TR" dirty="0"/>
              <a:t>-Centimeter level accuracy is </a:t>
            </a:r>
            <a:r>
              <a:rPr lang="tr-TR" dirty="0" err="1"/>
              <a:t>required</a:t>
            </a:r>
            <a:r>
              <a:rPr lang="tr-TR" dirty="0"/>
              <a:t> </a:t>
            </a:r>
            <a:r>
              <a:rPr lang="tr-TR" dirty="0" err="1"/>
              <a:t>for</a:t>
            </a:r>
            <a:r>
              <a:rPr lang="tr-TR" dirty="0"/>
              <a:t> </a:t>
            </a:r>
            <a:r>
              <a:rPr lang="tr-TR" dirty="0" err="1"/>
              <a:t>autonomous</a:t>
            </a:r>
            <a:r>
              <a:rPr lang="tr-TR" dirty="0"/>
              <a:t> </a:t>
            </a:r>
            <a:r>
              <a:rPr lang="tr-TR" dirty="0" err="1"/>
              <a:t>driving</a:t>
            </a:r>
            <a:r>
              <a:rPr lang="tr-TR" dirty="0"/>
              <a:t> </a:t>
            </a:r>
            <a:r>
              <a:rPr lang="tr-TR" dirty="0" err="1"/>
              <a:t>purposes</a:t>
            </a:r>
            <a:r>
              <a:rPr lang="tr-TR" dirty="0"/>
              <a: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4</a:t>
            </a:fld>
            <a:endParaRPr lang="en-US"/>
          </a:p>
        </p:txBody>
      </p:sp>
    </p:spTree>
    <p:extLst>
      <p:ext uri="{BB962C8B-B14F-4D97-AF65-F5344CB8AC3E}">
        <p14:creationId xmlns:p14="http://schemas.microsoft.com/office/powerpoint/2010/main" val="1797515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Plots</a:t>
            </a:r>
            <a:r>
              <a:rPr lang="tr-TR" dirty="0"/>
              <a:t> </a:t>
            </a:r>
            <a:r>
              <a:rPr lang="tr-TR" dirty="0" err="1"/>
              <a:t>may</a:t>
            </a:r>
            <a:r>
              <a:rPr lang="tr-TR" dirty="0"/>
              <a:t> be </a:t>
            </a:r>
            <a:r>
              <a:rPr lang="tr-TR" dirty="0" err="1"/>
              <a:t>observed</a:t>
            </a:r>
            <a:r>
              <a:rPr lang="tr-TR" dirty="0"/>
              <a:t>.</a:t>
            </a:r>
          </a:p>
          <a:p>
            <a:r>
              <a:rPr lang="tr-TR" dirty="0"/>
              <a:t>-</a:t>
            </a:r>
            <a:r>
              <a:rPr lang="tr-TR" dirty="0" err="1"/>
              <a:t>Error</a:t>
            </a:r>
            <a:r>
              <a:rPr lang="tr-TR" dirty="0"/>
              <a:t> </a:t>
            </a:r>
            <a:r>
              <a:rPr lang="tr-TR" dirty="0" err="1"/>
              <a:t>reaches</a:t>
            </a:r>
            <a:r>
              <a:rPr lang="tr-TR" dirty="0"/>
              <a:t> </a:t>
            </a:r>
            <a:r>
              <a:rPr lang="tr-TR" dirty="0" err="1"/>
              <a:t>zero</a:t>
            </a:r>
            <a:r>
              <a:rPr lang="tr-TR" dirty="0"/>
              <a:t> </a:t>
            </a:r>
            <a:r>
              <a:rPr lang="tr-TR" dirty="0" err="1"/>
              <a:t>for</a:t>
            </a:r>
            <a:r>
              <a:rPr lang="tr-TR" dirty="0"/>
              <a:t> </a:t>
            </a:r>
            <a:r>
              <a:rPr lang="tr-TR" dirty="0" err="1"/>
              <a:t>all</a:t>
            </a:r>
            <a:r>
              <a:rPr lang="tr-TR" dirty="0"/>
              <a:t> </a:t>
            </a:r>
            <a:r>
              <a:rPr lang="tr-TR" dirty="0" err="1"/>
              <a:t>cases</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22</a:t>
            </a:fld>
            <a:endParaRPr lang="en-US"/>
          </a:p>
        </p:txBody>
      </p:sp>
    </p:spTree>
    <p:extLst>
      <p:ext uri="{BB962C8B-B14F-4D97-AF65-F5344CB8AC3E}">
        <p14:creationId xmlns:p14="http://schemas.microsoft.com/office/powerpoint/2010/main" val="1872992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Varying</a:t>
            </a:r>
            <a:r>
              <a:rPr lang="tr-TR" dirty="0"/>
              <a:t> </a:t>
            </a:r>
            <a:r>
              <a:rPr lang="tr-TR" dirty="0" err="1"/>
              <a:t>length</a:t>
            </a:r>
            <a:r>
              <a:rPr lang="tr-TR" dirty="0"/>
              <a:t> of </a:t>
            </a:r>
            <a:r>
              <a:rPr lang="tr-TR" dirty="0" err="1"/>
              <a:t>Bézier</a:t>
            </a:r>
            <a:r>
              <a:rPr lang="tr-TR" dirty="0"/>
              <a:t> </a:t>
            </a:r>
            <a:r>
              <a:rPr lang="tr-TR" dirty="0" err="1"/>
              <a:t>curves</a:t>
            </a:r>
            <a:r>
              <a:rPr lang="tr-TR" dirty="0"/>
              <a:t> </a:t>
            </a:r>
            <a:r>
              <a:rPr lang="tr-TR" dirty="0" err="1"/>
              <a:t>are</a:t>
            </a:r>
            <a:r>
              <a:rPr lang="tr-TR" dirty="0"/>
              <a:t> </a:t>
            </a:r>
            <a:r>
              <a:rPr lang="tr-TR" dirty="0" err="1"/>
              <a:t>inspected</a:t>
            </a:r>
            <a:r>
              <a:rPr lang="tr-TR" dirty="0"/>
              <a:t> </a:t>
            </a:r>
            <a:r>
              <a:rPr lang="tr-TR" dirty="0" err="1"/>
              <a:t>to</a:t>
            </a:r>
            <a:r>
              <a:rPr lang="tr-TR" dirty="0"/>
              <a:t> </a:t>
            </a:r>
            <a:r>
              <a:rPr lang="tr-TR" dirty="0" err="1"/>
              <a:t>have</a:t>
            </a:r>
            <a:r>
              <a:rPr lang="tr-TR" dirty="0"/>
              <a:t> a </a:t>
            </a:r>
            <a:r>
              <a:rPr lang="tr-TR" dirty="0" err="1"/>
              <a:t>variety</a:t>
            </a:r>
            <a:r>
              <a:rPr lang="tr-TR" dirty="0"/>
              <a:t> of </a:t>
            </a:r>
            <a:r>
              <a:rPr lang="tr-TR" dirty="0" err="1"/>
              <a:t>comparison</a:t>
            </a:r>
            <a:endParaRPr lang="tr-TR" dirty="0"/>
          </a:p>
          <a:p>
            <a:r>
              <a:rPr lang="tr-TR" dirty="0"/>
              <a:t>-</a:t>
            </a:r>
            <a:r>
              <a:rPr lang="tr-TR" dirty="0" err="1"/>
              <a:t>Arc-splines</a:t>
            </a:r>
            <a:r>
              <a:rPr lang="tr-TR" dirty="0"/>
              <a:t> </a:t>
            </a:r>
            <a:r>
              <a:rPr lang="tr-TR" dirty="0" err="1"/>
              <a:t>tend</a:t>
            </a:r>
            <a:r>
              <a:rPr lang="tr-TR" dirty="0"/>
              <a:t> </a:t>
            </a:r>
            <a:r>
              <a:rPr lang="tr-TR" dirty="0" err="1"/>
              <a:t>to</a:t>
            </a:r>
            <a:r>
              <a:rPr lang="tr-TR" dirty="0"/>
              <a:t> </a:t>
            </a:r>
            <a:r>
              <a:rPr lang="tr-TR" dirty="0" err="1"/>
              <a:t>have</a:t>
            </a:r>
            <a:r>
              <a:rPr lang="tr-TR" dirty="0"/>
              <a:t> a </a:t>
            </a:r>
            <a:r>
              <a:rPr lang="tr-TR" dirty="0" err="1"/>
              <a:t>more</a:t>
            </a:r>
            <a:r>
              <a:rPr lang="tr-TR" dirty="0"/>
              <a:t> </a:t>
            </a:r>
            <a:r>
              <a:rPr lang="tr-TR" dirty="0" err="1"/>
              <a:t>stable</a:t>
            </a:r>
            <a:r>
              <a:rPr lang="tr-TR" dirty="0"/>
              <a:t> </a:t>
            </a:r>
            <a:r>
              <a:rPr lang="tr-TR" dirty="0" err="1"/>
              <a:t>solution</a:t>
            </a:r>
            <a:r>
              <a:rPr lang="tr-TR" dirty="0"/>
              <a:t>.</a:t>
            </a:r>
          </a:p>
          <a:p>
            <a:r>
              <a:rPr lang="tr-TR" dirty="0"/>
              <a:t>-</a:t>
            </a:r>
            <a:r>
              <a:rPr lang="tr-TR" dirty="0" err="1"/>
              <a:t>Position</a:t>
            </a:r>
            <a:r>
              <a:rPr lang="tr-TR" dirty="0"/>
              <a:t> </a:t>
            </a:r>
            <a:r>
              <a:rPr lang="tr-TR" dirty="0" err="1"/>
              <a:t>error</a:t>
            </a:r>
            <a:r>
              <a:rPr lang="tr-TR" dirty="0"/>
              <a:t> </a:t>
            </a:r>
            <a:r>
              <a:rPr lang="tr-TR" dirty="0" err="1"/>
              <a:t>approaches</a:t>
            </a:r>
            <a:r>
              <a:rPr lang="tr-TR" dirty="0"/>
              <a:t> </a:t>
            </a:r>
            <a:r>
              <a:rPr lang="tr-TR" dirty="0" err="1"/>
              <a:t>zero</a:t>
            </a:r>
            <a:r>
              <a:rPr lang="tr-TR" dirty="0"/>
              <a:t> </a:t>
            </a:r>
            <a:r>
              <a:rPr lang="tr-TR" dirty="0" err="1"/>
              <a:t>faster</a:t>
            </a:r>
            <a:r>
              <a:rPr lang="tr-TR" dirty="0"/>
              <a:t>.</a:t>
            </a:r>
          </a:p>
          <a:p>
            <a:r>
              <a:rPr lang="tr-TR" dirty="0"/>
              <a:t>-</a:t>
            </a:r>
            <a:r>
              <a:rPr lang="tr-TR" dirty="0" err="1"/>
              <a:t>Curvature</a:t>
            </a:r>
            <a:r>
              <a:rPr lang="tr-TR" dirty="0"/>
              <a:t> </a:t>
            </a:r>
            <a:r>
              <a:rPr lang="tr-TR" dirty="0" err="1"/>
              <a:t>error</a:t>
            </a:r>
            <a:r>
              <a:rPr lang="tr-TR" dirty="0"/>
              <a:t> is </a:t>
            </a:r>
            <a:r>
              <a:rPr lang="tr-TR" dirty="0" err="1"/>
              <a:t>almost</a:t>
            </a:r>
            <a:r>
              <a:rPr lang="tr-TR" dirty="0"/>
              <a:t> </a:t>
            </a:r>
            <a:r>
              <a:rPr lang="tr-TR" dirty="0" err="1"/>
              <a:t>always</a:t>
            </a:r>
            <a:r>
              <a:rPr lang="tr-TR" dirty="0"/>
              <a:t> </a:t>
            </a:r>
            <a:r>
              <a:rPr lang="tr-TR" dirty="0" err="1"/>
              <a:t>lower</a:t>
            </a:r>
            <a:r>
              <a:rPr lang="tr-TR" dirty="0"/>
              <a:t> </a:t>
            </a:r>
            <a:r>
              <a:rPr lang="tr-TR" dirty="0" err="1"/>
              <a:t>than</a:t>
            </a:r>
            <a:r>
              <a:rPr lang="tr-TR" dirty="0"/>
              <a:t> </a:t>
            </a:r>
            <a:r>
              <a:rPr lang="tr-TR" dirty="0" err="1"/>
              <a:t>Bézier</a:t>
            </a:r>
            <a:r>
              <a:rPr lang="tr-TR" dirty="0"/>
              <a:t> </a:t>
            </a:r>
            <a:r>
              <a:rPr lang="tr-TR" dirty="0" err="1"/>
              <a:t>curves</a:t>
            </a:r>
            <a:endParaRPr lang="tr-TR" dirty="0"/>
          </a:p>
          <a:p>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23</a:t>
            </a:fld>
            <a:endParaRPr lang="en-US"/>
          </a:p>
        </p:txBody>
      </p:sp>
    </p:spTree>
    <p:extLst>
      <p:ext uri="{BB962C8B-B14F-4D97-AF65-F5344CB8AC3E}">
        <p14:creationId xmlns:p14="http://schemas.microsoft.com/office/powerpoint/2010/main" val="3427398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t>
            </a:r>
            <a:r>
              <a:rPr lang="tr-TR" dirty="0" err="1"/>
              <a:t>Arc-splines</a:t>
            </a:r>
            <a:r>
              <a:rPr lang="tr-TR" dirty="0"/>
              <a:t> </a:t>
            </a:r>
            <a:r>
              <a:rPr lang="tr-TR" dirty="0" err="1"/>
              <a:t>have</a:t>
            </a:r>
            <a:r>
              <a:rPr lang="tr-TR" dirty="0"/>
              <a:t> </a:t>
            </a:r>
            <a:r>
              <a:rPr lang="tr-TR" dirty="0" err="1"/>
              <a:t>analytical</a:t>
            </a:r>
            <a:r>
              <a:rPr lang="tr-TR" dirty="0"/>
              <a:t> </a:t>
            </a:r>
            <a:r>
              <a:rPr lang="tr-TR" dirty="0" err="1"/>
              <a:t>solution</a:t>
            </a:r>
            <a:r>
              <a:rPr lang="tr-TR" dirty="0"/>
              <a:t> </a:t>
            </a:r>
            <a:r>
              <a:rPr lang="tr-TR" dirty="0" err="1"/>
              <a:t>and</a:t>
            </a:r>
            <a:r>
              <a:rPr lang="tr-TR" dirty="0"/>
              <a:t> </a:t>
            </a:r>
            <a:r>
              <a:rPr lang="tr-TR" dirty="0" err="1"/>
              <a:t>representation</a:t>
            </a:r>
            <a:r>
              <a:rPr lang="tr-TR" dirty="0"/>
              <a:t> </a:t>
            </a:r>
            <a:r>
              <a:rPr lang="tr-TR" dirty="0" err="1"/>
              <a:t>hence</a:t>
            </a:r>
            <a:r>
              <a:rPr lang="tr-TR" dirty="0"/>
              <a:t> </a:t>
            </a:r>
            <a:r>
              <a:rPr lang="tr-TR" dirty="0" err="1"/>
              <a:t>they</a:t>
            </a:r>
            <a:r>
              <a:rPr lang="tr-TR" dirty="0"/>
              <a:t> </a:t>
            </a:r>
            <a:r>
              <a:rPr lang="tr-TR" dirty="0" err="1"/>
              <a:t>are</a:t>
            </a:r>
            <a:r>
              <a:rPr lang="tr-TR" dirty="0"/>
              <a:t> </a:t>
            </a:r>
            <a:r>
              <a:rPr lang="tr-TR" dirty="0" err="1"/>
              <a:t>generally</a:t>
            </a:r>
            <a:r>
              <a:rPr lang="tr-TR" dirty="0"/>
              <a:t> </a:t>
            </a:r>
            <a:r>
              <a:rPr lang="tr-TR" dirty="0" err="1"/>
              <a:t>very</a:t>
            </a:r>
            <a:r>
              <a:rPr lang="tr-TR" dirty="0"/>
              <a:t> </a:t>
            </a:r>
            <a:r>
              <a:rPr lang="tr-TR" dirty="0" err="1"/>
              <a:t>fast</a:t>
            </a:r>
            <a:r>
              <a:rPr lang="tr-TR" dirty="0"/>
              <a:t>.</a:t>
            </a:r>
          </a:p>
          <a:p>
            <a:r>
              <a:rPr lang="tr-TR" dirty="0"/>
              <a:t>-</a:t>
            </a:r>
            <a:r>
              <a:rPr lang="tr-TR" dirty="0" err="1"/>
              <a:t>Bézier</a:t>
            </a:r>
            <a:r>
              <a:rPr lang="tr-TR" dirty="0"/>
              <a:t> </a:t>
            </a:r>
            <a:r>
              <a:rPr lang="tr-TR" dirty="0" err="1"/>
              <a:t>curves</a:t>
            </a:r>
            <a:r>
              <a:rPr lang="tr-TR" dirty="0"/>
              <a:t> on </a:t>
            </a:r>
            <a:r>
              <a:rPr lang="tr-TR" dirty="0" err="1"/>
              <a:t>the</a:t>
            </a:r>
            <a:r>
              <a:rPr lang="tr-TR" dirty="0"/>
              <a:t> </a:t>
            </a:r>
            <a:r>
              <a:rPr lang="tr-TR" dirty="0" err="1"/>
              <a:t>other</a:t>
            </a:r>
            <a:r>
              <a:rPr lang="tr-TR" dirty="0"/>
              <a:t> </a:t>
            </a:r>
            <a:r>
              <a:rPr lang="tr-TR" dirty="0" err="1"/>
              <a:t>hand</a:t>
            </a:r>
            <a:r>
              <a:rPr lang="tr-TR" dirty="0"/>
              <a:t> </a:t>
            </a:r>
            <a:r>
              <a:rPr lang="tr-TR" dirty="0" err="1"/>
              <a:t>have</a:t>
            </a:r>
            <a:r>
              <a:rPr lang="tr-TR" dirty="0"/>
              <a:t> a </a:t>
            </a:r>
            <a:r>
              <a:rPr lang="tr-TR" dirty="0" err="1"/>
              <a:t>cost</a:t>
            </a:r>
            <a:r>
              <a:rPr lang="tr-TR" dirty="0"/>
              <a:t> </a:t>
            </a:r>
            <a:r>
              <a:rPr lang="tr-TR" dirty="0" err="1"/>
              <a:t>function</a:t>
            </a:r>
            <a:r>
              <a:rPr lang="tr-TR" dirty="0"/>
              <a:t>. </a:t>
            </a:r>
            <a:r>
              <a:rPr lang="tr-TR" dirty="0" err="1"/>
              <a:t>This</a:t>
            </a:r>
            <a:r>
              <a:rPr lang="tr-TR" dirty="0"/>
              <a:t> </a:t>
            </a:r>
            <a:r>
              <a:rPr lang="tr-TR" dirty="0" err="1"/>
              <a:t>cost</a:t>
            </a:r>
            <a:r>
              <a:rPr lang="tr-TR" dirty="0"/>
              <a:t> </a:t>
            </a:r>
            <a:r>
              <a:rPr lang="tr-TR" dirty="0" err="1"/>
              <a:t>function</a:t>
            </a:r>
            <a:r>
              <a:rPr lang="tr-TR" dirty="0"/>
              <a:t> is </a:t>
            </a:r>
            <a:r>
              <a:rPr lang="tr-TR" dirty="0" err="1"/>
              <a:t>utilized</a:t>
            </a:r>
            <a:r>
              <a:rPr lang="tr-TR" dirty="0"/>
              <a:t> </a:t>
            </a:r>
            <a:r>
              <a:rPr lang="tr-TR" dirty="0" err="1"/>
              <a:t>to</a:t>
            </a:r>
            <a:r>
              <a:rPr lang="tr-TR" dirty="0"/>
              <a:t> </a:t>
            </a:r>
            <a:r>
              <a:rPr lang="tr-TR" dirty="0" err="1"/>
              <a:t>pick</a:t>
            </a:r>
            <a:r>
              <a:rPr lang="tr-TR" dirty="0"/>
              <a:t> </a:t>
            </a:r>
            <a:r>
              <a:rPr lang="tr-TR" dirty="0" err="1"/>
              <a:t>the</a:t>
            </a:r>
            <a:r>
              <a:rPr lang="tr-TR" dirty="0"/>
              <a:t> </a:t>
            </a:r>
            <a:r>
              <a:rPr lang="tr-TR" dirty="0" err="1"/>
              <a:t>best</a:t>
            </a:r>
            <a:r>
              <a:rPr lang="tr-TR" dirty="0"/>
              <a:t> </a:t>
            </a:r>
            <a:r>
              <a:rPr lang="tr-TR" dirty="0" err="1"/>
              <a:t>curve</a:t>
            </a:r>
            <a:r>
              <a:rPr lang="tr-TR" dirty="0"/>
              <a:t> </a:t>
            </a:r>
            <a:r>
              <a:rPr lang="tr-TR" dirty="0" err="1"/>
              <a:t>from</a:t>
            </a:r>
            <a:r>
              <a:rPr lang="tr-TR" dirty="0"/>
              <a:t> a </a:t>
            </a:r>
            <a:r>
              <a:rPr lang="tr-TR" dirty="0" err="1"/>
              <a:t>family</a:t>
            </a:r>
            <a:r>
              <a:rPr lang="tr-TR" dirty="0"/>
              <a:t> of </a:t>
            </a:r>
            <a:r>
              <a:rPr lang="tr-TR" dirty="0" err="1"/>
              <a:t>Bézier</a:t>
            </a:r>
            <a:r>
              <a:rPr lang="tr-TR" dirty="0"/>
              <a:t> </a:t>
            </a:r>
            <a:r>
              <a:rPr lang="tr-TR" dirty="0" err="1"/>
              <a:t>curves</a:t>
            </a:r>
            <a:r>
              <a:rPr lang="tr-TR" dirty="0"/>
              <a:t>. </a:t>
            </a:r>
            <a:r>
              <a:rPr lang="tr-TR" dirty="0" err="1"/>
              <a:t>This</a:t>
            </a:r>
            <a:r>
              <a:rPr lang="tr-TR" dirty="0"/>
              <a:t> </a:t>
            </a:r>
            <a:r>
              <a:rPr lang="tr-TR" dirty="0" err="1"/>
              <a:t>especially</a:t>
            </a:r>
            <a:r>
              <a:rPr lang="tr-TR" dirty="0"/>
              <a:t> </a:t>
            </a:r>
            <a:r>
              <a:rPr lang="tr-TR" dirty="0" err="1"/>
              <a:t>increases</a:t>
            </a:r>
            <a:r>
              <a:rPr lang="tr-TR" dirty="0"/>
              <a:t> </a:t>
            </a:r>
            <a:r>
              <a:rPr lang="tr-TR" dirty="0" err="1"/>
              <a:t>the</a:t>
            </a:r>
            <a:r>
              <a:rPr lang="tr-TR" dirty="0"/>
              <a:t> </a:t>
            </a:r>
            <a:r>
              <a:rPr lang="tr-TR" dirty="0" err="1"/>
              <a:t>Bézier</a:t>
            </a:r>
            <a:r>
              <a:rPr lang="tr-TR" dirty="0"/>
              <a:t> </a:t>
            </a:r>
            <a:r>
              <a:rPr lang="tr-TR" dirty="0" err="1"/>
              <a:t>curve</a:t>
            </a:r>
            <a:r>
              <a:rPr lang="tr-TR" dirty="0"/>
              <a:t> </a:t>
            </a:r>
            <a:r>
              <a:rPr lang="tr-TR" dirty="0" err="1"/>
              <a:t>computation</a:t>
            </a:r>
            <a:r>
              <a:rPr lang="tr-TR" dirty="0"/>
              <a:t> time.</a:t>
            </a:r>
          </a:p>
          <a:p>
            <a:r>
              <a:rPr lang="tr-TR" dirty="0"/>
              <a:t>-</a:t>
            </a:r>
            <a:r>
              <a:rPr lang="tr-TR" dirty="0" err="1"/>
              <a:t>Thesis</a:t>
            </a:r>
            <a:r>
              <a:rPr lang="tr-TR" dirty="0"/>
              <a:t> </a:t>
            </a:r>
            <a:r>
              <a:rPr lang="tr-TR" dirty="0" err="1"/>
              <a:t>page</a:t>
            </a:r>
            <a:r>
              <a:rPr lang="tr-TR" dirty="0"/>
              <a:t> (78)</a:t>
            </a:r>
          </a:p>
          <a:p>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24</a:t>
            </a:fld>
            <a:endParaRPr lang="en-US"/>
          </a:p>
        </p:txBody>
      </p:sp>
    </p:spTree>
    <p:extLst>
      <p:ext uri="{BB962C8B-B14F-4D97-AF65-F5344CB8AC3E}">
        <p14:creationId xmlns:p14="http://schemas.microsoft.com/office/powerpoint/2010/main" val="507530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-Case-1 </a:t>
            </a:r>
            <a:r>
              <a:rPr lang="tr-TR" dirty="0" err="1"/>
              <a:t>results</a:t>
            </a:r>
            <a:r>
              <a:rPr lang="tr-TR" dirty="0"/>
              <a:t> </a:t>
            </a:r>
            <a:r>
              <a:rPr lang="tr-TR" dirty="0" err="1"/>
              <a:t>are</a:t>
            </a:r>
            <a:r>
              <a:rPr lang="tr-TR" dirty="0"/>
              <a:t> </a:t>
            </a:r>
            <a:r>
              <a:rPr lang="tr-TR" dirty="0" err="1"/>
              <a:t>given</a:t>
            </a:r>
            <a:r>
              <a:rPr lang="tr-TR" dirty="0"/>
              <a:t> </a:t>
            </a:r>
            <a:r>
              <a:rPr lang="tr-TR" dirty="0" err="1"/>
              <a:t>below</a:t>
            </a:r>
            <a:endParaRPr lang="tr-TR" dirty="0"/>
          </a:p>
          <a:p>
            <a:r>
              <a:rPr lang="tr-TR" dirty="0"/>
              <a:t>-</a:t>
            </a:r>
            <a:r>
              <a:rPr lang="tr-TR" dirty="0" err="1"/>
              <a:t>Tracking</a:t>
            </a:r>
            <a:r>
              <a:rPr lang="tr-TR" dirty="0"/>
              <a:t> </a:t>
            </a:r>
            <a:r>
              <a:rPr lang="tr-TR" dirty="0" err="1"/>
              <a:t>error</a:t>
            </a:r>
            <a:r>
              <a:rPr lang="tr-TR" dirty="0"/>
              <a:t> is as </a:t>
            </a:r>
            <a:r>
              <a:rPr lang="tr-TR" dirty="0" err="1"/>
              <a:t>low</a:t>
            </a:r>
            <a:r>
              <a:rPr lang="tr-TR" dirty="0"/>
              <a:t> as a </a:t>
            </a:r>
            <a:r>
              <a:rPr lang="tr-TR" dirty="0" err="1"/>
              <a:t>few</a:t>
            </a:r>
            <a:r>
              <a:rPr lang="tr-TR" dirty="0"/>
              <a:t> </a:t>
            </a:r>
            <a:r>
              <a:rPr lang="tr-TR" dirty="0" err="1"/>
              <a:t>centimeters</a:t>
            </a:r>
            <a:endParaRPr lang="tr-TR" dirty="0"/>
          </a:p>
          <a:p>
            <a:r>
              <a:rPr lang="tr-TR" dirty="0"/>
              <a:t>-</a:t>
            </a:r>
            <a:r>
              <a:rPr lang="tr-TR" dirty="0" err="1"/>
              <a:t>Trajectory</a:t>
            </a:r>
            <a:r>
              <a:rPr lang="tr-TR" dirty="0"/>
              <a:t> is </a:t>
            </a:r>
            <a:r>
              <a:rPr lang="tr-TR" dirty="0" err="1"/>
              <a:t>given</a:t>
            </a:r>
            <a:r>
              <a:rPr lang="tr-TR" dirty="0"/>
              <a:t> (</a:t>
            </a:r>
            <a:r>
              <a:rPr lang="tr-TR" dirty="0" err="1"/>
              <a:t>coordinate</a:t>
            </a:r>
            <a:r>
              <a:rPr lang="tr-TR" dirty="0"/>
              <a:t> </a:t>
            </a:r>
            <a:r>
              <a:rPr lang="tr-TR" dirty="0" err="1"/>
              <a:t>system</a:t>
            </a:r>
            <a:r>
              <a:rPr lang="tr-TR" dirty="0"/>
              <a:t> is </a:t>
            </a:r>
            <a:r>
              <a:rPr lang="tr-TR" dirty="0" err="1"/>
              <a:t>changed</a:t>
            </a:r>
            <a:r>
              <a:rPr lang="tr-TR" dirty="0"/>
              <a:t> </a:t>
            </a:r>
            <a:r>
              <a:rPr lang="tr-TR" dirty="0" err="1"/>
              <a:t>so</a:t>
            </a:r>
            <a:r>
              <a:rPr lang="tr-TR" dirty="0"/>
              <a:t> it </a:t>
            </a:r>
            <a:r>
              <a:rPr lang="tr-TR" dirty="0" err="1"/>
              <a:t>does</a:t>
            </a:r>
            <a:r>
              <a:rPr lang="tr-TR" dirty="0"/>
              <a:t> not </a:t>
            </a:r>
            <a:r>
              <a:rPr lang="tr-TR" dirty="0" err="1"/>
              <a:t>look</a:t>
            </a:r>
            <a:r>
              <a:rPr lang="tr-TR" dirty="0"/>
              <a:t> </a:t>
            </a:r>
            <a:r>
              <a:rPr lang="tr-TR" dirty="0" err="1"/>
              <a:t>the</a:t>
            </a:r>
            <a:r>
              <a:rPr lang="tr-TR" dirty="0"/>
              <a:t> </a:t>
            </a:r>
            <a:r>
              <a:rPr lang="tr-TR" dirty="0" err="1"/>
              <a:t>same</a:t>
            </a:r>
            <a:r>
              <a:rPr lang="tr-TR" dirty="0"/>
              <a:t> as </a:t>
            </a:r>
            <a:r>
              <a:rPr lang="tr-TR" dirty="0" err="1"/>
              <a:t>previous</a:t>
            </a:r>
            <a:r>
              <a:rPr lang="tr-TR" dirty="0"/>
              <a:t> </a:t>
            </a:r>
            <a:r>
              <a:rPr lang="tr-TR" dirty="0" err="1"/>
              <a:t>results</a:t>
            </a:r>
            <a:r>
              <a:rPr lang="tr-TR" dirty="0"/>
              <a:t>)</a:t>
            </a:r>
          </a:p>
          <a:p>
            <a:r>
              <a:rPr lang="tr-TR" dirty="0"/>
              <a:t>-</a:t>
            </a:r>
            <a:r>
              <a:rPr lang="tr-TR" dirty="0" err="1"/>
              <a:t>Curvature</a:t>
            </a:r>
            <a:r>
              <a:rPr lang="tr-TR" dirty="0"/>
              <a:t> </a:t>
            </a:r>
            <a:r>
              <a:rPr lang="tr-TR" dirty="0" err="1"/>
              <a:t>plot</a:t>
            </a:r>
            <a:r>
              <a:rPr lang="tr-TR" dirty="0"/>
              <a:t> is </a:t>
            </a:r>
            <a:r>
              <a:rPr lang="tr-TR" dirty="0" err="1"/>
              <a:t>given</a:t>
            </a:r>
            <a:r>
              <a:rPr lang="tr-TR" dirty="0"/>
              <a:t> </a:t>
            </a:r>
            <a:r>
              <a:rPr lang="tr-TR" dirty="0" err="1"/>
              <a:t>and</a:t>
            </a:r>
            <a:r>
              <a:rPr lang="tr-TR" dirty="0"/>
              <a:t> </a:t>
            </a:r>
            <a:r>
              <a:rPr lang="tr-TR" dirty="0" err="1"/>
              <a:t>maximum</a:t>
            </a:r>
            <a:r>
              <a:rPr lang="tr-TR" dirty="0"/>
              <a:t> </a:t>
            </a:r>
            <a:r>
              <a:rPr lang="tr-TR" dirty="0" err="1"/>
              <a:t>velocity</a:t>
            </a:r>
            <a:r>
              <a:rPr lang="tr-TR" dirty="0"/>
              <a:t> </a:t>
            </a:r>
            <a:r>
              <a:rPr lang="tr-TR" dirty="0" err="1"/>
              <a:t>over</a:t>
            </a:r>
            <a:r>
              <a:rPr lang="tr-TR" dirty="0"/>
              <a:t> </a:t>
            </a:r>
            <a:r>
              <a:rPr lang="tr-TR" dirty="0" err="1"/>
              <a:t>trajectory</a:t>
            </a:r>
            <a:r>
              <a:rPr lang="tr-TR" dirty="0"/>
              <a:t> is </a:t>
            </a:r>
            <a:r>
              <a:rPr lang="tr-TR" dirty="0" err="1"/>
              <a:t>never</a:t>
            </a:r>
            <a:r>
              <a:rPr lang="tr-TR" dirty="0"/>
              <a:t> </a:t>
            </a:r>
            <a:r>
              <a:rPr lang="tr-TR" dirty="0" err="1"/>
              <a:t>exceeded</a:t>
            </a:r>
            <a:r>
              <a:rPr lang="tr-TR" dirty="0"/>
              <a:t>.</a:t>
            </a:r>
          </a:p>
          <a:p>
            <a:r>
              <a:rPr lang="tr-TR" dirty="0"/>
              <a:t>-</a:t>
            </a:r>
            <a:r>
              <a:rPr lang="tr-TR" dirty="0" err="1"/>
              <a:t>Vehicle</a:t>
            </a:r>
            <a:r>
              <a:rPr lang="tr-TR" dirty="0"/>
              <a:t> model</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25</a:t>
            </a:fld>
            <a:endParaRPr lang="en-US"/>
          </a:p>
        </p:txBody>
      </p:sp>
    </p:spTree>
    <p:extLst>
      <p:ext uri="{BB962C8B-B14F-4D97-AF65-F5344CB8AC3E}">
        <p14:creationId xmlns:p14="http://schemas.microsoft.com/office/powerpoint/2010/main" val="194108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-An </a:t>
            </a:r>
            <a:r>
              <a:rPr lang="tr-TR" dirty="0" err="1"/>
              <a:t>efficient</a:t>
            </a:r>
            <a:r>
              <a:rPr lang="tr-TR" dirty="0"/>
              <a:t> </a:t>
            </a:r>
            <a:r>
              <a:rPr lang="tr-TR" dirty="0" err="1"/>
              <a:t>road</a:t>
            </a:r>
            <a:r>
              <a:rPr lang="tr-TR" dirty="0"/>
              <a:t> </a:t>
            </a:r>
            <a:r>
              <a:rPr lang="tr-TR" dirty="0" err="1"/>
              <a:t>representation</a:t>
            </a:r>
            <a:r>
              <a:rPr lang="tr-TR" dirty="0"/>
              <a:t> is </a:t>
            </a:r>
            <a:r>
              <a:rPr lang="tr-TR" dirty="0" err="1"/>
              <a:t>proposed</a:t>
            </a:r>
            <a:r>
              <a:rPr lang="tr-TR" dirty="0"/>
              <a:t>.</a:t>
            </a:r>
          </a:p>
          <a:p>
            <a:r>
              <a:rPr lang="tr-TR" dirty="0"/>
              <a:t>-</a:t>
            </a:r>
            <a:r>
              <a:rPr lang="tr-TR" dirty="0" err="1"/>
              <a:t>Low</a:t>
            </a:r>
            <a:r>
              <a:rPr lang="tr-TR" dirty="0"/>
              <a:t> </a:t>
            </a:r>
            <a:r>
              <a:rPr lang="tr-TR" dirty="0" err="1"/>
              <a:t>amount</a:t>
            </a:r>
            <a:r>
              <a:rPr lang="tr-TR" dirty="0"/>
              <a:t> of </a:t>
            </a:r>
            <a:r>
              <a:rPr lang="tr-TR" dirty="0" err="1"/>
              <a:t>memory</a:t>
            </a:r>
            <a:r>
              <a:rPr lang="tr-TR" dirty="0"/>
              <a:t> is </a:t>
            </a:r>
            <a:r>
              <a:rPr lang="tr-TR" dirty="0" err="1"/>
              <a:t>used</a:t>
            </a:r>
            <a:r>
              <a:rPr lang="tr-TR" dirty="0"/>
              <a:t> </a:t>
            </a:r>
            <a:r>
              <a:rPr lang="tr-TR" dirty="0" err="1"/>
              <a:t>for</a:t>
            </a:r>
            <a:r>
              <a:rPr lang="tr-TR" dirty="0"/>
              <a:t> </a:t>
            </a:r>
            <a:r>
              <a:rPr lang="tr-TR" dirty="0" err="1"/>
              <a:t>large</a:t>
            </a:r>
            <a:r>
              <a:rPr lang="tr-TR" dirty="0"/>
              <a:t> </a:t>
            </a:r>
            <a:r>
              <a:rPr lang="tr-TR" dirty="0" err="1"/>
              <a:t>maps</a:t>
            </a:r>
            <a:r>
              <a:rPr lang="tr-TR" dirty="0"/>
              <a:t> </a:t>
            </a:r>
            <a:r>
              <a:rPr lang="tr-TR" dirty="0" err="1"/>
              <a:t>while</a:t>
            </a:r>
            <a:r>
              <a:rPr lang="tr-TR" dirty="0"/>
              <a:t> </a:t>
            </a:r>
            <a:r>
              <a:rPr lang="tr-TR" dirty="0" err="1"/>
              <a:t>keeping</a:t>
            </a:r>
            <a:r>
              <a:rPr lang="tr-TR" dirty="0"/>
              <a:t> </a:t>
            </a:r>
            <a:r>
              <a:rPr lang="tr-TR" dirty="0" err="1"/>
              <a:t>the</a:t>
            </a:r>
            <a:r>
              <a:rPr lang="tr-TR" dirty="0"/>
              <a:t> </a:t>
            </a:r>
            <a:r>
              <a:rPr lang="tr-TR" dirty="0" err="1"/>
              <a:t>accuracy</a:t>
            </a:r>
            <a:r>
              <a:rPr lang="tr-TR" dirty="0"/>
              <a:t>.</a:t>
            </a:r>
          </a:p>
          <a:p>
            <a:r>
              <a:rPr lang="tr-TR" dirty="0"/>
              <a:t>-New </a:t>
            </a:r>
            <a:r>
              <a:rPr lang="tr-TR" dirty="0" err="1"/>
              <a:t>analytical</a:t>
            </a:r>
            <a:r>
              <a:rPr lang="tr-TR" dirty="0"/>
              <a:t> </a:t>
            </a:r>
            <a:r>
              <a:rPr lang="tr-TR" dirty="0" err="1"/>
              <a:t>method</a:t>
            </a:r>
            <a:r>
              <a:rPr lang="tr-TR" dirty="0"/>
              <a:t> is </a:t>
            </a:r>
            <a:r>
              <a:rPr lang="tr-TR" dirty="0" err="1"/>
              <a:t>introduced</a:t>
            </a:r>
            <a:r>
              <a:rPr lang="tr-TR" dirty="0"/>
              <a:t> </a:t>
            </a:r>
            <a:r>
              <a:rPr lang="tr-TR" dirty="0" err="1"/>
              <a:t>for</a:t>
            </a:r>
            <a:r>
              <a:rPr lang="tr-TR" dirty="0"/>
              <a:t> </a:t>
            </a:r>
            <a:r>
              <a:rPr lang="tr-TR" dirty="0" err="1"/>
              <a:t>trajectory</a:t>
            </a:r>
            <a:r>
              <a:rPr lang="tr-TR" dirty="0"/>
              <a:t> </a:t>
            </a:r>
            <a:r>
              <a:rPr lang="tr-TR" dirty="0" err="1"/>
              <a:t>planning</a:t>
            </a:r>
            <a:r>
              <a:rPr lang="tr-TR" dirty="0"/>
              <a:t>.</a:t>
            </a:r>
          </a:p>
          <a:p>
            <a:r>
              <a:rPr lang="tr-TR" dirty="0"/>
              <a:t>-</a:t>
            </a:r>
            <a:r>
              <a:rPr lang="tr-TR" dirty="0" err="1"/>
              <a:t>Computational</a:t>
            </a:r>
            <a:r>
              <a:rPr lang="tr-TR" dirty="0"/>
              <a:t> </a:t>
            </a:r>
            <a:r>
              <a:rPr lang="tr-TR" dirty="0" err="1"/>
              <a:t>efficiency</a:t>
            </a:r>
            <a:r>
              <a:rPr lang="tr-TR" dirty="0"/>
              <a:t> is </a:t>
            </a:r>
            <a:r>
              <a:rPr lang="tr-TR" dirty="0" err="1"/>
              <a:t>compared</a:t>
            </a:r>
            <a:r>
              <a:rPr lang="tr-TR" dirty="0"/>
              <a:t> </a:t>
            </a:r>
            <a:r>
              <a:rPr lang="tr-TR" dirty="0" err="1"/>
              <a:t>to</a:t>
            </a:r>
            <a:r>
              <a:rPr lang="tr-TR" dirty="0"/>
              <a:t> </a:t>
            </a:r>
            <a:r>
              <a:rPr lang="tr-TR" dirty="0" err="1"/>
              <a:t>Bézier</a:t>
            </a:r>
            <a:r>
              <a:rPr lang="tr-TR" dirty="0"/>
              <a:t> </a:t>
            </a:r>
            <a:r>
              <a:rPr lang="tr-TR" dirty="0" err="1"/>
              <a:t>curves</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26</a:t>
            </a:fld>
            <a:endParaRPr lang="en-US"/>
          </a:p>
        </p:txBody>
      </p:sp>
    </p:spTree>
    <p:extLst>
      <p:ext uri="{BB962C8B-B14F-4D97-AF65-F5344CB8AC3E}">
        <p14:creationId xmlns:p14="http://schemas.microsoft.com/office/powerpoint/2010/main" val="407128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-Arc splines consist of consecutive arc segments with increasing or decreasing curvature with the rules given in thesis. Pg 13-33</a:t>
            </a:r>
          </a:p>
          <a:p>
            <a:r>
              <a:rPr lang="tr-TR" dirty="0"/>
              <a:t>-High enough accuracy proven by Ardam’s thesis.</a:t>
            </a:r>
          </a:p>
          <a:p>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5</a:t>
            </a:fld>
            <a:endParaRPr lang="en-US"/>
          </a:p>
        </p:txBody>
      </p:sp>
    </p:spTree>
    <p:extLst>
      <p:ext uri="{BB962C8B-B14F-4D97-AF65-F5344CB8AC3E}">
        <p14:creationId xmlns:p14="http://schemas.microsoft.com/office/powerpoint/2010/main" val="127468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-OSM map data provides a single waypoint set for a direction. This waypoint set changes line throughout the road. Therefore it is not possible to understand which lane does the waypoint belong without seeing it on satellite image.</a:t>
            </a:r>
          </a:p>
          <a:p>
            <a:r>
              <a:rPr lang="tr-TR" dirty="0"/>
              <a:t>-HERE maps data has much more accurate data the figure may show an offset between road </a:t>
            </a:r>
            <a:r>
              <a:rPr lang="tr-TR" dirty="0" err="1"/>
              <a:t>centerline</a:t>
            </a:r>
            <a:r>
              <a:rPr lang="tr-TR" dirty="0"/>
              <a:t> but it is normal since this is a satellite image and it is not very accurate as well. Each lane has individual waypoint set therefore dataset is consistent.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6</a:t>
            </a:fld>
            <a:endParaRPr lang="en-US"/>
          </a:p>
        </p:txBody>
      </p:sp>
    </p:spTree>
    <p:extLst>
      <p:ext uri="{BB962C8B-B14F-4D97-AF65-F5344CB8AC3E}">
        <p14:creationId xmlns:p14="http://schemas.microsoft.com/office/powerpoint/2010/main" val="259291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t>
            </a:r>
            <a:r>
              <a:rPr lang="tr-TR" dirty="0" err="1"/>
              <a:t>applications</a:t>
            </a:r>
            <a:r>
              <a:rPr lang="tr-TR" dirty="0"/>
              <a:t>.</a:t>
            </a:r>
          </a:p>
          <a:p>
            <a:r>
              <a:rPr lang="tr-TR" dirty="0"/>
              <a:t>-</a:t>
            </a:r>
            <a:r>
              <a:rPr lang="tr-TR" dirty="0" err="1"/>
              <a:t>Hermite</a:t>
            </a:r>
            <a:r>
              <a:rPr lang="tr-TR" dirty="0"/>
              <a:t> </a:t>
            </a:r>
            <a:r>
              <a:rPr lang="tr-TR" dirty="0" err="1"/>
              <a:t>interpolation</a:t>
            </a:r>
            <a:r>
              <a:rPr lang="tr-TR" dirty="0"/>
              <a:t> is </a:t>
            </a:r>
            <a:r>
              <a:rPr lang="tr-TR" dirty="0" err="1"/>
              <a:t>the</a:t>
            </a:r>
            <a:r>
              <a:rPr lang="tr-TR" dirty="0"/>
              <a:t> </a:t>
            </a:r>
            <a:r>
              <a:rPr lang="tr-TR" dirty="0" err="1"/>
              <a:t>process</a:t>
            </a:r>
            <a:r>
              <a:rPr lang="tr-TR" dirty="0"/>
              <a:t> of </a:t>
            </a:r>
            <a:r>
              <a:rPr lang="en-US" dirty="0"/>
              <a:t>finding a </a:t>
            </a:r>
            <a:r>
              <a:rPr lang="en-US" dirty="0" err="1"/>
              <a:t>clothoid</a:t>
            </a:r>
            <a:r>
              <a:rPr lang="en-US" dirty="0"/>
              <a:t> curve that interpolates two points in a plane while matching the given unit tangent vectors at those points.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7</a:t>
            </a:fld>
            <a:endParaRPr lang="en-US"/>
          </a:p>
        </p:txBody>
      </p:sp>
    </p:spTree>
    <p:extLst>
      <p:ext uri="{BB962C8B-B14F-4D97-AF65-F5344CB8AC3E}">
        <p14:creationId xmlns:p14="http://schemas.microsoft.com/office/powerpoint/2010/main" val="52843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tr-TR" dirty="0"/>
              <a:t>First </a:t>
            </a:r>
            <a:r>
              <a:rPr lang="tr-TR" dirty="0" err="1"/>
              <a:t>bounding</a:t>
            </a:r>
            <a:r>
              <a:rPr lang="tr-TR" dirty="0"/>
              <a:t> </a:t>
            </a:r>
            <a:r>
              <a:rPr lang="tr-TR" dirty="0" err="1"/>
              <a:t>box</a:t>
            </a:r>
            <a:r>
              <a:rPr lang="tr-TR" dirty="0"/>
              <a:t> </a:t>
            </a:r>
            <a:r>
              <a:rPr lang="tr-TR" dirty="0" err="1"/>
              <a:t>coordinates</a:t>
            </a:r>
            <a:r>
              <a:rPr lang="tr-TR" dirty="0"/>
              <a:t> </a:t>
            </a:r>
            <a:r>
              <a:rPr lang="tr-TR" dirty="0" err="1"/>
              <a:t>are</a:t>
            </a:r>
            <a:r>
              <a:rPr lang="tr-TR" dirty="0"/>
              <a:t> </a:t>
            </a:r>
            <a:r>
              <a:rPr lang="tr-TR" dirty="0" err="1"/>
              <a:t>provided</a:t>
            </a:r>
            <a:r>
              <a:rPr lang="tr-TR" dirty="0"/>
              <a:t> </a:t>
            </a:r>
            <a:r>
              <a:rPr lang="tr-TR" dirty="0" err="1"/>
              <a:t>to</a:t>
            </a:r>
            <a:r>
              <a:rPr lang="tr-TR" dirty="0"/>
              <a:t> </a:t>
            </a:r>
            <a:r>
              <a:rPr lang="tr-TR" dirty="0" err="1"/>
              <a:t>algorithm</a:t>
            </a:r>
            <a:endParaRPr lang="tr-TR" dirty="0"/>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tr-TR" dirty="0" err="1"/>
              <a:t>Waypoints</a:t>
            </a:r>
            <a:r>
              <a:rPr lang="tr-TR" dirty="0"/>
              <a:t> </a:t>
            </a:r>
            <a:r>
              <a:rPr lang="tr-TR" dirty="0" err="1"/>
              <a:t>are</a:t>
            </a:r>
            <a:r>
              <a:rPr lang="tr-TR" dirty="0"/>
              <a:t> </a:t>
            </a:r>
            <a:r>
              <a:rPr lang="tr-TR" dirty="0" err="1"/>
              <a:t>downloaded</a:t>
            </a:r>
            <a:r>
              <a:rPr lang="tr-TR" dirty="0"/>
              <a:t> in </a:t>
            </a:r>
            <a:r>
              <a:rPr lang="tr-TR" dirty="0" err="1"/>
              <a:t>the</a:t>
            </a:r>
            <a:r>
              <a:rPr lang="tr-TR" dirty="0"/>
              <a:t> </a:t>
            </a:r>
            <a:r>
              <a:rPr lang="tr-TR" dirty="0" err="1"/>
              <a:t>bounding</a:t>
            </a:r>
            <a:r>
              <a:rPr lang="tr-TR" dirty="0"/>
              <a:t> </a:t>
            </a:r>
            <a:r>
              <a:rPr lang="tr-TR" dirty="0" err="1"/>
              <a:t>box</a:t>
            </a:r>
            <a:endParaRPr lang="tr-TR" dirty="0"/>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tr-TR" dirty="0" err="1"/>
              <a:t>Ground</a:t>
            </a:r>
            <a:r>
              <a:rPr lang="tr-TR" dirty="0"/>
              <a:t> </a:t>
            </a:r>
            <a:r>
              <a:rPr lang="tr-TR" dirty="0" err="1"/>
              <a:t>truth</a:t>
            </a:r>
            <a:r>
              <a:rPr lang="tr-TR" dirty="0"/>
              <a:t> is </a:t>
            </a:r>
            <a:r>
              <a:rPr lang="tr-TR" dirty="0" err="1"/>
              <a:t>generate</a:t>
            </a:r>
            <a:r>
              <a:rPr lang="tr-TR" dirty="0"/>
              <a:t> </a:t>
            </a:r>
            <a:r>
              <a:rPr lang="tr-TR" dirty="0" err="1"/>
              <a:t>dusing</a:t>
            </a:r>
            <a:r>
              <a:rPr lang="tr-TR" dirty="0"/>
              <a:t> G1 </a:t>
            </a:r>
            <a:r>
              <a:rPr lang="tr-TR" dirty="0" err="1"/>
              <a:t>clothoid</a:t>
            </a:r>
            <a:r>
              <a:rPr lang="tr-TR" dirty="0"/>
              <a:t> </a:t>
            </a:r>
            <a:r>
              <a:rPr lang="tr-TR" dirty="0" err="1"/>
              <a:t>fitting</a:t>
            </a:r>
            <a:r>
              <a:rPr lang="tr-TR" dirty="0"/>
              <a:t> </a:t>
            </a:r>
            <a:r>
              <a:rPr lang="tr-TR" dirty="0" err="1"/>
              <a:t>algorithm</a:t>
            </a:r>
            <a:endParaRPr lang="tr-TR" dirty="0"/>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tr-TR" dirty="0" err="1"/>
              <a:t>Each</a:t>
            </a:r>
            <a:r>
              <a:rPr lang="tr-TR" dirty="0"/>
              <a:t> </a:t>
            </a:r>
            <a:r>
              <a:rPr lang="tr-TR" dirty="0" err="1"/>
              <a:t>road</a:t>
            </a:r>
            <a:r>
              <a:rPr lang="tr-TR" dirty="0"/>
              <a:t> </a:t>
            </a:r>
            <a:r>
              <a:rPr lang="tr-TR" dirty="0" err="1"/>
              <a:t>segment</a:t>
            </a:r>
            <a:r>
              <a:rPr lang="tr-TR" dirty="0"/>
              <a:t> is </a:t>
            </a:r>
            <a:r>
              <a:rPr lang="tr-TR" dirty="0" err="1"/>
              <a:t>approximated</a:t>
            </a:r>
            <a:r>
              <a:rPr lang="tr-TR" dirty="0"/>
              <a:t> </a:t>
            </a:r>
            <a:r>
              <a:rPr lang="tr-TR" dirty="0" err="1"/>
              <a:t>with</a:t>
            </a:r>
            <a:r>
              <a:rPr lang="tr-TR" dirty="0"/>
              <a:t> a </a:t>
            </a:r>
            <a:r>
              <a:rPr lang="tr-TR" dirty="0" err="1"/>
              <a:t>line</a:t>
            </a:r>
            <a:r>
              <a:rPr lang="tr-TR" dirty="0"/>
              <a:t> </a:t>
            </a:r>
            <a:r>
              <a:rPr lang="tr-TR" dirty="0" err="1"/>
              <a:t>or</a:t>
            </a:r>
            <a:r>
              <a:rPr lang="tr-TR" dirty="0"/>
              <a:t> </a:t>
            </a:r>
            <a:r>
              <a:rPr lang="tr-TR" dirty="0" err="1"/>
              <a:t>arc</a:t>
            </a:r>
            <a:r>
              <a:rPr lang="tr-TR" dirty="0"/>
              <a:t> </a:t>
            </a:r>
            <a:r>
              <a:rPr lang="tr-TR" dirty="0" err="1"/>
              <a:t>spline</a:t>
            </a:r>
            <a:r>
              <a:rPr lang="tr-TR" dirty="0"/>
              <a:t> </a:t>
            </a:r>
            <a:r>
              <a:rPr lang="tr-TR" dirty="0" err="1"/>
              <a:t>segment</a:t>
            </a:r>
            <a:endParaRPr lang="tr-TR" dirty="0"/>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tr-TR" dirty="0" err="1"/>
              <a:t>Segments</a:t>
            </a:r>
            <a:r>
              <a:rPr lang="tr-TR" dirty="0"/>
              <a:t> </a:t>
            </a:r>
            <a:r>
              <a:rPr lang="tr-TR" dirty="0" err="1"/>
              <a:t>are</a:t>
            </a:r>
            <a:r>
              <a:rPr lang="tr-TR" dirty="0"/>
              <a:t> </a:t>
            </a:r>
            <a:r>
              <a:rPr lang="tr-TR" dirty="0" err="1"/>
              <a:t>combined</a:t>
            </a:r>
            <a:endParaRPr lang="tr-TR" dirty="0"/>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tr-TR" dirty="0" err="1"/>
              <a:t>Additional</a:t>
            </a:r>
            <a:r>
              <a:rPr lang="tr-TR" dirty="0"/>
              <a:t> </a:t>
            </a:r>
            <a:r>
              <a:rPr lang="tr-TR" dirty="0" err="1"/>
              <a:t>lanes</a:t>
            </a:r>
            <a:r>
              <a:rPr lang="tr-TR" dirty="0"/>
              <a:t> </a:t>
            </a:r>
            <a:r>
              <a:rPr lang="tr-TR" dirty="0" err="1"/>
              <a:t>are</a:t>
            </a:r>
            <a:r>
              <a:rPr lang="tr-TR" dirty="0"/>
              <a:t> </a:t>
            </a:r>
            <a:r>
              <a:rPr lang="tr-TR" dirty="0" err="1"/>
              <a:t>generated</a:t>
            </a:r>
            <a:r>
              <a:rPr lang="tr-TR" dirty="0"/>
              <a:t> </a:t>
            </a:r>
            <a:r>
              <a:rPr lang="tr-TR" dirty="0" err="1"/>
              <a:t>with</a:t>
            </a:r>
            <a:r>
              <a:rPr lang="tr-TR" dirty="0"/>
              <a:t> </a:t>
            </a:r>
            <a:r>
              <a:rPr lang="tr-TR" dirty="0" err="1"/>
              <a:t>the</a:t>
            </a:r>
            <a:r>
              <a:rPr lang="tr-TR" dirty="0"/>
              <a:t> </a:t>
            </a:r>
            <a:r>
              <a:rPr lang="tr-TR" dirty="0" err="1"/>
              <a:t>lane</a:t>
            </a:r>
            <a:r>
              <a:rPr lang="tr-TR" dirty="0"/>
              <a:t> </a:t>
            </a:r>
            <a:r>
              <a:rPr lang="tr-TR" dirty="0" err="1"/>
              <a:t>width</a:t>
            </a:r>
            <a:r>
              <a:rPr lang="tr-TR" dirty="0"/>
              <a:t> </a:t>
            </a:r>
            <a:r>
              <a:rPr lang="tr-TR" dirty="0" err="1"/>
              <a:t>and</a:t>
            </a:r>
            <a:r>
              <a:rPr lang="tr-TR" dirty="0"/>
              <a:t> </a:t>
            </a:r>
            <a:r>
              <a:rPr lang="tr-TR" dirty="0" err="1"/>
              <a:t>lane</a:t>
            </a:r>
            <a:r>
              <a:rPr lang="tr-TR" dirty="0"/>
              <a:t> </a:t>
            </a:r>
            <a:r>
              <a:rPr lang="tr-TR" dirty="0" err="1"/>
              <a:t>number</a:t>
            </a:r>
            <a:r>
              <a:rPr lang="tr-TR" dirty="0"/>
              <a:t> </a:t>
            </a:r>
            <a:r>
              <a:rPr lang="tr-TR" dirty="0" err="1"/>
              <a:t>knowledge</a:t>
            </a:r>
            <a:endParaRPr lang="tr-TR" dirty="0"/>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tr-TR" dirty="0" err="1"/>
              <a:t>The</a:t>
            </a:r>
            <a:r>
              <a:rPr lang="tr-TR" dirty="0"/>
              <a:t> </a:t>
            </a:r>
            <a:r>
              <a:rPr lang="tr-TR" dirty="0" err="1"/>
              <a:t>output</a:t>
            </a:r>
            <a:r>
              <a:rPr lang="tr-TR" dirty="0"/>
              <a:t> is </a:t>
            </a:r>
            <a:r>
              <a:rPr lang="tr-TR" dirty="0" err="1"/>
              <a:t>road</a:t>
            </a:r>
            <a:r>
              <a:rPr lang="tr-TR" dirty="0"/>
              <a:t> </a:t>
            </a:r>
            <a:r>
              <a:rPr lang="tr-TR" dirty="0" err="1"/>
              <a:t>segments</a:t>
            </a:r>
            <a:r>
              <a:rPr lang="tr-TR" dirty="0"/>
              <a:t> </a:t>
            </a:r>
            <a:r>
              <a:rPr lang="tr-TR" dirty="0" err="1"/>
              <a:t>that</a:t>
            </a:r>
            <a:r>
              <a:rPr lang="tr-TR" dirty="0"/>
              <a:t> </a:t>
            </a:r>
            <a:r>
              <a:rPr lang="tr-TR" dirty="0" err="1"/>
              <a:t>are</a:t>
            </a:r>
            <a:r>
              <a:rPr lang="tr-TR" dirty="0"/>
              <a:t> </a:t>
            </a:r>
            <a:r>
              <a:rPr lang="tr-TR" dirty="0" err="1"/>
              <a:t>either</a:t>
            </a:r>
            <a:r>
              <a:rPr lang="tr-TR" dirty="0"/>
              <a:t> </a:t>
            </a:r>
            <a:r>
              <a:rPr lang="tr-TR" dirty="0" err="1"/>
              <a:t>line</a:t>
            </a:r>
            <a:r>
              <a:rPr lang="tr-TR" dirty="0"/>
              <a:t> </a:t>
            </a:r>
            <a:r>
              <a:rPr lang="tr-TR" dirty="0" err="1"/>
              <a:t>or</a:t>
            </a:r>
            <a:r>
              <a:rPr lang="tr-TR" dirty="0"/>
              <a:t> </a:t>
            </a:r>
            <a:r>
              <a:rPr lang="tr-TR" dirty="0" err="1"/>
              <a:t>arc-spline</a:t>
            </a:r>
            <a:r>
              <a:rPr lang="tr-TR" dirty="0"/>
              <a:t> </a:t>
            </a:r>
            <a:r>
              <a:rPr lang="tr-TR" dirty="0" err="1"/>
              <a:t>segments</a:t>
            </a:r>
            <a:endParaRPr lang="tr-TR"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8</a:t>
            </a:fld>
            <a:endParaRPr lang="en-US"/>
          </a:p>
        </p:txBody>
      </p:sp>
    </p:spTree>
    <p:extLst>
      <p:ext uri="{BB962C8B-B14F-4D97-AF65-F5344CB8AC3E}">
        <p14:creationId xmlns:p14="http://schemas.microsoft.com/office/powerpoint/2010/main" val="160523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tr-TR" dirty="0"/>
              <a:t>-A </a:t>
            </a:r>
            <a:r>
              <a:rPr lang="tr-TR" dirty="0" err="1"/>
              <a:t>line</a:t>
            </a:r>
            <a:r>
              <a:rPr lang="tr-TR" dirty="0"/>
              <a:t> </a:t>
            </a:r>
            <a:r>
              <a:rPr lang="tr-TR" dirty="0" err="1"/>
              <a:t>segment</a:t>
            </a:r>
            <a:r>
              <a:rPr lang="tr-TR" dirty="0"/>
              <a:t> is </a:t>
            </a:r>
            <a:r>
              <a:rPr lang="tr-TR" dirty="0" err="1"/>
              <a:t>tried</a:t>
            </a:r>
            <a:r>
              <a:rPr lang="tr-TR" dirty="0"/>
              <a:t> </a:t>
            </a:r>
            <a:r>
              <a:rPr lang="tr-TR" dirty="0" err="1"/>
              <a:t>to</a:t>
            </a:r>
            <a:r>
              <a:rPr lang="tr-TR" dirty="0"/>
              <a:t> fit </a:t>
            </a:r>
            <a:r>
              <a:rPr lang="tr-TR" dirty="0" err="1"/>
              <a:t>the</a:t>
            </a:r>
            <a:r>
              <a:rPr lang="tr-TR" dirty="0"/>
              <a:t> </a:t>
            </a:r>
            <a:r>
              <a:rPr lang="tr-TR" dirty="0" err="1"/>
              <a:t>road</a:t>
            </a:r>
            <a:r>
              <a:rPr lang="tr-TR" dirty="0"/>
              <a:t> </a:t>
            </a:r>
            <a:r>
              <a:rPr lang="tr-TR" dirty="0" err="1"/>
              <a:t>segment</a:t>
            </a:r>
            <a:r>
              <a:rPr lang="tr-TR" dirty="0"/>
              <a:t> as </a:t>
            </a:r>
            <a:r>
              <a:rPr lang="tr-TR" dirty="0" err="1"/>
              <a:t>shown</a:t>
            </a:r>
            <a:r>
              <a:rPr lang="tr-TR" dirty="0"/>
              <a:t> in </a:t>
            </a:r>
            <a:r>
              <a:rPr lang="tr-TR" dirty="0" err="1"/>
              <a:t>the</a:t>
            </a:r>
            <a:r>
              <a:rPr lang="tr-TR" dirty="0"/>
              <a:t> </a:t>
            </a:r>
            <a:r>
              <a:rPr lang="tr-TR" dirty="0" err="1"/>
              <a:t>figure</a:t>
            </a:r>
            <a:r>
              <a:rPr lang="tr-TR" dirty="0"/>
              <a:t>. </a:t>
            </a:r>
            <a:r>
              <a:rPr lang="tr-TR" dirty="0" err="1"/>
              <a:t>This</a:t>
            </a:r>
            <a:r>
              <a:rPr lang="tr-TR" dirty="0"/>
              <a:t> is a </a:t>
            </a:r>
            <a:r>
              <a:rPr lang="tr-TR" dirty="0" err="1"/>
              <a:t>synthetic</a:t>
            </a:r>
            <a:r>
              <a:rPr lang="tr-TR" dirty="0"/>
              <a:t> data </a:t>
            </a:r>
            <a:r>
              <a:rPr lang="tr-TR" dirty="0" err="1"/>
              <a:t>for</a:t>
            </a:r>
            <a:r>
              <a:rPr lang="tr-TR" dirty="0"/>
              <a:t> </a:t>
            </a:r>
            <a:r>
              <a:rPr lang="tr-TR" dirty="0" err="1"/>
              <a:t>visualization</a:t>
            </a:r>
            <a:r>
              <a:rPr lang="tr-TR" dirty="0"/>
              <a:t>. </a:t>
            </a:r>
            <a:r>
              <a:rPr lang="tr-TR" dirty="0" err="1"/>
              <a:t>The</a:t>
            </a:r>
            <a:r>
              <a:rPr lang="tr-TR" dirty="0"/>
              <a:t> </a:t>
            </a:r>
            <a:r>
              <a:rPr lang="tr-TR" dirty="0" err="1"/>
              <a:t>error</a:t>
            </a:r>
            <a:r>
              <a:rPr lang="tr-TR" dirty="0"/>
              <a:t> is </a:t>
            </a:r>
            <a:r>
              <a:rPr lang="tr-TR" dirty="0" err="1"/>
              <a:t>computed</a:t>
            </a:r>
            <a:r>
              <a:rPr lang="tr-TR" dirty="0"/>
              <a:t>, </a:t>
            </a:r>
            <a:r>
              <a:rPr lang="tr-TR" dirty="0" err="1"/>
              <a:t>then</a:t>
            </a:r>
            <a:r>
              <a:rPr lang="tr-TR" dirty="0"/>
              <a:t> </a:t>
            </a:r>
            <a:r>
              <a:rPr lang="tr-TR" dirty="0" err="1"/>
              <a:t>based</a:t>
            </a:r>
            <a:r>
              <a:rPr lang="tr-TR" dirty="0"/>
              <a:t> on </a:t>
            </a:r>
            <a:r>
              <a:rPr lang="tr-TR" dirty="0" err="1"/>
              <a:t>the</a:t>
            </a:r>
            <a:r>
              <a:rPr lang="tr-TR" dirty="0"/>
              <a:t> </a:t>
            </a:r>
            <a:r>
              <a:rPr lang="tr-TR" dirty="0" err="1"/>
              <a:t>error</a:t>
            </a:r>
            <a:r>
              <a:rPr lang="tr-TR" dirty="0"/>
              <a:t> </a:t>
            </a:r>
            <a:r>
              <a:rPr lang="tr-TR" dirty="0" err="1"/>
              <a:t>metrics</a:t>
            </a:r>
            <a:r>
              <a:rPr lang="tr-TR" dirty="0"/>
              <a:t> </a:t>
            </a:r>
            <a:r>
              <a:rPr lang="tr-TR" dirty="0" err="1"/>
              <a:t>either</a:t>
            </a:r>
            <a:r>
              <a:rPr lang="tr-TR" dirty="0"/>
              <a:t> </a:t>
            </a:r>
            <a:r>
              <a:rPr lang="tr-TR" dirty="0" err="1"/>
              <a:t>line</a:t>
            </a:r>
            <a:r>
              <a:rPr lang="tr-TR" dirty="0"/>
              <a:t> is fit </a:t>
            </a:r>
            <a:r>
              <a:rPr lang="tr-TR" dirty="0" err="1"/>
              <a:t>or</a:t>
            </a:r>
            <a:r>
              <a:rPr lang="tr-TR" dirty="0"/>
              <a:t> </a:t>
            </a:r>
            <a:r>
              <a:rPr lang="tr-TR" dirty="0" err="1"/>
              <a:t>arc-spline</a:t>
            </a:r>
            <a:r>
              <a:rPr lang="tr-TR" dirty="0"/>
              <a:t> is </a:t>
            </a:r>
            <a:r>
              <a:rPr lang="tr-TR" dirty="0" err="1"/>
              <a:t>tried</a:t>
            </a:r>
            <a:r>
              <a:rPr lang="tr-TR" dirty="0"/>
              <a:t>.</a:t>
            </a:r>
          </a:p>
          <a:p>
            <a:r>
              <a:rPr lang="tr-TR" dirty="0"/>
              <a:t>-First an arc-spline with an order of 5 is tried to fit to clothoid. Based on pre defined error metrics and required accuracy of an HD map, the order is increased or decreased.</a:t>
            </a:r>
          </a:p>
          <a:p>
            <a:r>
              <a:rPr lang="tr-TR" dirty="0"/>
              <a:t>-If the error is higher than allowed error, the order is increased, if the error is lower than allowed, a lower order arc spline is </a:t>
            </a:r>
            <a:r>
              <a:rPr lang="tr-TR" dirty="0" err="1"/>
              <a:t>tried</a:t>
            </a:r>
            <a:r>
              <a:rPr lang="tr-TR" dirty="0"/>
              <a:t>.</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9</a:t>
            </a:fld>
            <a:endParaRPr lang="en-US"/>
          </a:p>
        </p:txBody>
      </p:sp>
    </p:spTree>
    <p:extLst>
      <p:ext uri="{BB962C8B-B14F-4D97-AF65-F5344CB8AC3E}">
        <p14:creationId xmlns:p14="http://schemas.microsoft.com/office/powerpoint/2010/main" val="342100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10</a:t>
            </a:fld>
            <a:endParaRPr lang="en-US"/>
          </a:p>
        </p:txBody>
      </p:sp>
    </p:spTree>
    <p:extLst>
      <p:ext uri="{BB962C8B-B14F-4D97-AF65-F5344CB8AC3E}">
        <p14:creationId xmlns:p14="http://schemas.microsoft.com/office/powerpoint/2010/main" val="136464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-Line segments are translated perpendicular to the direction of motion. To do the lane information of the current road segment should be known. For example if the information at hand is known to be left lane, the line segment should be translated to the right hand side of the heading.</a:t>
            </a:r>
          </a:p>
          <a:p>
            <a:r>
              <a:rPr lang="tr-TR" dirty="0"/>
              <a:t>-Arc segments have curvature and it is equivalent to turning radius for roads. Parallel shifting corresponds to changing the turning radius of an arc. Similarly if the road is known to be the left lane and if the road segment is turning left, the turning radius should be increased with lane width amount.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11</a:t>
            </a:fld>
            <a:endParaRPr lang="en-US"/>
          </a:p>
        </p:txBody>
      </p:sp>
    </p:spTree>
    <p:extLst>
      <p:ext uri="{BB962C8B-B14F-4D97-AF65-F5344CB8AC3E}">
        <p14:creationId xmlns:p14="http://schemas.microsoft.com/office/powerpoint/2010/main" val="2527340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763"/>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userDrawn="1"/>
        </p:nvSpPr>
        <p:spPr bwMode="auto">
          <a:xfrm>
            <a:off x="4953000" y="2179796"/>
            <a:ext cx="3962400" cy="6678751"/>
          </a:xfrm>
          <a:prstGeom prst="rect">
            <a:avLst/>
          </a:prstGeom>
          <a:noFill/>
          <a:ln w="9525">
            <a:noFill/>
            <a:miter lim="800000"/>
            <a:headEnd/>
            <a:tailEnd/>
          </a:ln>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defRPr/>
            </a:pPr>
            <a:r>
              <a:rPr lang="en-US" b="1" dirty="0">
                <a:solidFill>
                  <a:schemeClr val="bg1"/>
                </a:solidFill>
                <a:latin typeface="Century Gothic" panose="020B0502020202020204" pitchFamily="34" charset="0"/>
              </a:rPr>
              <a:t>AN EFFICIENT ROAD REPRESENTATION FOR AUTONOMOUS VEHICLES USING ARC-SPLINES WITH APPLICATION TO TRAJECTORY PLANNING</a:t>
            </a:r>
            <a:endParaRPr lang="tr-TR"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Atakan Salih Bolat</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M.S. Thesis Jury</a:t>
            </a:r>
          </a:p>
          <a:p>
            <a:pPr eaLnBrk="1" hangingPunct="1">
              <a:defRPr/>
            </a:pPr>
            <a:r>
              <a:rPr lang="tr-TR" sz="1400" b="1" dirty="0">
                <a:solidFill>
                  <a:schemeClr val="bg1"/>
                </a:solidFill>
                <a:latin typeface="Century Gothic" panose="020B0502020202020204" pitchFamily="34" charset="0"/>
              </a:rPr>
              <a:t>Department of Electrical and Electronics Engineering</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Sup: Prof. Dr. Klaus Werner Schmidt</a:t>
            </a: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July 11, 2024</a:t>
            </a:r>
          </a:p>
          <a:p>
            <a:pPr eaLnBrk="1" hangingPunct="1">
              <a:defRPr/>
            </a:pPr>
            <a:r>
              <a:rPr lang="tr-TR" sz="1400" b="1" dirty="0">
                <a:solidFill>
                  <a:schemeClr val="bg1"/>
                </a:solidFill>
                <a:latin typeface="Century Gothic" panose="020B0502020202020204" pitchFamily="34" charset="0"/>
              </a:rPr>
              <a:t>Ankara, TURKEY</a:t>
            </a: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April 29, 2014</a:t>
            </a:r>
          </a:p>
          <a:p>
            <a:pPr eaLnBrk="1" hangingPunct="1">
              <a:defRPr/>
            </a:pPr>
            <a:r>
              <a:rPr lang="tr-TR" sz="1400" b="1" dirty="0">
                <a:solidFill>
                  <a:schemeClr val="bg1"/>
                </a:solidFill>
                <a:latin typeface="Century Gothic" panose="020B0502020202020204" pitchFamily="34" charset="0"/>
              </a:rPr>
              <a:t>Place</a:t>
            </a:r>
            <a:endParaRPr lang="en-US" b="1" dirty="0">
              <a:solidFill>
                <a:schemeClr val="bg1"/>
              </a:solidFill>
              <a:latin typeface="Century Gothic" panose="020B0502020202020204" pitchFamily="34" charset="0"/>
            </a:endParaRPr>
          </a:p>
          <a:p>
            <a:pPr eaLnBrk="1" hangingPunct="1">
              <a:defRPr/>
            </a:pPr>
            <a:endParaRPr lang="en-US" dirty="0">
              <a:latin typeface="BentonSansTRUReg"/>
            </a:endParaRPr>
          </a:p>
          <a:p>
            <a:pPr eaLnBrk="1" hangingPunct="1">
              <a:defRPr/>
            </a:pPr>
            <a:endParaRPr lang="en-US" dirty="0"/>
          </a:p>
        </p:txBody>
      </p:sp>
    </p:spTree>
    <p:extLst>
      <p:ext uri="{BB962C8B-B14F-4D97-AF65-F5344CB8AC3E}">
        <p14:creationId xmlns:p14="http://schemas.microsoft.com/office/powerpoint/2010/main" val="404464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6" name="Slide Number Placeholder 17"/>
          <p:cNvSpPr>
            <a:spLocks noGrp="1"/>
          </p:cNvSpPr>
          <p:nvPr userDrawn="1">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39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Slide Number Placeholder 17"/>
          <p:cNvSpPr>
            <a:spLocks noGrp="1"/>
          </p:cNvSpPr>
          <p:nvPr userDrawn="1">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663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9" name="Slide Number Placeholder 17"/>
          <p:cNvSpPr>
            <a:spLocks noGrp="1"/>
          </p:cNvSpPr>
          <p:nvPr userDrawn="1">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102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17"/>
          <p:cNvSpPr>
            <a:spLocks noGrp="1"/>
          </p:cNvSpPr>
          <p:nvPr userDrawn="1">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069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userDrawn="1">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4621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a:solidFill>
                  <a:schemeClr val="bg1"/>
                </a:solidFill>
                <a:latin typeface="Century Gothic" panose="020B0502020202020204" pitchFamily="34" charset="0"/>
                <a:cs typeface="Arial" panose="020B0604020202020204" pitchFamily="34" charset="0"/>
              </a:rPr>
              <a:t>Thank you for your attention</a:t>
            </a:r>
            <a:r>
              <a:rPr lang="en-US" sz="2200" b="0" dirty="0">
                <a:solidFill>
                  <a:schemeClr val="bg1"/>
                </a:solidFill>
                <a:latin typeface="Century Gothic" panose="020B0502020202020204" pitchFamily="34" charset="0"/>
                <a:cs typeface="Arial" panose="020B0604020202020204" pitchFamily="34" charset="0"/>
              </a:rPr>
              <a:t>.</a:t>
            </a:r>
          </a:p>
        </p:txBody>
      </p:sp>
    </p:spTree>
    <p:extLst>
      <p:ext uri="{BB962C8B-B14F-4D97-AF65-F5344CB8AC3E}">
        <p14:creationId xmlns:p14="http://schemas.microsoft.com/office/powerpoint/2010/main" val="324550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18"/>
          <p:cNvGrpSpPr>
            <a:grpSpLocks/>
          </p:cNvGrpSpPr>
          <p:nvPr userDrawn="1"/>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userDrawn="1"/>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userDrawn="1">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1029" name="Text Placeholder 29"/>
          <p:cNvSpPr>
            <a:spLocks noGrp="1"/>
          </p:cNvSpPr>
          <p:nvPr userDrawn="1">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dirty="0"/>
              <a:t>Click to edit Master text styles</a:t>
            </a:r>
          </a:p>
          <a:p>
            <a:pPr lvl="1"/>
            <a:r>
              <a:rPr lang="tr-TR" dirty="0"/>
              <a:t>Second level</a:t>
            </a:r>
          </a:p>
          <a:p>
            <a:pPr lvl="2"/>
            <a:r>
              <a:rPr lang="tr-TR" dirty="0"/>
              <a:t>Third level</a:t>
            </a:r>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10" name="Date Placeholder 9"/>
          <p:cNvSpPr>
            <a:spLocks noGrp="1"/>
          </p:cNvSpPr>
          <p:nvPr userDrawn="1">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
        <p:nvSpPr>
          <p:cNvPr id="18" name="Slide Number Placeholder 17"/>
          <p:cNvSpPr>
            <a:spLocks noGrp="1"/>
          </p:cNvSpPr>
          <p:nvPr userDrawn="1">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3" r:id="rId1"/>
    <p:sldLayoutId id="2147483945" r:id="rId2"/>
    <p:sldLayoutId id="2147483946" r:id="rId3"/>
    <p:sldLayoutId id="2147483947" r:id="rId4"/>
    <p:sldLayoutId id="2147483948" r:id="rId5"/>
    <p:sldLayoutId id="2147483949" r:id="rId6"/>
    <p:sldLayoutId id="2147483956" r:id="rId7"/>
  </p:sldLayoutIdLst>
  <p:hf hdr="0" ftr="0"/>
  <p:txStyles>
    <p:titleStyle>
      <a:lvl1pPr algn="l" rtl="0" eaLnBrk="0" fontAlgn="base" hangingPunct="0">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0" fontAlgn="base" hangingPunct="0">
        <a:spcBef>
          <a:spcPct val="0"/>
        </a:spcBef>
        <a:spcAft>
          <a:spcPct val="0"/>
        </a:spcAft>
        <a:defRPr sz="2800">
          <a:solidFill>
            <a:srgbClr val="595959"/>
          </a:solidFill>
          <a:latin typeface="Calibri (Headings)"/>
          <a:ea typeface="Calibri (Headings)"/>
          <a:cs typeface="Calibri (Headings)"/>
        </a:defRPr>
      </a:lvl2pPr>
      <a:lvl3pPr algn="l" rtl="0" eaLnBrk="0" fontAlgn="base" hangingPunct="0">
        <a:spcBef>
          <a:spcPct val="0"/>
        </a:spcBef>
        <a:spcAft>
          <a:spcPct val="0"/>
        </a:spcAft>
        <a:defRPr sz="2800">
          <a:solidFill>
            <a:srgbClr val="595959"/>
          </a:solidFill>
          <a:latin typeface="Calibri (Headings)"/>
          <a:ea typeface="Calibri (Headings)"/>
          <a:cs typeface="Calibri (Headings)"/>
        </a:defRPr>
      </a:lvl3pPr>
      <a:lvl4pPr algn="l" rtl="0" eaLnBrk="0" fontAlgn="base" hangingPunct="0">
        <a:spcBef>
          <a:spcPct val="0"/>
        </a:spcBef>
        <a:spcAft>
          <a:spcPct val="0"/>
        </a:spcAft>
        <a:defRPr sz="2800">
          <a:solidFill>
            <a:srgbClr val="595959"/>
          </a:solidFill>
          <a:latin typeface="Calibri (Headings)"/>
          <a:ea typeface="Calibri (Headings)"/>
          <a:cs typeface="Calibri (Headings)"/>
        </a:defRPr>
      </a:lvl4pPr>
      <a:lvl5pPr algn="l" rtl="0" eaLnBrk="0" fontAlgn="base" hangingPunct="0">
        <a:spcBef>
          <a:spcPct val="0"/>
        </a:spcBef>
        <a:spcAft>
          <a:spcPct val="0"/>
        </a:spcAft>
        <a:defRPr sz="2800">
          <a:solidFill>
            <a:srgbClr val="595959"/>
          </a:solidFill>
          <a:latin typeface="Calibri (Headings)"/>
          <a:ea typeface="Calibri (Headings)"/>
          <a:cs typeface="Calibri (Headings)"/>
        </a:defRPr>
      </a:lvl5pPr>
      <a:lvl6pPr marL="457200" algn="l" rtl="0" fontAlgn="base">
        <a:spcBef>
          <a:spcPct val="0"/>
        </a:spcBef>
        <a:spcAft>
          <a:spcPct val="0"/>
        </a:spcAft>
        <a:defRPr sz="2800">
          <a:solidFill>
            <a:srgbClr val="595959"/>
          </a:solidFill>
          <a:latin typeface="Calibri (Headings)"/>
          <a:ea typeface="Calibri (Headings)"/>
          <a:cs typeface="Calibri (Headings)"/>
        </a:defRPr>
      </a:lvl6pPr>
      <a:lvl7pPr marL="914400" algn="l" rtl="0" fontAlgn="base">
        <a:spcBef>
          <a:spcPct val="0"/>
        </a:spcBef>
        <a:spcAft>
          <a:spcPct val="0"/>
        </a:spcAft>
        <a:defRPr sz="2800">
          <a:solidFill>
            <a:srgbClr val="595959"/>
          </a:solidFill>
          <a:latin typeface="Calibri (Headings)"/>
          <a:ea typeface="Calibri (Headings)"/>
          <a:cs typeface="Calibri (Headings)"/>
        </a:defRPr>
      </a:lvl7pPr>
      <a:lvl8pPr marL="1371600" algn="l" rtl="0" fontAlgn="base">
        <a:spcBef>
          <a:spcPct val="0"/>
        </a:spcBef>
        <a:spcAft>
          <a:spcPct val="0"/>
        </a:spcAft>
        <a:defRPr sz="2800">
          <a:solidFill>
            <a:srgbClr val="595959"/>
          </a:solidFill>
          <a:latin typeface="Calibri (Headings)"/>
          <a:ea typeface="Calibri (Headings)"/>
          <a:cs typeface="Calibri (Headings)"/>
        </a:defRPr>
      </a:lvl8pPr>
      <a:lvl9pPr marL="1828800" algn="l" rtl="0" fontAlgn="base">
        <a:spcBef>
          <a:spcPct val="0"/>
        </a:spcBef>
        <a:spcAft>
          <a:spcPct val="0"/>
        </a:spcAft>
        <a:defRPr sz="2800">
          <a:solidFill>
            <a:srgbClr val="595959"/>
          </a:solidFill>
          <a:latin typeface="Calibri (Headings)"/>
          <a:ea typeface="Calibri (Headings)"/>
          <a:cs typeface="Calibri (Headings)"/>
        </a:defRPr>
      </a:lvl9pPr>
    </p:titleStyle>
    <p:body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6.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Combination of Segments</a:t>
            </a:r>
          </a:p>
        </p:txBody>
      </p:sp>
      <p:sp>
        <p:nvSpPr>
          <p:cNvPr id="3" name="Content Placeholder 2"/>
          <p:cNvSpPr>
            <a:spLocks noGrp="1"/>
          </p:cNvSpPr>
          <p:nvPr>
            <p:ph idx="1"/>
          </p:nvPr>
        </p:nvSpPr>
        <p:spPr>
          <a:xfrm>
            <a:off x="146958" y="1478756"/>
            <a:ext cx="5284366" cy="2677608"/>
          </a:xfrm>
        </p:spPr>
        <p:txBody>
          <a:bodyPr/>
          <a:lstStyle/>
          <a:p>
            <a:pPr marL="342900" indent="-342900">
              <a:buClr>
                <a:srgbClr val="FF0000"/>
              </a:buClr>
              <a:buFont typeface="Arial" panose="020B0604020202020204" pitchFamily="34" charset="0"/>
              <a:buChar char="•"/>
            </a:pPr>
            <a:r>
              <a:rPr lang="tr-TR" dirty="0" err="1"/>
              <a:t>Try</a:t>
            </a:r>
            <a:r>
              <a:rPr lang="tr-TR" dirty="0"/>
              <a:t> </a:t>
            </a:r>
            <a:r>
              <a:rPr lang="tr-TR" dirty="0" err="1"/>
              <a:t>to</a:t>
            </a:r>
            <a:r>
              <a:rPr lang="tr-TR" dirty="0"/>
              <a:t> </a:t>
            </a:r>
            <a:r>
              <a:rPr lang="tr-TR" dirty="0" err="1"/>
              <a:t>combine</a:t>
            </a:r>
            <a:r>
              <a:rPr lang="tr-TR" dirty="0"/>
              <a:t> </a:t>
            </a:r>
            <a:r>
              <a:rPr lang="tr-TR" dirty="0" err="1"/>
              <a:t>segments</a:t>
            </a:r>
            <a:endParaRPr lang="tr-TR" dirty="0"/>
          </a:p>
          <a:p>
            <a:pPr marL="342900" indent="-342900">
              <a:buClr>
                <a:srgbClr val="FF0000"/>
              </a:buClr>
              <a:buFont typeface="Arial" panose="020B0604020202020204" pitchFamily="34" charset="0"/>
              <a:buChar char="•"/>
            </a:pPr>
            <a:r>
              <a:rPr lang="tr-TR" dirty="0" err="1"/>
              <a:t>Decision</a:t>
            </a:r>
            <a:r>
              <a:rPr lang="tr-TR" dirty="0"/>
              <a:t> </a:t>
            </a:r>
            <a:r>
              <a:rPr lang="tr-TR" dirty="0" err="1"/>
              <a:t>between</a:t>
            </a:r>
            <a:r>
              <a:rPr lang="tr-TR" dirty="0"/>
              <a:t> </a:t>
            </a:r>
            <a:r>
              <a:rPr lang="tr-TR" dirty="0" err="1"/>
              <a:t>line</a:t>
            </a:r>
            <a:r>
              <a:rPr lang="tr-TR" dirty="0"/>
              <a:t> </a:t>
            </a:r>
            <a:r>
              <a:rPr lang="tr-TR" dirty="0" err="1"/>
              <a:t>and</a:t>
            </a:r>
            <a:r>
              <a:rPr lang="tr-TR" dirty="0"/>
              <a:t> </a:t>
            </a:r>
            <a:r>
              <a:rPr lang="tr-TR" dirty="0" err="1"/>
              <a:t>arc-spline</a:t>
            </a:r>
            <a:r>
              <a:rPr lang="tr-TR" dirty="0"/>
              <a:t> </a:t>
            </a:r>
            <a:r>
              <a:rPr lang="tr-TR" dirty="0" err="1"/>
              <a:t>segment</a:t>
            </a:r>
            <a:endParaRPr lang="tr-TR" dirty="0"/>
          </a:p>
          <a:p>
            <a:pPr marL="342900" indent="-342900">
              <a:buClr>
                <a:srgbClr val="FF0000"/>
              </a:buClr>
              <a:buFont typeface="Arial" panose="020B0604020202020204" pitchFamily="34" charset="0"/>
              <a:buChar char="•"/>
            </a:pPr>
            <a:r>
              <a:rPr lang="tr-TR" dirty="0" err="1"/>
              <a:t>Decide</a:t>
            </a:r>
            <a:r>
              <a:rPr lang="tr-TR" dirty="0"/>
              <a:t> </a:t>
            </a:r>
            <a:r>
              <a:rPr lang="tr-TR" dirty="0" err="1"/>
              <a:t>arc-spline</a:t>
            </a:r>
            <a:r>
              <a:rPr lang="tr-TR" dirty="0"/>
              <a:t> </a:t>
            </a:r>
            <a:r>
              <a:rPr lang="tr-TR" dirty="0" err="1"/>
              <a:t>order</a:t>
            </a:r>
            <a:endParaRPr lang="tr-TR" dirty="0"/>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6DEEE2CB-8950-4677-8B6D-BE0538003893}"/>
              </a:ext>
            </a:extLst>
          </p:cNvPr>
          <p:cNvPicPr>
            <a:picLocks noChangeAspect="1"/>
          </p:cNvPicPr>
          <p:nvPr/>
        </p:nvPicPr>
        <p:blipFill>
          <a:blip r:embed="rId3"/>
          <a:stretch>
            <a:fillRect/>
          </a:stretch>
        </p:blipFill>
        <p:spPr>
          <a:xfrm>
            <a:off x="5517056" y="1227194"/>
            <a:ext cx="3369771" cy="2527328"/>
          </a:xfrm>
          <a:prstGeom prst="rect">
            <a:avLst/>
          </a:prstGeom>
        </p:spPr>
      </p:pic>
      <p:pic>
        <p:nvPicPr>
          <p:cNvPr id="13" name="Picture 12">
            <a:extLst>
              <a:ext uri="{FF2B5EF4-FFF2-40B4-BE49-F238E27FC236}">
                <a16:creationId xmlns:a16="http://schemas.microsoft.com/office/drawing/2014/main" id="{A531E257-5715-4589-A79B-A74B1A2ABD0D}"/>
              </a:ext>
            </a:extLst>
          </p:cNvPr>
          <p:cNvPicPr>
            <a:picLocks noChangeAspect="1"/>
          </p:cNvPicPr>
          <p:nvPr/>
        </p:nvPicPr>
        <p:blipFill>
          <a:blip r:embed="rId4"/>
          <a:stretch>
            <a:fillRect/>
          </a:stretch>
        </p:blipFill>
        <p:spPr>
          <a:xfrm>
            <a:off x="5517052" y="3754522"/>
            <a:ext cx="3369771" cy="2527328"/>
          </a:xfrm>
          <a:prstGeom prst="rect">
            <a:avLst/>
          </a:prstGeom>
        </p:spPr>
      </p:pic>
      <p:graphicFrame>
        <p:nvGraphicFramePr>
          <p:cNvPr id="6" name="Table 5">
            <a:extLst>
              <a:ext uri="{FF2B5EF4-FFF2-40B4-BE49-F238E27FC236}">
                <a16:creationId xmlns:a16="http://schemas.microsoft.com/office/drawing/2014/main" id="{239CC939-4FBC-40A7-82C5-8E65D0207EC0}"/>
              </a:ext>
            </a:extLst>
          </p:cNvPr>
          <p:cNvGraphicFramePr>
            <a:graphicFrameLocks noGrp="1"/>
          </p:cNvGraphicFramePr>
          <p:nvPr>
            <p:extLst>
              <p:ext uri="{D42A27DB-BD31-4B8C-83A1-F6EECF244321}">
                <p14:modId xmlns:p14="http://schemas.microsoft.com/office/powerpoint/2010/main" val="3538638038"/>
              </p:ext>
            </p:extLst>
          </p:nvPr>
        </p:nvGraphicFramePr>
        <p:xfrm>
          <a:off x="146958" y="4353719"/>
          <a:ext cx="5284366" cy="1854200"/>
        </p:xfrm>
        <a:graphic>
          <a:graphicData uri="http://schemas.openxmlformats.org/drawingml/2006/table">
            <a:tbl>
              <a:tblPr firstRow="1" bandRow="1">
                <a:tableStyleId>{5C22544A-7EE6-4342-B048-85BDC9FD1C3A}</a:tableStyleId>
              </a:tblPr>
              <a:tblGrid>
                <a:gridCol w="2968378">
                  <a:extLst>
                    <a:ext uri="{9D8B030D-6E8A-4147-A177-3AD203B41FA5}">
                      <a16:colId xmlns:a16="http://schemas.microsoft.com/office/drawing/2014/main" val="2019573721"/>
                    </a:ext>
                  </a:extLst>
                </a:gridCol>
                <a:gridCol w="2315988">
                  <a:extLst>
                    <a:ext uri="{9D8B030D-6E8A-4147-A177-3AD203B41FA5}">
                      <a16:colId xmlns:a16="http://schemas.microsoft.com/office/drawing/2014/main" val="3800106321"/>
                    </a:ext>
                  </a:extLst>
                </a:gridCol>
              </a:tblGrid>
              <a:tr h="370840">
                <a:tc>
                  <a:txBody>
                    <a:bodyPr/>
                    <a:lstStyle/>
                    <a:p>
                      <a:r>
                        <a:rPr lang="tr-TR" sz="1600" b="0" dirty="0" err="1">
                          <a:solidFill>
                            <a:schemeClr val="tx1"/>
                          </a:solidFill>
                          <a:latin typeface="Times New Roman" panose="02020603050405020304" pitchFamily="18" charset="0"/>
                          <a:cs typeface="Times New Roman" panose="02020603050405020304" pitchFamily="18" charset="0"/>
                        </a:rPr>
                        <a:t>Error</a:t>
                      </a:r>
                      <a:r>
                        <a:rPr lang="tr-TR" sz="1600" b="0" dirty="0">
                          <a:solidFill>
                            <a:schemeClr val="tx1"/>
                          </a:solidFill>
                          <a:latin typeface="Times New Roman" panose="02020603050405020304" pitchFamily="18" charset="0"/>
                          <a:cs typeface="Times New Roman" panose="02020603050405020304" pitchFamily="18" charset="0"/>
                        </a:rPr>
                        <a:t> </a:t>
                      </a:r>
                      <a:r>
                        <a:rPr lang="tr-TR" sz="1600" b="0" dirty="0" err="1">
                          <a:solidFill>
                            <a:schemeClr val="tx1"/>
                          </a:solidFill>
                          <a:latin typeface="Times New Roman" panose="02020603050405020304" pitchFamily="18" charset="0"/>
                          <a:cs typeface="Times New Roman" panose="02020603050405020304" pitchFamily="18" charset="0"/>
                        </a:rPr>
                        <a:t>Metric</a:t>
                      </a:r>
                      <a:endParaRPr lang="tr-TR"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r>
                        <a:rPr lang="tr-TR" sz="1600" b="0" dirty="0">
                          <a:solidFill>
                            <a:schemeClr val="tx1"/>
                          </a:solidFill>
                          <a:latin typeface="Times New Roman" panose="02020603050405020304" pitchFamily="18" charset="0"/>
                          <a:cs typeface="Times New Roman" panose="02020603050405020304" pitchFamily="18" charset="0"/>
                        </a:rPr>
                        <a:t>Maximum </a:t>
                      </a:r>
                      <a:r>
                        <a:rPr lang="tr-TR" sz="1600" b="0" dirty="0" err="1">
                          <a:solidFill>
                            <a:schemeClr val="tx1"/>
                          </a:solidFill>
                          <a:latin typeface="Times New Roman" panose="02020603050405020304" pitchFamily="18" charset="0"/>
                          <a:cs typeface="Times New Roman" panose="02020603050405020304" pitchFamily="18" charset="0"/>
                        </a:rPr>
                        <a:t>Allowed</a:t>
                      </a:r>
                      <a:r>
                        <a:rPr lang="tr-TR" sz="1600" b="0" dirty="0">
                          <a:solidFill>
                            <a:schemeClr val="tx1"/>
                          </a:solidFill>
                          <a:latin typeface="Times New Roman" panose="02020603050405020304" pitchFamily="18" charset="0"/>
                          <a:cs typeface="Times New Roman" panose="02020603050405020304" pitchFamily="18" charset="0"/>
                        </a:rPr>
                        <a: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179435084"/>
                  </a:ext>
                </a:extLst>
              </a:tr>
              <a:tr h="370840">
                <a:tc>
                  <a:txBody>
                    <a:bodyPr/>
                    <a:lstStyle/>
                    <a:p>
                      <a:r>
                        <a:rPr lang="tr-TR" sz="1600" b="0" dirty="0">
                          <a:solidFill>
                            <a:schemeClr val="tx1"/>
                          </a:solidFill>
                          <a:latin typeface="Times New Roman" panose="02020603050405020304" pitchFamily="18" charset="0"/>
                          <a:cs typeface="Times New Roman" panose="02020603050405020304" pitchFamily="18" charset="0"/>
                        </a:rPr>
                        <a:t>RMS </a:t>
                      </a:r>
                      <a:r>
                        <a:rPr lang="tr-TR" sz="1600" b="0" dirty="0" err="1">
                          <a:solidFill>
                            <a:schemeClr val="tx1"/>
                          </a:solidFill>
                          <a:latin typeface="Times New Roman" panose="02020603050405020304" pitchFamily="18" charset="0"/>
                          <a:cs typeface="Times New Roman" panose="02020603050405020304" pitchFamily="18" charset="0"/>
                        </a:rPr>
                        <a:t>error</a:t>
                      </a:r>
                      <a:endParaRPr lang="tr-TR"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tr-TR" sz="1600" b="0" dirty="0">
                          <a:solidFill>
                            <a:schemeClr val="tx1"/>
                          </a:solidFill>
                          <a:latin typeface="Times New Roman" panose="02020603050405020304" pitchFamily="18" charset="0"/>
                          <a:cs typeface="Times New Roman" panose="02020603050405020304" pitchFamily="18" charset="0"/>
                        </a:rPr>
                        <a:t>0.1 </a:t>
                      </a:r>
                      <a:r>
                        <a:rPr lang="tr-TR" sz="1600" b="0" dirty="0" err="1">
                          <a:solidFill>
                            <a:schemeClr val="tx1"/>
                          </a:solidFill>
                          <a:latin typeface="Times New Roman" panose="02020603050405020304" pitchFamily="18" charset="0"/>
                          <a:cs typeface="Times New Roman" panose="02020603050405020304" pitchFamily="18" charset="0"/>
                        </a:rPr>
                        <a:t>meters</a:t>
                      </a:r>
                      <a:endParaRPr lang="tr-TR"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325633709"/>
                  </a:ext>
                </a:extLst>
              </a:tr>
              <a:tr h="370840">
                <a:tc>
                  <a:txBody>
                    <a:bodyPr/>
                    <a:lstStyle/>
                    <a:p>
                      <a:r>
                        <a:rPr lang="tr-TR" sz="1600" dirty="0">
                          <a:solidFill>
                            <a:schemeClr val="tx1"/>
                          </a:solidFill>
                          <a:latin typeface="Times New Roman" panose="02020603050405020304" pitchFamily="18" charset="0"/>
                          <a:cs typeface="Times New Roman" panose="02020603050405020304" pitchFamily="18" charset="0"/>
                        </a:rPr>
                        <a:t>Maximum </a:t>
                      </a:r>
                      <a:r>
                        <a:rPr lang="tr-TR" sz="1600" dirty="0" err="1">
                          <a:solidFill>
                            <a:schemeClr val="tx1"/>
                          </a:solidFill>
                          <a:latin typeface="Times New Roman" panose="02020603050405020304" pitchFamily="18" charset="0"/>
                          <a:cs typeface="Times New Roman" panose="02020603050405020304" pitchFamily="18" charset="0"/>
                        </a:rPr>
                        <a:t>error</a:t>
                      </a:r>
                      <a:endParaRPr lang="tr-TR"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tr-TR" sz="1600" dirty="0">
                          <a:solidFill>
                            <a:schemeClr val="tx1"/>
                          </a:solidFill>
                          <a:latin typeface="Times New Roman" panose="02020603050405020304" pitchFamily="18" charset="0"/>
                          <a:cs typeface="Times New Roman" panose="02020603050405020304" pitchFamily="18" charset="0"/>
                        </a:rPr>
                        <a:t>0.15 </a:t>
                      </a:r>
                      <a:r>
                        <a:rPr lang="tr-TR" sz="1600" dirty="0" err="1">
                          <a:solidFill>
                            <a:schemeClr val="tx1"/>
                          </a:solidFill>
                          <a:latin typeface="Times New Roman" panose="02020603050405020304" pitchFamily="18" charset="0"/>
                          <a:cs typeface="Times New Roman" panose="02020603050405020304" pitchFamily="18" charset="0"/>
                        </a:rPr>
                        <a:t>meters</a:t>
                      </a:r>
                      <a:endParaRPr lang="tr-TR"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64138806"/>
                  </a:ext>
                </a:extLst>
              </a:tr>
              <a:tr h="370840">
                <a:tc>
                  <a:txBody>
                    <a:bodyPr/>
                    <a:lstStyle/>
                    <a:p>
                      <a:r>
                        <a:rPr lang="tr-TR" sz="1600" dirty="0" err="1">
                          <a:solidFill>
                            <a:schemeClr val="tx1"/>
                          </a:solidFill>
                          <a:latin typeface="Times New Roman" panose="02020603050405020304" pitchFamily="18" charset="0"/>
                          <a:cs typeface="Times New Roman" panose="02020603050405020304" pitchFamily="18" charset="0"/>
                        </a:rPr>
                        <a:t>Heading</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deviation</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line</a:t>
                      </a:r>
                      <a:r>
                        <a:rPr lang="tr-TR" sz="16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tr-TR" sz="1600" dirty="0">
                          <a:solidFill>
                            <a:schemeClr val="tx1"/>
                          </a:solidFill>
                          <a:latin typeface="Times New Roman" panose="02020603050405020304" pitchFamily="18" charset="0"/>
                          <a:cs typeface="Times New Roman" panose="02020603050405020304" pitchFamily="18" charset="0"/>
                        </a:rPr>
                        <a:t>0.2 </a:t>
                      </a:r>
                      <a:r>
                        <a:rPr lang="tr-TR" sz="1600" dirty="0" err="1">
                          <a:solidFill>
                            <a:schemeClr val="tx1"/>
                          </a:solidFill>
                          <a:latin typeface="Times New Roman" panose="02020603050405020304" pitchFamily="18" charset="0"/>
                          <a:cs typeface="Times New Roman" panose="02020603050405020304" pitchFamily="18" charset="0"/>
                        </a:rPr>
                        <a:t>degrees</a:t>
                      </a:r>
                      <a:endParaRPr lang="tr-TR"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746919986"/>
                  </a:ext>
                </a:extLst>
              </a:tr>
              <a:tr h="370840">
                <a:tc>
                  <a:txBody>
                    <a:bodyPr/>
                    <a:lstStyle/>
                    <a:p>
                      <a:r>
                        <a:rPr lang="tr-TR" sz="1600" dirty="0" err="1">
                          <a:solidFill>
                            <a:schemeClr val="tx1"/>
                          </a:solidFill>
                          <a:latin typeface="Times New Roman" panose="02020603050405020304" pitchFamily="18" charset="0"/>
                          <a:cs typeface="Times New Roman" panose="02020603050405020304" pitchFamily="18" charset="0"/>
                        </a:rPr>
                        <a:t>Curvature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error</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percent</a:t>
                      </a:r>
                      <a:endParaRPr lang="tr-TR"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tr-TR" sz="1600" dirty="0">
                          <a:solidFill>
                            <a:schemeClr val="tx1"/>
                          </a:solidFill>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97558064"/>
                  </a:ext>
                </a:extLst>
              </a:tr>
            </a:tbl>
          </a:graphicData>
        </a:graphic>
      </p:graphicFrame>
    </p:spTree>
    <p:extLst>
      <p:ext uri="{BB962C8B-B14F-4D97-AF65-F5344CB8AC3E}">
        <p14:creationId xmlns:p14="http://schemas.microsoft.com/office/powerpoint/2010/main" val="174447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Parallel Shifting</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3161604B-2BED-4C41-AF98-4C1CE2906429}"/>
              </a:ext>
            </a:extLst>
          </p:cNvPr>
          <p:cNvPicPr>
            <a:picLocks noChangeAspect="1"/>
          </p:cNvPicPr>
          <p:nvPr/>
        </p:nvPicPr>
        <p:blipFill>
          <a:blip r:embed="rId3"/>
          <a:stretch>
            <a:fillRect/>
          </a:stretch>
        </p:blipFill>
        <p:spPr>
          <a:xfrm>
            <a:off x="4600719" y="3140364"/>
            <a:ext cx="4435711" cy="3326784"/>
          </a:xfrm>
          <a:prstGeom prst="rect">
            <a:avLst/>
          </a:prstGeom>
        </p:spPr>
      </p:pic>
      <p:pic>
        <p:nvPicPr>
          <p:cNvPr id="9" name="Picture 8">
            <a:extLst>
              <a:ext uri="{FF2B5EF4-FFF2-40B4-BE49-F238E27FC236}">
                <a16:creationId xmlns:a16="http://schemas.microsoft.com/office/drawing/2014/main" id="{2A3E7DCD-8A21-41CE-808F-7962E5397258}"/>
              </a:ext>
            </a:extLst>
          </p:cNvPr>
          <p:cNvPicPr>
            <a:picLocks noChangeAspect="1"/>
          </p:cNvPicPr>
          <p:nvPr/>
        </p:nvPicPr>
        <p:blipFill>
          <a:blip r:embed="rId4"/>
          <a:stretch>
            <a:fillRect/>
          </a:stretch>
        </p:blipFill>
        <p:spPr>
          <a:xfrm>
            <a:off x="0" y="3214900"/>
            <a:ext cx="4435712" cy="3326784"/>
          </a:xfrm>
          <a:prstGeom prst="rect">
            <a:avLst/>
          </a:prstGeom>
        </p:spPr>
      </p:pic>
      <p:sp>
        <p:nvSpPr>
          <p:cNvPr id="11" name="Content Placeholder 2">
            <a:extLst>
              <a:ext uri="{FF2B5EF4-FFF2-40B4-BE49-F238E27FC236}">
                <a16:creationId xmlns:a16="http://schemas.microsoft.com/office/drawing/2014/main" id="{46C288A8-A922-46C3-ACE4-CD81D6410D5E}"/>
              </a:ext>
            </a:extLst>
          </p:cNvPr>
          <p:cNvSpPr txBox="1">
            <a:spLocks/>
          </p:cNvSpPr>
          <p:nvPr/>
        </p:nvSpPr>
        <p:spPr bwMode="auto">
          <a:xfrm>
            <a:off x="4645232" y="1517901"/>
            <a:ext cx="4425044" cy="118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tr-TR" dirty="0" err="1"/>
              <a:t>Change</a:t>
            </a:r>
            <a:r>
              <a:rPr lang="tr-TR" dirty="0"/>
              <a:t> </a:t>
            </a:r>
            <a:r>
              <a:rPr lang="tr-TR" dirty="0" err="1"/>
              <a:t>the</a:t>
            </a:r>
            <a:r>
              <a:rPr lang="tr-TR" dirty="0"/>
              <a:t> </a:t>
            </a:r>
            <a:r>
              <a:rPr lang="tr-TR" dirty="0" err="1"/>
              <a:t>turning</a:t>
            </a:r>
            <a:r>
              <a:rPr lang="tr-TR" dirty="0"/>
              <a:t> </a:t>
            </a:r>
            <a:r>
              <a:rPr lang="tr-TR" dirty="0" err="1"/>
              <a:t>radii</a:t>
            </a:r>
            <a:r>
              <a:rPr lang="tr-TR" dirty="0"/>
              <a:t> of </a:t>
            </a:r>
            <a:r>
              <a:rPr lang="tr-TR" dirty="0" err="1"/>
              <a:t>arcs</a:t>
            </a:r>
            <a:endParaRPr lang="tr-TR" dirty="0"/>
          </a:p>
        </p:txBody>
      </p:sp>
      <p:sp>
        <p:nvSpPr>
          <p:cNvPr id="12" name="Content Placeholder 2">
            <a:extLst>
              <a:ext uri="{FF2B5EF4-FFF2-40B4-BE49-F238E27FC236}">
                <a16:creationId xmlns:a16="http://schemas.microsoft.com/office/drawing/2014/main" id="{AC7DF085-E792-4AA5-B4F9-1D46D72B38A5}"/>
              </a:ext>
            </a:extLst>
          </p:cNvPr>
          <p:cNvSpPr txBox="1">
            <a:spLocks/>
          </p:cNvSpPr>
          <p:nvPr/>
        </p:nvSpPr>
        <p:spPr bwMode="auto">
          <a:xfrm>
            <a:off x="104282" y="1522481"/>
            <a:ext cx="4425044" cy="118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Translate</a:t>
            </a:r>
            <a:r>
              <a:rPr lang="tr-TR" dirty="0"/>
              <a:t> </a:t>
            </a:r>
            <a:r>
              <a:rPr lang="tr-TR" dirty="0" err="1"/>
              <a:t>line</a:t>
            </a:r>
            <a:r>
              <a:rPr lang="tr-TR" dirty="0"/>
              <a:t> </a:t>
            </a:r>
            <a:r>
              <a:rPr lang="tr-TR" dirty="0" err="1"/>
              <a:t>segments</a:t>
            </a:r>
            <a:endParaRPr lang="tr-TR" dirty="0"/>
          </a:p>
          <a:p>
            <a:pPr marL="342900" indent="-342900">
              <a:buClr>
                <a:srgbClr val="FF0000"/>
              </a:buClr>
              <a:buFont typeface="Arial" panose="020B0604020202020204" pitchFamily="34" charset="0"/>
              <a:buChar char="•"/>
            </a:pPr>
            <a:r>
              <a:rPr lang="tr-TR" dirty="0" err="1"/>
              <a:t>Lane</a:t>
            </a:r>
            <a:r>
              <a:rPr lang="tr-TR" dirty="0"/>
              <a:t> </a:t>
            </a:r>
            <a:r>
              <a:rPr lang="tr-TR" dirty="0" err="1"/>
              <a:t>width</a:t>
            </a:r>
            <a:r>
              <a:rPr lang="tr-TR" dirty="0"/>
              <a:t> = 3.7 </a:t>
            </a:r>
            <a:r>
              <a:rPr lang="tr-TR" dirty="0" err="1"/>
              <a:t>meters</a:t>
            </a:r>
            <a:endParaRPr lang="tr-TR" dirty="0"/>
          </a:p>
          <a:p>
            <a:pPr marL="342900" indent="-342900" defTabSz="914400">
              <a:buClr>
                <a:srgbClr val="FF0000"/>
              </a:buClr>
              <a:buFont typeface="Arial" panose="020B0604020202020204" pitchFamily="34" charset="0"/>
              <a:buChar char="•"/>
            </a:pPr>
            <a:endParaRPr lang="tr-TR" dirty="0"/>
          </a:p>
        </p:txBody>
      </p:sp>
    </p:spTree>
    <p:extLst>
      <p:ext uri="{BB962C8B-B14F-4D97-AF65-F5344CB8AC3E}">
        <p14:creationId xmlns:p14="http://schemas.microsoft.com/office/powerpoint/2010/main" val="99488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Road Centerline Approximation</a:t>
            </a:r>
          </a:p>
        </p:txBody>
      </p:sp>
      <p:sp>
        <p:nvSpPr>
          <p:cNvPr id="3" name="Content Placeholder 2"/>
          <p:cNvSpPr>
            <a:spLocks noGrp="1"/>
          </p:cNvSpPr>
          <p:nvPr>
            <p:ph idx="1"/>
          </p:nvPr>
        </p:nvSpPr>
        <p:spPr>
          <a:xfrm>
            <a:off x="0" y="1584758"/>
            <a:ext cx="4635010" cy="2247900"/>
          </a:xfrm>
        </p:spPr>
        <p:txBody>
          <a:bodyPr/>
          <a:lstStyle/>
          <a:p>
            <a:pPr marL="342900" indent="-342900">
              <a:buClr>
                <a:srgbClr val="FF0000"/>
              </a:buClr>
              <a:buFont typeface="Arial" panose="020B0604020202020204" pitchFamily="34" charset="0"/>
              <a:buChar char="•"/>
            </a:pPr>
            <a:r>
              <a:rPr lang="tr-TR" dirty="0" err="1"/>
              <a:t>Performance</a:t>
            </a:r>
            <a:r>
              <a:rPr lang="tr-TR" dirty="0"/>
              <a:t> metrics:</a:t>
            </a:r>
          </a:p>
          <a:p>
            <a:pPr marL="982663" lvl="1" indent="-342900">
              <a:buClr>
                <a:srgbClr val="FF0000"/>
              </a:buClr>
            </a:pPr>
            <a:r>
              <a:rPr lang="tr-TR" dirty="0"/>
              <a:t>Euclidian distance RMS (10cm)</a:t>
            </a:r>
          </a:p>
          <a:p>
            <a:pPr marL="982663" lvl="1" indent="-342900">
              <a:buClr>
                <a:srgbClr val="FF0000"/>
              </a:buClr>
            </a:pPr>
            <a:endParaRPr lang="tr-TR" dirty="0"/>
          </a:p>
          <a:p>
            <a:pPr marL="982663" lvl="1" indent="-342900">
              <a:buClr>
                <a:srgbClr val="FF0000"/>
              </a:buClr>
            </a:pPr>
            <a:r>
              <a:rPr lang="tr-TR" dirty="0"/>
              <a:t>Euclidian distance max (15 cm)</a:t>
            </a:r>
          </a:p>
          <a:p>
            <a:pPr marL="982663" lvl="1" indent="-342900">
              <a:buClr>
                <a:srgbClr val="FF0000"/>
              </a:buClr>
            </a:pPr>
            <a:endParaRPr lang="tr-TR" dirty="0"/>
          </a:p>
          <a:p>
            <a:pPr marL="982663" lvl="1" indent="-342900">
              <a:buClr>
                <a:srgbClr val="FF0000"/>
              </a:buClr>
            </a:pPr>
            <a:r>
              <a:rPr lang="tr-TR" dirty="0"/>
              <a:t>Number of segments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582829B1-0276-4EB3-9F37-9C597CE12B14}"/>
              </a:ext>
            </a:extLst>
          </p:cNvPr>
          <p:cNvPicPr>
            <a:picLocks noChangeAspect="1"/>
          </p:cNvPicPr>
          <p:nvPr/>
        </p:nvPicPr>
        <p:blipFill rotWithShape="1">
          <a:blip r:embed="rId3"/>
          <a:srcRect t="6424"/>
          <a:stretch/>
        </p:blipFill>
        <p:spPr>
          <a:xfrm>
            <a:off x="4715291" y="2486024"/>
            <a:ext cx="4323934" cy="3052449"/>
          </a:xfrm>
          <a:prstGeom prst="rect">
            <a:avLst/>
          </a:prstGeom>
        </p:spPr>
      </p:pic>
      <p:sp>
        <p:nvSpPr>
          <p:cNvPr id="8" name="Content Placeholder 2">
            <a:extLst>
              <a:ext uri="{FF2B5EF4-FFF2-40B4-BE49-F238E27FC236}">
                <a16:creationId xmlns:a16="http://schemas.microsoft.com/office/drawing/2014/main" id="{24419186-B17E-40D5-9E37-EDD7AA964B67}"/>
              </a:ext>
            </a:extLst>
          </p:cNvPr>
          <p:cNvSpPr txBox="1">
            <a:spLocks/>
          </p:cNvSpPr>
          <p:nvPr/>
        </p:nvSpPr>
        <p:spPr bwMode="auto">
          <a:xfrm>
            <a:off x="4901710" y="2276474"/>
            <a:ext cx="440421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400" b="1" dirty="0"/>
              <a:t>Approximated Road Centerline</a:t>
            </a:r>
          </a:p>
        </p:txBody>
      </p:sp>
    </p:spTree>
    <p:extLst>
      <p:ext uri="{BB962C8B-B14F-4D97-AF65-F5344CB8AC3E}">
        <p14:creationId xmlns:p14="http://schemas.microsoft.com/office/powerpoint/2010/main" val="34973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a:t>
            </a:r>
            <a:r>
              <a:rPr lang="tr-TR" dirty="0" err="1"/>
              <a:t>Position</a:t>
            </a:r>
            <a:r>
              <a:rPr lang="tr-TR" dirty="0"/>
              <a:t> Error Over a Autobahn 38</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9" name="Picture 8">
            <a:extLst>
              <a:ext uri="{FF2B5EF4-FFF2-40B4-BE49-F238E27FC236}">
                <a16:creationId xmlns:a16="http://schemas.microsoft.com/office/drawing/2014/main" id="{8ACF8F7F-A1D5-42FB-BB3F-FEE6DDB06C11}"/>
              </a:ext>
            </a:extLst>
          </p:cNvPr>
          <p:cNvPicPr>
            <a:picLocks noChangeAspect="1"/>
          </p:cNvPicPr>
          <p:nvPr/>
        </p:nvPicPr>
        <p:blipFill>
          <a:blip r:embed="rId3"/>
          <a:stretch>
            <a:fillRect/>
          </a:stretch>
        </p:blipFill>
        <p:spPr>
          <a:xfrm>
            <a:off x="0" y="3657600"/>
            <a:ext cx="4539345" cy="2630415"/>
          </a:xfrm>
          <a:prstGeom prst="rect">
            <a:avLst/>
          </a:prstGeom>
        </p:spPr>
      </p:pic>
      <p:pic>
        <p:nvPicPr>
          <p:cNvPr id="7" name="Picture 6">
            <a:extLst>
              <a:ext uri="{FF2B5EF4-FFF2-40B4-BE49-F238E27FC236}">
                <a16:creationId xmlns:a16="http://schemas.microsoft.com/office/drawing/2014/main" id="{6635F37E-E665-4A6C-9012-CAE8F787BE03}"/>
              </a:ext>
            </a:extLst>
          </p:cNvPr>
          <p:cNvPicPr>
            <a:picLocks noChangeAspect="1"/>
          </p:cNvPicPr>
          <p:nvPr/>
        </p:nvPicPr>
        <p:blipFill>
          <a:blip r:embed="rId4"/>
          <a:stretch>
            <a:fillRect/>
          </a:stretch>
        </p:blipFill>
        <p:spPr>
          <a:xfrm>
            <a:off x="4572000" y="3648077"/>
            <a:ext cx="4539344" cy="2630415"/>
          </a:xfrm>
          <a:prstGeom prst="rect">
            <a:avLst/>
          </a:prstGeom>
        </p:spPr>
      </p:pic>
      <p:sp>
        <p:nvSpPr>
          <p:cNvPr id="10" name="Content Placeholder 2">
            <a:extLst>
              <a:ext uri="{FF2B5EF4-FFF2-40B4-BE49-F238E27FC236}">
                <a16:creationId xmlns:a16="http://schemas.microsoft.com/office/drawing/2014/main" id="{28A9CA0D-84F2-4213-8608-FBE13BDA43FE}"/>
              </a:ext>
            </a:extLst>
          </p:cNvPr>
          <p:cNvSpPr txBox="1">
            <a:spLocks/>
          </p:cNvSpPr>
          <p:nvPr/>
        </p:nvSpPr>
        <p:spPr bwMode="auto">
          <a:xfrm>
            <a:off x="4645232" y="1517901"/>
            <a:ext cx="4425044" cy="139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tr-TR" dirty="0" err="1"/>
              <a:t>Predefined</a:t>
            </a:r>
            <a:r>
              <a:rPr lang="tr-TR" dirty="0"/>
              <a:t> </a:t>
            </a:r>
            <a:r>
              <a:rPr lang="tr-TR" dirty="0" err="1"/>
              <a:t>maximum</a:t>
            </a:r>
            <a:r>
              <a:rPr lang="tr-TR" dirty="0"/>
              <a:t> </a:t>
            </a:r>
            <a:r>
              <a:rPr lang="tr-TR" dirty="0" err="1"/>
              <a:t>max</a:t>
            </a:r>
            <a:r>
              <a:rPr lang="tr-TR" dirty="0"/>
              <a:t> </a:t>
            </a:r>
            <a:r>
              <a:rPr lang="tr-TR" dirty="0" err="1"/>
              <a:t>error</a:t>
            </a:r>
            <a:r>
              <a:rPr lang="tr-TR" dirty="0"/>
              <a:t> </a:t>
            </a:r>
            <a:r>
              <a:rPr lang="tr-TR" dirty="0" err="1"/>
              <a:t>value</a:t>
            </a:r>
            <a:r>
              <a:rPr lang="tr-TR" dirty="0"/>
              <a:t>: 0.15 </a:t>
            </a:r>
            <a:r>
              <a:rPr lang="tr-TR" dirty="0" err="1"/>
              <a:t>meters</a:t>
            </a:r>
            <a:r>
              <a:rPr lang="tr-TR" dirty="0"/>
              <a:t> </a:t>
            </a:r>
          </a:p>
          <a:p>
            <a:pPr marL="342900" indent="-342900" defTabSz="914400">
              <a:buClr>
                <a:srgbClr val="FF0000"/>
              </a:buClr>
              <a:buFont typeface="Arial" panose="020B0604020202020204" pitchFamily="34" charset="0"/>
              <a:buChar char="•"/>
            </a:pPr>
            <a:r>
              <a:rPr lang="tr-TR" dirty="0" err="1"/>
              <a:t>Low</a:t>
            </a:r>
            <a:r>
              <a:rPr lang="tr-TR" dirty="0"/>
              <a:t> </a:t>
            </a:r>
            <a:r>
              <a:rPr lang="tr-TR" dirty="0" err="1"/>
              <a:t>correlation</a:t>
            </a:r>
            <a:r>
              <a:rPr lang="tr-TR" dirty="0"/>
              <a:t> </a:t>
            </a:r>
            <a:r>
              <a:rPr lang="tr-TR" dirty="0" err="1"/>
              <a:t>between</a:t>
            </a:r>
            <a:r>
              <a:rPr lang="tr-TR" dirty="0"/>
              <a:t> </a:t>
            </a:r>
            <a:r>
              <a:rPr lang="tr-TR" dirty="0" err="1"/>
              <a:t>curvature</a:t>
            </a:r>
            <a:r>
              <a:rPr lang="tr-TR" dirty="0"/>
              <a:t> </a:t>
            </a:r>
            <a:r>
              <a:rPr lang="tr-TR" dirty="0" err="1"/>
              <a:t>and</a:t>
            </a:r>
            <a:r>
              <a:rPr lang="tr-TR" dirty="0"/>
              <a:t> </a:t>
            </a:r>
            <a:r>
              <a:rPr lang="tr-TR" dirty="0" err="1"/>
              <a:t>maximum</a:t>
            </a:r>
            <a:r>
              <a:rPr lang="tr-TR" dirty="0"/>
              <a:t> </a:t>
            </a:r>
            <a:r>
              <a:rPr lang="tr-TR" dirty="0" err="1"/>
              <a:t>error</a:t>
            </a:r>
            <a:endParaRPr lang="tr-TR" dirty="0"/>
          </a:p>
        </p:txBody>
      </p:sp>
      <p:sp>
        <p:nvSpPr>
          <p:cNvPr id="11" name="Content Placeholder 2">
            <a:extLst>
              <a:ext uri="{FF2B5EF4-FFF2-40B4-BE49-F238E27FC236}">
                <a16:creationId xmlns:a16="http://schemas.microsoft.com/office/drawing/2014/main" id="{40978C54-DA74-4ABF-8984-92A67419E291}"/>
              </a:ext>
            </a:extLst>
          </p:cNvPr>
          <p:cNvSpPr txBox="1">
            <a:spLocks/>
          </p:cNvSpPr>
          <p:nvPr/>
        </p:nvSpPr>
        <p:spPr bwMode="auto">
          <a:xfrm>
            <a:off x="104282" y="1522481"/>
            <a:ext cx="4425044" cy="138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Predefined</a:t>
            </a:r>
            <a:r>
              <a:rPr lang="tr-TR" dirty="0"/>
              <a:t> </a:t>
            </a:r>
            <a:r>
              <a:rPr lang="tr-TR" dirty="0" err="1"/>
              <a:t>maximum</a:t>
            </a:r>
            <a:r>
              <a:rPr lang="tr-TR" dirty="0"/>
              <a:t> RMS </a:t>
            </a:r>
            <a:r>
              <a:rPr lang="tr-TR" dirty="0" err="1"/>
              <a:t>error</a:t>
            </a:r>
            <a:r>
              <a:rPr lang="tr-TR" dirty="0"/>
              <a:t> </a:t>
            </a:r>
            <a:r>
              <a:rPr lang="tr-TR" dirty="0" err="1"/>
              <a:t>value</a:t>
            </a:r>
            <a:r>
              <a:rPr lang="tr-TR" dirty="0"/>
              <a:t>: 0.1 </a:t>
            </a:r>
            <a:r>
              <a:rPr lang="tr-TR" dirty="0" err="1"/>
              <a:t>meters</a:t>
            </a:r>
            <a:r>
              <a:rPr lang="tr-TR" dirty="0"/>
              <a:t> </a:t>
            </a:r>
          </a:p>
          <a:p>
            <a:pPr marL="342900" indent="-342900">
              <a:buClr>
                <a:srgbClr val="FF0000"/>
              </a:buClr>
              <a:buFont typeface="Arial" panose="020B0604020202020204" pitchFamily="34" charset="0"/>
              <a:buChar char="•"/>
            </a:pPr>
            <a:r>
              <a:rPr lang="tr-TR" dirty="0" err="1"/>
              <a:t>Low</a:t>
            </a:r>
            <a:r>
              <a:rPr lang="tr-TR" dirty="0"/>
              <a:t> </a:t>
            </a:r>
            <a:r>
              <a:rPr lang="tr-TR" dirty="0" err="1"/>
              <a:t>correlation</a:t>
            </a:r>
            <a:r>
              <a:rPr lang="tr-TR" dirty="0"/>
              <a:t> </a:t>
            </a:r>
            <a:r>
              <a:rPr lang="tr-TR" dirty="0" err="1"/>
              <a:t>between</a:t>
            </a:r>
            <a:r>
              <a:rPr lang="tr-TR" dirty="0"/>
              <a:t> </a:t>
            </a:r>
            <a:r>
              <a:rPr lang="tr-TR" dirty="0" err="1"/>
              <a:t>curvature</a:t>
            </a:r>
            <a:r>
              <a:rPr lang="tr-TR" dirty="0"/>
              <a:t> </a:t>
            </a:r>
            <a:r>
              <a:rPr lang="tr-TR" dirty="0" err="1"/>
              <a:t>and</a:t>
            </a:r>
            <a:r>
              <a:rPr lang="tr-TR" dirty="0"/>
              <a:t> RMS </a:t>
            </a:r>
            <a:r>
              <a:rPr lang="tr-TR" dirty="0" err="1"/>
              <a:t>error</a:t>
            </a:r>
            <a:endParaRPr lang="tr-TR" dirty="0"/>
          </a:p>
        </p:txBody>
      </p:sp>
    </p:spTree>
    <p:extLst>
      <p:ext uri="{BB962C8B-B14F-4D97-AF65-F5344CB8AC3E}">
        <p14:creationId xmlns:p14="http://schemas.microsoft.com/office/powerpoint/2010/main" val="429272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3768-B3ED-4950-829B-6537CC8B0494}"/>
              </a:ext>
            </a:extLst>
          </p:cNvPr>
          <p:cNvSpPr>
            <a:spLocks noGrp="1"/>
          </p:cNvSpPr>
          <p:nvPr>
            <p:ph type="title"/>
          </p:nvPr>
        </p:nvSpPr>
        <p:spPr/>
        <p:txBody>
          <a:bodyPr/>
          <a:lstStyle/>
          <a:p>
            <a:r>
              <a:rPr lang="tr-TR" dirty="0" err="1"/>
              <a:t>Results</a:t>
            </a:r>
            <a:r>
              <a:rPr lang="tr-TR" dirty="0"/>
              <a:t> – </a:t>
            </a:r>
            <a:r>
              <a:rPr lang="tr-TR" dirty="0" err="1"/>
              <a:t>Number</a:t>
            </a:r>
            <a:r>
              <a:rPr lang="tr-TR" dirty="0"/>
              <a:t> of </a:t>
            </a:r>
            <a:r>
              <a:rPr lang="tr-TR" dirty="0" err="1"/>
              <a:t>segments</a:t>
            </a:r>
            <a:endParaRPr lang="tr-TR" dirty="0"/>
          </a:p>
        </p:txBody>
      </p:sp>
      <p:sp>
        <p:nvSpPr>
          <p:cNvPr id="4" name="Slide Number Placeholder 3">
            <a:extLst>
              <a:ext uri="{FF2B5EF4-FFF2-40B4-BE49-F238E27FC236}">
                <a16:creationId xmlns:a16="http://schemas.microsoft.com/office/drawing/2014/main" id="{437DCDBE-E703-44F4-80F5-F06154FCDD06}"/>
              </a:ext>
            </a:extLst>
          </p:cNvPr>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sp>
        <p:nvSpPr>
          <p:cNvPr id="5" name="Date Placeholder 4">
            <a:extLst>
              <a:ext uri="{FF2B5EF4-FFF2-40B4-BE49-F238E27FC236}">
                <a16:creationId xmlns:a16="http://schemas.microsoft.com/office/drawing/2014/main" id="{B5EE818A-1A8A-4969-B807-409F4F296C82}"/>
              </a:ext>
            </a:extLst>
          </p:cNvPr>
          <p:cNvSpPr>
            <a:spLocks noGrp="1"/>
          </p:cNvSpPr>
          <p:nvPr>
            <p:ph type="dt" sz="half" idx="2"/>
          </p:nvPr>
        </p:nvSpPr>
        <p:spPr/>
        <p:txBody>
          <a:bodyPr/>
          <a:lstStyle/>
          <a:p>
            <a:pPr>
              <a:defRPr/>
            </a:pPr>
            <a:r>
              <a:rPr lang="tr-TR"/>
              <a:t>METU Electrical &amp; Electronics Engineering Department</a:t>
            </a:r>
            <a:endParaRPr lang="en-US" dirty="0"/>
          </a:p>
        </p:txBody>
      </p:sp>
      <p:graphicFrame>
        <p:nvGraphicFramePr>
          <p:cNvPr id="9" name="Content Placeholder 8">
            <a:extLst>
              <a:ext uri="{FF2B5EF4-FFF2-40B4-BE49-F238E27FC236}">
                <a16:creationId xmlns:a16="http://schemas.microsoft.com/office/drawing/2014/main" id="{6CD3234A-5A41-4C98-9310-14D322F2AC26}"/>
              </a:ext>
            </a:extLst>
          </p:cNvPr>
          <p:cNvGraphicFramePr>
            <a:graphicFrameLocks noGrp="1"/>
          </p:cNvGraphicFramePr>
          <p:nvPr>
            <p:ph idx="1"/>
            <p:extLst>
              <p:ext uri="{D42A27DB-BD31-4B8C-83A1-F6EECF244321}">
                <p14:modId xmlns:p14="http://schemas.microsoft.com/office/powerpoint/2010/main" val="3174959490"/>
              </p:ext>
            </p:extLst>
          </p:nvPr>
        </p:nvGraphicFramePr>
        <p:xfrm>
          <a:off x="457200" y="3880168"/>
          <a:ext cx="8229600" cy="13766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36877274"/>
                    </a:ext>
                  </a:extLst>
                </a:gridCol>
                <a:gridCol w="1645920">
                  <a:extLst>
                    <a:ext uri="{9D8B030D-6E8A-4147-A177-3AD203B41FA5}">
                      <a16:colId xmlns:a16="http://schemas.microsoft.com/office/drawing/2014/main" val="1231893343"/>
                    </a:ext>
                  </a:extLst>
                </a:gridCol>
                <a:gridCol w="1645920">
                  <a:extLst>
                    <a:ext uri="{9D8B030D-6E8A-4147-A177-3AD203B41FA5}">
                      <a16:colId xmlns:a16="http://schemas.microsoft.com/office/drawing/2014/main" val="2935672580"/>
                    </a:ext>
                  </a:extLst>
                </a:gridCol>
                <a:gridCol w="1645920">
                  <a:extLst>
                    <a:ext uri="{9D8B030D-6E8A-4147-A177-3AD203B41FA5}">
                      <a16:colId xmlns:a16="http://schemas.microsoft.com/office/drawing/2014/main" val="1477577212"/>
                    </a:ext>
                  </a:extLst>
                </a:gridCol>
                <a:gridCol w="1645920">
                  <a:extLst>
                    <a:ext uri="{9D8B030D-6E8A-4147-A177-3AD203B41FA5}">
                      <a16:colId xmlns:a16="http://schemas.microsoft.com/office/drawing/2014/main" val="716101143"/>
                    </a:ext>
                  </a:extLst>
                </a:gridCol>
              </a:tblGrid>
              <a:tr h="451167">
                <a:tc>
                  <a:txBody>
                    <a:bodyPr/>
                    <a:lstStyle/>
                    <a:p>
                      <a:pPr algn="ctr"/>
                      <a:r>
                        <a:rPr lang="tr-TR" sz="1800" dirty="0">
                          <a:latin typeface="Times New Roman" panose="02020603050405020304" pitchFamily="18" charset="0"/>
                          <a:cs typeface="Times New Roman" panose="02020603050405020304" pitchFamily="18" charset="0"/>
                        </a:rPr>
                        <a:t> </a:t>
                      </a:r>
                    </a:p>
                  </a:txBody>
                  <a:tcPr>
                    <a:noFill/>
                  </a:tcPr>
                </a:tc>
                <a:tc>
                  <a:txBody>
                    <a:bodyPr/>
                    <a:lstStyle/>
                    <a:p>
                      <a:pPr algn="ctr"/>
                      <a:r>
                        <a:rPr lang="tr-TR" sz="1800" dirty="0" err="1">
                          <a:latin typeface="Times New Roman" panose="02020603050405020304" pitchFamily="18" charset="0"/>
                          <a:cs typeface="Times New Roman" panose="02020603050405020304" pitchFamily="18" charset="0"/>
                        </a:rPr>
                        <a:t>Number</a:t>
                      </a:r>
                      <a:r>
                        <a:rPr lang="tr-TR" sz="1800" dirty="0">
                          <a:latin typeface="Times New Roman" panose="02020603050405020304" pitchFamily="18" charset="0"/>
                          <a:cs typeface="Times New Roman" panose="02020603050405020304" pitchFamily="18" charset="0"/>
                        </a:rPr>
                        <a:t> of </a:t>
                      </a:r>
                      <a:r>
                        <a:rPr lang="tr-TR" sz="1800" dirty="0" err="1">
                          <a:latin typeface="Times New Roman" panose="02020603050405020304" pitchFamily="18" charset="0"/>
                          <a:cs typeface="Times New Roman" panose="02020603050405020304" pitchFamily="18" charset="0"/>
                        </a:rPr>
                        <a:t>Arc-splines</a:t>
                      </a:r>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err="1">
                          <a:latin typeface="Times New Roman" panose="02020603050405020304" pitchFamily="18" charset="0"/>
                          <a:cs typeface="Times New Roman" panose="02020603050405020304" pitchFamily="18" charset="0"/>
                        </a:rPr>
                        <a:t>Number</a:t>
                      </a:r>
                      <a:r>
                        <a:rPr lang="tr-TR" sz="1800" dirty="0">
                          <a:latin typeface="Times New Roman" panose="02020603050405020304" pitchFamily="18" charset="0"/>
                          <a:cs typeface="Times New Roman" panose="02020603050405020304" pitchFamily="18" charset="0"/>
                        </a:rPr>
                        <a:t> of </a:t>
                      </a:r>
                      <a:r>
                        <a:rPr lang="tr-TR" sz="1800" dirty="0" err="1">
                          <a:latin typeface="Times New Roman" panose="02020603050405020304" pitchFamily="18" charset="0"/>
                          <a:cs typeface="Times New Roman" panose="02020603050405020304" pitchFamily="18" charset="0"/>
                        </a:rPr>
                        <a:t>line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segments</a:t>
                      </a:r>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Total </a:t>
                      </a:r>
                      <a:r>
                        <a:rPr lang="tr-TR" sz="1800" dirty="0" err="1">
                          <a:latin typeface="Times New Roman" panose="02020603050405020304" pitchFamily="18" charset="0"/>
                          <a:cs typeface="Times New Roman" panose="02020603050405020304" pitchFamily="18" charset="0"/>
                        </a:rPr>
                        <a:t>segments</a:t>
                      </a:r>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Memory </a:t>
                      </a:r>
                      <a:r>
                        <a:rPr lang="tr-TR" sz="1800" dirty="0" err="1">
                          <a:latin typeface="Times New Roman" panose="02020603050405020304" pitchFamily="18" charset="0"/>
                          <a:cs typeface="Times New Roman" panose="02020603050405020304" pitchFamily="18" charset="0"/>
                        </a:rPr>
                        <a:t>usage</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bytes</a:t>
                      </a:r>
                      <a:r>
                        <a:rPr lang="tr-TR"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41667137"/>
                  </a:ext>
                </a:extLst>
              </a:tr>
              <a:tr h="370840">
                <a:tc>
                  <a:txBody>
                    <a:bodyPr/>
                    <a:lstStyle/>
                    <a:p>
                      <a:r>
                        <a:rPr lang="tr-TR" dirty="0" err="1">
                          <a:latin typeface="Times New Roman" panose="02020603050405020304" pitchFamily="18" charset="0"/>
                          <a:cs typeface="Times New Roman" panose="02020603050405020304" pitchFamily="18" charset="0"/>
                        </a:rPr>
                        <a:t>Before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merge</a:t>
                      </a:r>
                      <a:endParaRPr lang="tr-TR" dirty="0">
                        <a:latin typeface="Times New Roman" panose="02020603050405020304" pitchFamily="18" charset="0"/>
                        <a:cs typeface="Times New Roman" panose="02020603050405020304" pitchFamily="18" charset="0"/>
                      </a:endParaRPr>
                    </a:p>
                  </a:txBody>
                  <a:tcPr/>
                </a:tc>
                <a:tc>
                  <a:txBody>
                    <a:bodyPr/>
                    <a:lstStyle/>
                    <a:p>
                      <a:pPr algn="ctr"/>
                      <a:r>
                        <a:rPr lang="tr-TR" dirty="0">
                          <a:latin typeface="Times New Roman" panose="02020603050405020304" pitchFamily="18" charset="0"/>
                          <a:cs typeface="Times New Roman" panose="02020603050405020304" pitchFamily="18" charset="0"/>
                        </a:rPr>
                        <a:t>86</a:t>
                      </a:r>
                    </a:p>
                  </a:txBody>
                  <a:tcPr/>
                </a:tc>
                <a:tc>
                  <a:txBody>
                    <a:bodyPr/>
                    <a:lstStyle/>
                    <a:p>
                      <a:pPr algn="ctr"/>
                      <a:r>
                        <a:rPr lang="tr-TR" dirty="0">
                          <a:latin typeface="Times New Roman" panose="02020603050405020304" pitchFamily="18" charset="0"/>
                          <a:cs typeface="Times New Roman" panose="02020603050405020304" pitchFamily="18" charset="0"/>
                        </a:rPr>
                        <a:t>237</a:t>
                      </a:r>
                    </a:p>
                  </a:txBody>
                  <a:tcPr/>
                </a:tc>
                <a:tc>
                  <a:txBody>
                    <a:bodyPr/>
                    <a:lstStyle/>
                    <a:p>
                      <a:pPr algn="ctr"/>
                      <a:r>
                        <a:rPr lang="tr-TR" dirty="0">
                          <a:latin typeface="Times New Roman" panose="02020603050405020304" pitchFamily="18" charset="0"/>
                          <a:cs typeface="Times New Roman" panose="02020603050405020304" pitchFamily="18" charset="0"/>
                        </a:rPr>
                        <a:t>323</a:t>
                      </a:r>
                    </a:p>
                  </a:txBody>
                  <a:tcPr/>
                </a:tc>
                <a:tc>
                  <a:txBody>
                    <a:bodyPr/>
                    <a:lstStyle/>
                    <a:p>
                      <a:pPr algn="ctr"/>
                      <a:r>
                        <a:rPr lang="tr-TR" dirty="0">
                          <a:latin typeface="Times New Roman" panose="02020603050405020304" pitchFamily="18" charset="0"/>
                          <a:cs typeface="Times New Roman" panose="02020603050405020304" pitchFamily="18" charset="0"/>
                        </a:rPr>
                        <a:t>5942</a:t>
                      </a:r>
                    </a:p>
                  </a:txBody>
                  <a:tcPr/>
                </a:tc>
                <a:extLst>
                  <a:ext uri="{0D108BD9-81ED-4DB2-BD59-A6C34878D82A}">
                    <a16:rowId xmlns:a16="http://schemas.microsoft.com/office/drawing/2014/main" val="3060482316"/>
                  </a:ext>
                </a:extLst>
              </a:tr>
              <a:tr h="242887">
                <a:tc>
                  <a:txBody>
                    <a:bodyPr/>
                    <a:lstStyle/>
                    <a:p>
                      <a:r>
                        <a:rPr lang="tr-TR" dirty="0" err="1">
                          <a:latin typeface="Times New Roman" panose="02020603050405020304" pitchFamily="18" charset="0"/>
                          <a:cs typeface="Times New Roman" panose="02020603050405020304" pitchFamily="18" charset="0"/>
                        </a:rPr>
                        <a:t>After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merge</a:t>
                      </a:r>
                      <a:endParaRPr lang="tr-TR" dirty="0">
                        <a:latin typeface="Times New Roman" panose="02020603050405020304" pitchFamily="18" charset="0"/>
                        <a:cs typeface="Times New Roman" panose="02020603050405020304" pitchFamily="18" charset="0"/>
                      </a:endParaRPr>
                    </a:p>
                  </a:txBody>
                  <a:tcPr/>
                </a:tc>
                <a:tc>
                  <a:txBody>
                    <a:bodyPr/>
                    <a:lstStyle/>
                    <a:p>
                      <a:pPr algn="ctr"/>
                      <a:r>
                        <a:rPr lang="tr-TR" dirty="0">
                          <a:latin typeface="Times New Roman" panose="02020603050405020304" pitchFamily="18" charset="0"/>
                          <a:cs typeface="Times New Roman" panose="02020603050405020304" pitchFamily="18" charset="0"/>
                        </a:rPr>
                        <a:t>81</a:t>
                      </a:r>
                    </a:p>
                  </a:txBody>
                  <a:tcPr/>
                </a:tc>
                <a:tc>
                  <a:txBody>
                    <a:bodyPr/>
                    <a:lstStyle/>
                    <a:p>
                      <a:pPr algn="ctr"/>
                      <a:r>
                        <a:rPr lang="tr-TR" dirty="0">
                          <a:latin typeface="Times New Roman" panose="02020603050405020304" pitchFamily="18" charset="0"/>
                          <a:cs typeface="Times New Roman" panose="02020603050405020304" pitchFamily="18" charset="0"/>
                        </a:rPr>
                        <a:t>191</a:t>
                      </a:r>
                    </a:p>
                  </a:txBody>
                  <a:tcPr/>
                </a:tc>
                <a:tc>
                  <a:txBody>
                    <a:bodyPr/>
                    <a:lstStyle/>
                    <a:p>
                      <a:pPr algn="ctr"/>
                      <a:r>
                        <a:rPr lang="tr-TR" dirty="0">
                          <a:latin typeface="Times New Roman" panose="02020603050405020304" pitchFamily="18" charset="0"/>
                          <a:cs typeface="Times New Roman" panose="02020603050405020304" pitchFamily="18" charset="0"/>
                        </a:rPr>
                        <a:t>277</a:t>
                      </a:r>
                    </a:p>
                  </a:txBody>
                  <a:tcPr/>
                </a:tc>
                <a:tc>
                  <a:txBody>
                    <a:bodyPr/>
                    <a:lstStyle/>
                    <a:p>
                      <a:pPr algn="ctr"/>
                      <a:r>
                        <a:rPr lang="tr-TR" dirty="0">
                          <a:latin typeface="Times New Roman" panose="02020603050405020304" pitchFamily="18" charset="0"/>
                          <a:cs typeface="Times New Roman" panose="02020603050405020304" pitchFamily="18" charset="0"/>
                        </a:rPr>
                        <a:t>5081</a:t>
                      </a:r>
                    </a:p>
                  </a:txBody>
                  <a:tcPr/>
                </a:tc>
                <a:extLst>
                  <a:ext uri="{0D108BD9-81ED-4DB2-BD59-A6C34878D82A}">
                    <a16:rowId xmlns:a16="http://schemas.microsoft.com/office/drawing/2014/main" val="2792340471"/>
                  </a:ext>
                </a:extLst>
              </a:tr>
            </a:tbl>
          </a:graphicData>
        </a:graphic>
      </p:graphicFrame>
      <p:sp>
        <p:nvSpPr>
          <p:cNvPr id="7" name="Content Placeholder 2">
            <a:extLst>
              <a:ext uri="{FF2B5EF4-FFF2-40B4-BE49-F238E27FC236}">
                <a16:creationId xmlns:a16="http://schemas.microsoft.com/office/drawing/2014/main" id="{314258BA-B02A-4990-9D5C-125266FA23FA}"/>
              </a:ext>
            </a:extLst>
          </p:cNvPr>
          <p:cNvSpPr txBox="1">
            <a:spLocks/>
          </p:cNvSpPr>
          <p:nvPr/>
        </p:nvSpPr>
        <p:spPr bwMode="auto">
          <a:xfrm>
            <a:off x="104282" y="1522480"/>
            <a:ext cx="8582518" cy="263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tr-TR" dirty="0" err="1"/>
              <a:t>Autobahn</a:t>
            </a:r>
            <a:r>
              <a:rPr lang="tr-TR" dirty="0"/>
              <a:t> 38 </a:t>
            </a:r>
            <a:r>
              <a:rPr lang="tr-TR" dirty="0" err="1"/>
              <a:t>inspected</a:t>
            </a:r>
            <a:r>
              <a:rPr lang="tr-TR" dirty="0"/>
              <a:t> (~12.5 </a:t>
            </a:r>
            <a:r>
              <a:rPr lang="tr-TR" dirty="0" err="1"/>
              <a:t>kilometers</a:t>
            </a:r>
            <a:r>
              <a:rPr lang="tr-TR" dirty="0"/>
              <a:t>)</a:t>
            </a:r>
          </a:p>
          <a:p>
            <a:pPr marL="342900" indent="-342900" defTabSz="914400">
              <a:buClr>
                <a:srgbClr val="FF0000"/>
              </a:buClr>
              <a:buFont typeface="Arial" panose="020B0604020202020204" pitchFamily="34" charset="0"/>
              <a:buChar char="•"/>
            </a:pPr>
            <a:r>
              <a:rPr lang="tr-TR" dirty="0" err="1"/>
              <a:t>Segment</a:t>
            </a:r>
            <a:r>
              <a:rPr lang="tr-TR" dirty="0"/>
              <a:t> </a:t>
            </a:r>
            <a:r>
              <a:rPr lang="tr-TR" dirty="0" err="1"/>
              <a:t>combination</a:t>
            </a:r>
            <a:endParaRPr lang="tr-TR" dirty="0"/>
          </a:p>
          <a:p>
            <a:pPr marL="342900" indent="-342900" defTabSz="914400">
              <a:buClr>
                <a:srgbClr val="FF0000"/>
              </a:buClr>
              <a:buFont typeface="Arial" panose="020B0604020202020204" pitchFamily="34" charset="0"/>
              <a:buChar char="•"/>
            </a:pPr>
            <a:r>
              <a:rPr lang="tr-TR" dirty="0"/>
              <a:t>Memory </a:t>
            </a:r>
            <a:r>
              <a:rPr lang="tr-TR" dirty="0" err="1"/>
              <a:t>usage</a:t>
            </a:r>
            <a:endParaRPr lang="tr-TR" dirty="0"/>
          </a:p>
        </p:txBody>
      </p:sp>
    </p:spTree>
    <p:extLst>
      <p:ext uri="{BB962C8B-B14F-4D97-AF65-F5344CB8AC3E}">
        <p14:creationId xmlns:p14="http://schemas.microsoft.com/office/powerpoint/2010/main" val="119040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Arc-spline</a:t>
            </a:r>
            <a:r>
              <a:rPr lang="tr-TR" dirty="0"/>
              <a:t> </a:t>
            </a:r>
            <a:r>
              <a:rPr lang="tr-TR" dirty="0" err="1"/>
              <a:t>Trajectory</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43327EF4-6608-41CC-AF7D-D349B3855B6D}"/>
              </a:ext>
            </a:extLst>
          </p:cNvPr>
          <p:cNvPicPr>
            <a:picLocks noChangeAspect="1"/>
          </p:cNvPicPr>
          <p:nvPr/>
        </p:nvPicPr>
        <p:blipFill>
          <a:blip r:embed="rId3"/>
          <a:stretch>
            <a:fillRect/>
          </a:stretch>
        </p:blipFill>
        <p:spPr>
          <a:xfrm>
            <a:off x="4764060" y="1363663"/>
            <a:ext cx="4349547" cy="3262160"/>
          </a:xfrm>
          <a:prstGeom prst="rect">
            <a:avLst/>
          </a:prstGeom>
        </p:spPr>
      </p:pic>
      <p:sp>
        <p:nvSpPr>
          <p:cNvPr id="8" name="Content Placeholder 2">
            <a:extLst>
              <a:ext uri="{FF2B5EF4-FFF2-40B4-BE49-F238E27FC236}">
                <a16:creationId xmlns:a16="http://schemas.microsoft.com/office/drawing/2014/main" id="{F84B711D-643D-4874-9838-3C8D4C9185D5}"/>
              </a:ext>
            </a:extLst>
          </p:cNvPr>
          <p:cNvSpPr txBox="1">
            <a:spLocks/>
          </p:cNvSpPr>
          <p:nvPr/>
        </p:nvSpPr>
        <p:spPr bwMode="auto">
          <a:xfrm>
            <a:off x="104282" y="1522479"/>
            <a:ext cx="4680154" cy="306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a:t>A </a:t>
            </a:r>
            <a:r>
              <a:rPr lang="tr-TR" dirty="0" err="1"/>
              <a:t>trajectory</a:t>
            </a:r>
            <a:r>
              <a:rPr lang="tr-TR" dirty="0"/>
              <a:t> </a:t>
            </a:r>
            <a:r>
              <a:rPr lang="tr-TR" dirty="0" err="1"/>
              <a:t>between</a:t>
            </a:r>
            <a:r>
              <a:rPr lang="tr-TR" dirty="0"/>
              <a:t> </a:t>
            </a:r>
            <a:r>
              <a:rPr lang="tr-TR" dirty="0" err="1"/>
              <a:t>pose</a:t>
            </a:r>
            <a:r>
              <a:rPr lang="tr-TR" dirty="0"/>
              <a:t> </a:t>
            </a:r>
            <a:r>
              <a:rPr lang="tr-TR" b="1" dirty="0"/>
              <a:t>A </a:t>
            </a:r>
            <a:r>
              <a:rPr lang="tr-TR" dirty="0" err="1"/>
              <a:t>and</a:t>
            </a:r>
            <a:r>
              <a:rPr lang="tr-TR" dirty="0"/>
              <a:t> </a:t>
            </a:r>
            <a:r>
              <a:rPr lang="tr-TR" dirty="0" err="1"/>
              <a:t>pose</a:t>
            </a:r>
            <a:r>
              <a:rPr lang="tr-TR" dirty="0"/>
              <a:t> </a:t>
            </a:r>
            <a:r>
              <a:rPr lang="tr-TR" b="1" dirty="0"/>
              <a:t>B </a:t>
            </a:r>
            <a:r>
              <a:rPr lang="tr-TR" dirty="0"/>
              <a:t>is </a:t>
            </a:r>
            <a:r>
              <a:rPr lang="tr-TR" dirty="0" err="1"/>
              <a:t>required</a:t>
            </a:r>
            <a:endParaRPr lang="tr-TR" dirty="0"/>
          </a:p>
          <a:p>
            <a:pPr marL="342900" indent="-342900">
              <a:buClr>
                <a:srgbClr val="FF0000"/>
              </a:buClr>
              <a:buFont typeface="Arial" panose="020B0604020202020204" pitchFamily="34" charset="0"/>
              <a:buChar char="•"/>
            </a:pPr>
            <a:r>
              <a:rPr lang="tr-TR" dirty="0" err="1"/>
              <a:t>Pose</a:t>
            </a:r>
            <a:r>
              <a:rPr lang="tr-TR" dirty="0"/>
              <a:t> </a:t>
            </a:r>
            <a:r>
              <a:rPr lang="tr-TR" b="1" dirty="0"/>
              <a:t>A </a:t>
            </a:r>
            <a:r>
              <a:rPr lang="tr-TR" dirty="0"/>
              <a:t>has </a:t>
            </a:r>
            <a:r>
              <a:rPr lang="tr-TR" dirty="0" err="1"/>
              <a:t>position</a:t>
            </a:r>
            <a:r>
              <a:rPr lang="tr-TR" dirty="0"/>
              <a:t>, </a:t>
            </a:r>
            <a:r>
              <a:rPr lang="tr-TR" dirty="0" err="1"/>
              <a:t>heading</a:t>
            </a:r>
            <a:r>
              <a:rPr lang="tr-TR" dirty="0"/>
              <a:t> </a:t>
            </a:r>
            <a:r>
              <a:rPr lang="tr-TR" dirty="0" err="1"/>
              <a:t>and</a:t>
            </a:r>
            <a:r>
              <a:rPr lang="tr-TR" dirty="0"/>
              <a:t> </a:t>
            </a:r>
            <a:r>
              <a:rPr lang="tr-TR" dirty="0" err="1"/>
              <a:t>curvature</a:t>
            </a:r>
            <a:r>
              <a:rPr lang="tr-TR" dirty="0"/>
              <a:t> </a:t>
            </a:r>
            <a:r>
              <a:rPr lang="tr-TR" dirty="0" err="1"/>
              <a:t>error</a:t>
            </a:r>
            <a:endParaRPr lang="tr-TR" dirty="0"/>
          </a:p>
          <a:p>
            <a:pPr marL="342900" indent="-342900">
              <a:buClr>
                <a:srgbClr val="FF0000"/>
              </a:buClr>
              <a:buFont typeface="Arial" panose="020B0604020202020204" pitchFamily="34" charset="0"/>
              <a:buChar char="•"/>
            </a:pPr>
            <a:r>
              <a:rPr lang="tr-TR" dirty="0" err="1"/>
              <a:t>Pose</a:t>
            </a:r>
            <a:r>
              <a:rPr lang="tr-TR" dirty="0"/>
              <a:t> </a:t>
            </a:r>
            <a:r>
              <a:rPr lang="tr-TR" b="1" dirty="0"/>
              <a:t>B </a:t>
            </a:r>
            <a:r>
              <a:rPr lang="tr-TR" dirty="0"/>
              <a:t>is on </a:t>
            </a:r>
            <a:r>
              <a:rPr lang="tr-TR" dirty="0" err="1"/>
              <a:t>road</a:t>
            </a:r>
            <a:r>
              <a:rPr lang="tr-TR" dirty="0"/>
              <a:t> </a:t>
            </a:r>
            <a:r>
              <a:rPr lang="tr-TR" dirty="0" err="1"/>
              <a:t>centerline</a:t>
            </a:r>
            <a:endParaRPr lang="tr-TR" dirty="0"/>
          </a:p>
          <a:p>
            <a:pPr marL="342900" indent="-342900">
              <a:buClr>
                <a:srgbClr val="FF0000"/>
              </a:buClr>
              <a:buFont typeface="Arial" panose="020B0604020202020204" pitchFamily="34" charset="0"/>
              <a:buChar char="•"/>
            </a:pPr>
            <a:r>
              <a:rPr lang="tr-TR" dirty="0" err="1"/>
              <a:t>Similar</a:t>
            </a:r>
            <a:r>
              <a:rPr lang="tr-TR" dirty="0"/>
              <a:t> </a:t>
            </a:r>
            <a:r>
              <a:rPr lang="tr-TR" dirty="0" err="1"/>
              <a:t>mathematical</a:t>
            </a:r>
            <a:r>
              <a:rPr lang="tr-TR" dirty="0"/>
              <a:t> </a:t>
            </a:r>
            <a:r>
              <a:rPr lang="tr-TR" dirty="0" err="1"/>
              <a:t>representation</a:t>
            </a:r>
            <a:r>
              <a:rPr lang="tr-TR" dirty="0"/>
              <a:t> </a:t>
            </a:r>
            <a:r>
              <a:rPr lang="tr-TR" dirty="0" err="1"/>
              <a:t>to</a:t>
            </a:r>
            <a:r>
              <a:rPr lang="tr-TR" dirty="0"/>
              <a:t> </a:t>
            </a:r>
            <a:r>
              <a:rPr lang="tr-TR" dirty="0" err="1"/>
              <a:t>road</a:t>
            </a:r>
            <a:r>
              <a:rPr lang="tr-TR" dirty="0"/>
              <a:t> </a:t>
            </a:r>
            <a:r>
              <a:rPr lang="tr-TR" dirty="0" err="1"/>
              <a:t>centerline</a:t>
            </a:r>
            <a:endParaRPr lang="tr-TR" dirty="0"/>
          </a:p>
          <a:p>
            <a:pPr marL="342900" indent="-342900">
              <a:buClr>
                <a:srgbClr val="FF0000"/>
              </a:buClr>
              <a:buFont typeface="Arial" panose="020B0604020202020204" pitchFamily="34" charset="0"/>
              <a:buChar char="•"/>
            </a:pPr>
            <a:r>
              <a:rPr lang="tr-TR" dirty="0" err="1"/>
              <a:t>Possible</a:t>
            </a:r>
            <a:r>
              <a:rPr lang="tr-TR" dirty="0"/>
              <a:t> </a:t>
            </a:r>
            <a:r>
              <a:rPr lang="tr-TR" dirty="0" err="1"/>
              <a:t>to</a:t>
            </a:r>
            <a:r>
              <a:rPr lang="tr-TR" dirty="0"/>
              <a:t> </a:t>
            </a:r>
            <a:r>
              <a:rPr lang="tr-TR" dirty="0" err="1"/>
              <a:t>superpose</a:t>
            </a:r>
            <a:r>
              <a:rPr lang="tr-TR" dirty="0"/>
              <a:t> </a:t>
            </a:r>
            <a:r>
              <a:rPr lang="tr-TR" dirty="0" err="1"/>
              <a:t>the</a:t>
            </a:r>
            <a:r>
              <a:rPr lang="tr-TR" dirty="0"/>
              <a:t> </a:t>
            </a:r>
            <a:r>
              <a:rPr lang="tr-TR" dirty="0" err="1"/>
              <a:t>arc-splines</a:t>
            </a:r>
            <a:endParaRPr lang="tr-TR" dirty="0"/>
          </a:p>
          <a:p>
            <a:pPr>
              <a:buClr>
                <a:srgbClr val="FF0000"/>
              </a:buClr>
            </a:pPr>
            <a:r>
              <a:rPr lang="tr-TR" sz="1400" b="1" dirty="0" err="1"/>
              <a:t>Arc-spline</a:t>
            </a:r>
            <a:r>
              <a:rPr lang="tr-TR" sz="1400" b="1" dirty="0"/>
              <a:t> </a:t>
            </a:r>
            <a:r>
              <a:rPr lang="tr-TR" sz="1400" b="1" dirty="0" err="1"/>
              <a:t>properties</a:t>
            </a:r>
            <a:r>
              <a:rPr lang="tr-TR" sz="1400" b="1" dirty="0"/>
              <a:t>:</a:t>
            </a:r>
          </a:p>
        </p:txBody>
      </p:sp>
      <p:pic>
        <p:nvPicPr>
          <p:cNvPr id="3" name="Picture 2">
            <a:extLst>
              <a:ext uri="{FF2B5EF4-FFF2-40B4-BE49-F238E27FC236}">
                <a16:creationId xmlns:a16="http://schemas.microsoft.com/office/drawing/2014/main" id="{48937671-824A-4871-86B3-2BFD42B02816}"/>
              </a:ext>
            </a:extLst>
          </p:cNvPr>
          <p:cNvPicPr>
            <a:picLocks noChangeAspect="1"/>
          </p:cNvPicPr>
          <p:nvPr/>
        </p:nvPicPr>
        <p:blipFill>
          <a:blip r:embed="rId4"/>
          <a:stretch>
            <a:fillRect/>
          </a:stretch>
        </p:blipFill>
        <p:spPr>
          <a:xfrm>
            <a:off x="0" y="4869056"/>
            <a:ext cx="4331855" cy="165398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D1C425-47D9-4A06-9DDC-682FAC0F393B}"/>
                  </a:ext>
                </a:extLst>
              </p:cNvPr>
              <p:cNvSpPr txBox="1"/>
              <p:nvPr/>
            </p:nvSpPr>
            <p:spPr>
              <a:xfrm>
                <a:off x="6037081" y="5213051"/>
                <a:ext cx="18035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𝑃𝑜𝑠𝑒</m:t>
                      </m:r>
                      <m:r>
                        <a:rPr lang="tr-TR" b="0" i="1" smtClean="0">
                          <a:latin typeface="Cambria Math" panose="02040503050406030204" pitchFamily="18" charset="0"/>
                        </a:rPr>
                        <m:t>=[</m:t>
                      </m:r>
                      <m:r>
                        <a:rPr lang="tr-TR" b="0" i="1" smtClean="0">
                          <a:latin typeface="Cambria Math" panose="02040503050406030204" pitchFamily="18" charset="0"/>
                        </a:rPr>
                        <m:t>𝑥</m:t>
                      </m:r>
                      <m:r>
                        <a:rPr lang="tr-TR" b="0" i="1" smtClean="0">
                          <a:latin typeface="Cambria Math" panose="02040503050406030204" pitchFamily="18" charset="0"/>
                        </a:rPr>
                        <m:t>,</m:t>
                      </m:r>
                      <m:r>
                        <a:rPr lang="tr-TR" b="0" i="1" smtClean="0">
                          <a:latin typeface="Cambria Math" panose="02040503050406030204" pitchFamily="18" charset="0"/>
                        </a:rPr>
                        <m:t>𝑦</m:t>
                      </m:r>
                      <m:r>
                        <a:rPr lang="tr-TR" b="0" i="1" smtClean="0">
                          <a:latin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𝜃</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𝜅</m:t>
                      </m:r>
                      <m:r>
                        <a:rPr lang="tr-TR" b="0" i="1" smtClean="0">
                          <a:latin typeface="Cambria Math" panose="02040503050406030204" pitchFamily="18" charset="0"/>
                          <a:ea typeface="Cambria Math" panose="02040503050406030204" pitchFamily="18" charset="0"/>
                        </a:rPr>
                        <m:t>]</m:t>
                      </m:r>
                    </m:oMath>
                  </m:oMathPara>
                </a14:m>
                <a:endParaRPr lang="tr-TR" dirty="0"/>
              </a:p>
            </p:txBody>
          </p:sp>
        </mc:Choice>
        <mc:Fallback xmlns="">
          <p:sp>
            <p:nvSpPr>
              <p:cNvPr id="6" name="TextBox 5">
                <a:extLst>
                  <a:ext uri="{FF2B5EF4-FFF2-40B4-BE49-F238E27FC236}">
                    <a16:creationId xmlns:a16="http://schemas.microsoft.com/office/drawing/2014/main" id="{1DD1C425-47D9-4A06-9DDC-682FAC0F393B}"/>
                  </a:ext>
                </a:extLst>
              </p:cNvPr>
              <p:cNvSpPr txBox="1">
                <a:spLocks noRot="1" noChangeAspect="1" noMove="1" noResize="1" noEditPoints="1" noAdjustHandles="1" noChangeArrowheads="1" noChangeShapeType="1" noTextEdit="1"/>
              </p:cNvSpPr>
              <p:nvPr/>
            </p:nvSpPr>
            <p:spPr>
              <a:xfrm>
                <a:off x="6037081" y="5213051"/>
                <a:ext cx="1803507" cy="276999"/>
              </a:xfrm>
              <a:prstGeom prst="rect">
                <a:avLst/>
              </a:prstGeom>
              <a:blipFill>
                <a:blip r:embed="rId5"/>
                <a:stretch>
                  <a:fillRect l="-2365" t="-2174" r="-4392" b="-36957"/>
                </a:stretch>
              </a:blipFill>
            </p:spPr>
            <p:txBody>
              <a:bodyPr/>
              <a:lstStyle/>
              <a:p>
                <a:r>
                  <a:rPr lang="tr-TR">
                    <a:noFill/>
                  </a:rPr>
                  <a:t> </a:t>
                </a:r>
              </a:p>
            </p:txBody>
          </p:sp>
        </mc:Fallback>
      </mc:AlternateContent>
    </p:spTree>
    <p:extLst>
      <p:ext uri="{BB962C8B-B14F-4D97-AF65-F5344CB8AC3E}">
        <p14:creationId xmlns:p14="http://schemas.microsoft.com/office/powerpoint/2010/main" val="245220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0443"/>
            <a:ext cx="8229600" cy="1025525"/>
          </a:xfrm>
        </p:spPr>
        <p:txBody>
          <a:bodyPr/>
          <a:lstStyle/>
          <a:p>
            <a:r>
              <a:rPr lang="tr-TR" dirty="0" err="1"/>
              <a:t>Heading</a:t>
            </a:r>
            <a:r>
              <a:rPr lang="tr-TR" dirty="0"/>
              <a:t> </a:t>
            </a:r>
            <a:r>
              <a:rPr lang="tr-TR" dirty="0" err="1"/>
              <a:t>and</a:t>
            </a:r>
            <a:r>
              <a:rPr lang="tr-TR" dirty="0"/>
              <a:t> </a:t>
            </a:r>
            <a:r>
              <a:rPr lang="tr-TR" dirty="0" err="1"/>
              <a:t>Curvature</a:t>
            </a:r>
            <a:r>
              <a:rPr lang="tr-TR" dirty="0"/>
              <a:t> </a:t>
            </a:r>
            <a:r>
              <a:rPr lang="tr-TR" dirty="0" err="1"/>
              <a:t>Correction</a:t>
            </a:r>
            <a:r>
              <a:rPr lang="tr-TR" dirty="0"/>
              <a:t> (HCC) </a:t>
            </a:r>
            <a:r>
              <a:rPr lang="tr-TR" dirty="0" err="1"/>
              <a:t>Maneuver</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929E993-B82B-49D0-8729-0314AC980235}"/>
              </a:ext>
            </a:extLst>
          </p:cNvPr>
          <p:cNvPicPr>
            <a:picLocks noChangeAspect="1"/>
          </p:cNvPicPr>
          <p:nvPr/>
        </p:nvPicPr>
        <p:blipFill>
          <a:blip r:embed="rId3"/>
          <a:stretch>
            <a:fillRect/>
          </a:stretch>
        </p:blipFill>
        <p:spPr>
          <a:xfrm>
            <a:off x="5903536" y="1318802"/>
            <a:ext cx="3104733" cy="2328549"/>
          </a:xfrm>
          <a:prstGeom prst="rect">
            <a:avLst/>
          </a:prstGeom>
        </p:spPr>
      </p:pic>
      <p:pic>
        <p:nvPicPr>
          <p:cNvPr id="10" name="Picture 9">
            <a:extLst>
              <a:ext uri="{FF2B5EF4-FFF2-40B4-BE49-F238E27FC236}">
                <a16:creationId xmlns:a16="http://schemas.microsoft.com/office/drawing/2014/main" id="{D9D19301-2269-4006-81DF-AFBDE5537193}"/>
              </a:ext>
            </a:extLst>
          </p:cNvPr>
          <p:cNvPicPr>
            <a:picLocks noChangeAspect="1"/>
          </p:cNvPicPr>
          <p:nvPr/>
        </p:nvPicPr>
        <p:blipFill>
          <a:blip r:embed="rId4"/>
          <a:stretch>
            <a:fillRect/>
          </a:stretch>
        </p:blipFill>
        <p:spPr>
          <a:xfrm>
            <a:off x="5903536" y="3871524"/>
            <a:ext cx="3104733" cy="232855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210C2F2-DAD9-4347-A46F-60B38CF34C0E}"/>
                  </a:ext>
                </a:extLst>
              </p:cNvPr>
              <p:cNvSpPr txBox="1">
                <a:spLocks/>
              </p:cNvSpPr>
              <p:nvPr/>
            </p:nvSpPr>
            <p:spPr bwMode="auto">
              <a:xfrm>
                <a:off x="6596998" y="3598839"/>
                <a:ext cx="1889778" cy="347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14:m>
                  <m:oMath xmlns:m="http://schemas.openxmlformats.org/officeDocument/2006/math">
                    <m:sSub>
                      <m:sSubPr>
                        <m:ctrlPr>
                          <a:rPr lang="tr-TR" sz="1400" i="1" smtClean="0">
                            <a:latin typeface="Cambria Math" panose="02040503050406030204" pitchFamily="18" charset="0"/>
                          </a:rPr>
                        </m:ctrlPr>
                      </m:sSubPr>
                      <m:e>
                        <m:r>
                          <m:rPr>
                            <m:nor/>
                          </m:rPr>
                          <a:rPr lang="el-GR" sz="1400" dirty="0"/>
                          <m:t>θ</m:t>
                        </m:r>
                      </m:e>
                      <m:sub>
                        <m:r>
                          <a:rPr lang="tr-TR" sz="1400" b="0" i="1" smtClean="0">
                            <a:latin typeface="Cambria Math" panose="02040503050406030204" pitchFamily="18" charset="0"/>
                          </a:rPr>
                          <m:t>𝑒𝑟𝑟𝑜𝑟</m:t>
                        </m:r>
                      </m:sub>
                    </m:sSub>
                  </m:oMath>
                </a14:m>
                <a:r>
                  <a:rPr lang="tr-TR" sz="1400" dirty="0"/>
                  <a:t>&gt;0, </a:t>
                </a:r>
                <a14:m>
                  <m:oMath xmlns:m="http://schemas.openxmlformats.org/officeDocument/2006/math">
                    <m:sSub>
                      <m:sSubPr>
                        <m:ctrlPr>
                          <a:rPr lang="el-GR" sz="1400" i="1" smtClean="0">
                            <a:latin typeface="Cambria Math" panose="02040503050406030204" pitchFamily="18" charset="0"/>
                          </a:rPr>
                        </m:ctrlPr>
                      </m:sSubPr>
                      <m:e>
                        <m:r>
                          <m:rPr>
                            <m:nor/>
                          </m:rPr>
                          <a:rPr lang="el-GR" sz="1400" dirty="0"/>
                          <m:t>κ</m:t>
                        </m:r>
                      </m:e>
                      <m:sub>
                        <m:r>
                          <a:rPr lang="tr-TR" sz="1400" b="0" i="1" smtClean="0">
                            <a:latin typeface="Cambria Math" panose="02040503050406030204" pitchFamily="18" charset="0"/>
                          </a:rPr>
                          <m:t>𝑒𝑟𝑟𝑜𝑟</m:t>
                        </m:r>
                      </m:sub>
                    </m:sSub>
                    <m:r>
                      <a:rPr lang="tr-TR" sz="1400" b="0" i="1" smtClean="0">
                        <a:latin typeface="Cambria Math" panose="02040503050406030204" pitchFamily="18" charset="0"/>
                      </a:rPr>
                      <m:t>&lt;0 </m:t>
                    </m:r>
                  </m:oMath>
                </a14:m>
                <a:endParaRPr lang="tr-TR" sz="1400" dirty="0"/>
              </a:p>
            </p:txBody>
          </p:sp>
        </mc:Choice>
        <mc:Fallback xmlns="">
          <p:sp>
            <p:nvSpPr>
              <p:cNvPr id="11" name="Content Placeholder 2">
                <a:extLst>
                  <a:ext uri="{FF2B5EF4-FFF2-40B4-BE49-F238E27FC236}">
                    <a16:creationId xmlns:a16="http://schemas.microsoft.com/office/drawing/2014/main" id="{5210C2F2-DAD9-4347-A46F-60B38CF34C0E}"/>
                  </a:ext>
                </a:extLst>
              </p:cNvPr>
              <p:cNvSpPr txBox="1">
                <a:spLocks noRot="1" noChangeAspect="1" noMove="1" noResize="1" noEditPoints="1" noAdjustHandles="1" noChangeArrowheads="1" noChangeShapeType="1" noTextEdit="1"/>
              </p:cNvSpPr>
              <p:nvPr/>
            </p:nvSpPr>
            <p:spPr bwMode="auto">
              <a:xfrm>
                <a:off x="6596998" y="3598839"/>
                <a:ext cx="1889778" cy="347167"/>
              </a:xfrm>
              <a:prstGeom prst="rect">
                <a:avLst/>
              </a:prstGeom>
              <a:blipFill>
                <a:blip r:embed="rId5"/>
                <a:stretch>
                  <a:fillRect t="-1754" b="-7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CBA3F8A-A527-4928-B5E7-F90440C6B2FC}"/>
                  </a:ext>
                </a:extLst>
              </p:cNvPr>
              <p:cNvSpPr txBox="1">
                <a:spLocks/>
              </p:cNvSpPr>
              <p:nvPr/>
            </p:nvSpPr>
            <p:spPr bwMode="auto">
              <a:xfrm>
                <a:off x="6730348" y="6200074"/>
                <a:ext cx="1889778" cy="347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14:m>
                  <m:oMath xmlns:m="http://schemas.openxmlformats.org/officeDocument/2006/math">
                    <m:sSub>
                      <m:sSubPr>
                        <m:ctrlPr>
                          <a:rPr lang="tr-TR" sz="1400" i="1" smtClean="0">
                            <a:latin typeface="Cambria Math" panose="02040503050406030204" pitchFamily="18" charset="0"/>
                          </a:rPr>
                        </m:ctrlPr>
                      </m:sSubPr>
                      <m:e>
                        <m:r>
                          <m:rPr>
                            <m:nor/>
                          </m:rPr>
                          <a:rPr lang="el-GR" sz="1400" dirty="0"/>
                          <m:t>θ</m:t>
                        </m:r>
                      </m:e>
                      <m:sub>
                        <m:r>
                          <a:rPr lang="tr-TR" sz="1400" b="0" i="1" smtClean="0">
                            <a:latin typeface="Cambria Math" panose="02040503050406030204" pitchFamily="18" charset="0"/>
                          </a:rPr>
                          <m:t>𝑒𝑟𝑟𝑜𝑟</m:t>
                        </m:r>
                      </m:sub>
                    </m:sSub>
                  </m:oMath>
                </a14:m>
                <a:r>
                  <a:rPr lang="tr-TR" sz="1400" dirty="0"/>
                  <a:t>&gt;0, </a:t>
                </a:r>
                <a14:m>
                  <m:oMath xmlns:m="http://schemas.openxmlformats.org/officeDocument/2006/math">
                    <m:sSub>
                      <m:sSubPr>
                        <m:ctrlPr>
                          <a:rPr lang="el-GR" sz="1400" i="1" smtClean="0">
                            <a:latin typeface="Cambria Math" panose="02040503050406030204" pitchFamily="18" charset="0"/>
                          </a:rPr>
                        </m:ctrlPr>
                      </m:sSubPr>
                      <m:e>
                        <m:r>
                          <m:rPr>
                            <m:nor/>
                          </m:rPr>
                          <a:rPr lang="el-GR" sz="1400" dirty="0"/>
                          <m:t>κ</m:t>
                        </m:r>
                      </m:e>
                      <m:sub>
                        <m:r>
                          <a:rPr lang="tr-TR" sz="1400" b="0" i="1" smtClean="0">
                            <a:latin typeface="Cambria Math" panose="02040503050406030204" pitchFamily="18" charset="0"/>
                          </a:rPr>
                          <m:t>𝑒𝑟𝑟𝑜𝑟</m:t>
                        </m:r>
                      </m:sub>
                    </m:sSub>
                    <m:r>
                      <a:rPr lang="tr-TR" sz="1400" b="0" i="1" smtClean="0">
                        <a:latin typeface="Cambria Math" panose="02040503050406030204" pitchFamily="18" charset="0"/>
                      </a:rPr>
                      <m:t>&gt;0 </m:t>
                    </m:r>
                  </m:oMath>
                </a14:m>
                <a:endParaRPr lang="tr-TR" sz="1400" dirty="0"/>
              </a:p>
            </p:txBody>
          </p:sp>
        </mc:Choice>
        <mc:Fallback xmlns="">
          <p:sp>
            <p:nvSpPr>
              <p:cNvPr id="12" name="Content Placeholder 2">
                <a:extLst>
                  <a:ext uri="{FF2B5EF4-FFF2-40B4-BE49-F238E27FC236}">
                    <a16:creationId xmlns:a16="http://schemas.microsoft.com/office/drawing/2014/main" id="{2CBA3F8A-A527-4928-B5E7-F90440C6B2FC}"/>
                  </a:ext>
                </a:extLst>
              </p:cNvPr>
              <p:cNvSpPr txBox="1">
                <a:spLocks noRot="1" noChangeAspect="1" noMove="1" noResize="1" noEditPoints="1" noAdjustHandles="1" noChangeArrowheads="1" noChangeShapeType="1" noTextEdit="1"/>
              </p:cNvSpPr>
              <p:nvPr/>
            </p:nvSpPr>
            <p:spPr bwMode="auto">
              <a:xfrm>
                <a:off x="6730348" y="6200074"/>
                <a:ext cx="1889778" cy="347167"/>
              </a:xfrm>
              <a:prstGeom prst="rect">
                <a:avLst/>
              </a:prstGeom>
              <a:blipFill>
                <a:blip r:embed="rId6"/>
                <a:stretch>
                  <a:fillRect t="-3509" b="-7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864904-6B4C-4963-BC92-C0FCE820D658}"/>
                  </a:ext>
                </a:extLst>
              </p:cNvPr>
              <p:cNvSpPr txBox="1"/>
              <p:nvPr/>
            </p:nvSpPr>
            <p:spPr>
              <a:xfrm>
                <a:off x="874155" y="3429000"/>
                <a:ext cx="3583545" cy="3994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rPr>
                          </m:ctrlPr>
                        </m:sSubPr>
                        <m:e>
                          <m:sSub>
                            <m:sSubPr>
                              <m:ctrlPr>
                                <a:rPr lang="tr-TR" sz="2400" i="1">
                                  <a:latin typeface="Cambria Math" panose="02040503050406030204" pitchFamily="18" charset="0"/>
                                </a:rPr>
                              </m:ctrlPr>
                            </m:sSubPr>
                            <m:e>
                              <m:r>
                                <m:rPr>
                                  <m:nor/>
                                </m:rPr>
                                <a:rPr lang="el-GR" sz="2400" dirty="0"/>
                                <m:t>θ</m:t>
                              </m:r>
                            </m:e>
                            <m:sub>
                              <m:r>
                                <a:rPr lang="tr-TR" sz="2400" b="0" i="1" smtClean="0">
                                  <a:latin typeface="Cambria Math" panose="02040503050406030204" pitchFamily="18" charset="0"/>
                                </a:rPr>
                                <m:t>𝑒𝑟𝑟𝑜𝑟</m:t>
                              </m:r>
                            </m:sub>
                          </m:sSub>
                          <m:r>
                            <m:rPr>
                              <m:nor/>
                            </m:rPr>
                            <a:rPr lang="tr-TR" sz="2400" b="0" i="0" smtClean="0">
                              <a:latin typeface="Cambria Math" panose="02040503050406030204" pitchFamily="18" charset="0"/>
                            </a:rPr>
                            <m:t> = </m:t>
                          </m:r>
                          <m:r>
                            <m:rPr>
                              <m:nor/>
                            </m:rPr>
                            <a:rPr lang="el-GR" sz="2400" dirty="0" smtClean="0"/>
                            <m:t>θ</m:t>
                          </m:r>
                        </m:e>
                        <m:sub>
                          <m:r>
                            <a:rPr lang="tr-TR" sz="2400" b="0" i="1" smtClean="0">
                              <a:latin typeface="Cambria Math" panose="02040503050406030204" pitchFamily="18" charset="0"/>
                            </a:rPr>
                            <m:t>𝑐h𝑎𝑛𝑔𝑒</m:t>
                          </m:r>
                        </m:sub>
                      </m:sSub>
                      <m:r>
                        <a:rPr lang="tr-TR" sz="2400" b="0" i="1" smtClean="0">
                          <a:latin typeface="Cambria Math" panose="02040503050406030204" pitchFamily="18" charset="0"/>
                        </a:rPr>
                        <m:t>=</m:t>
                      </m:r>
                      <m:r>
                        <m:rPr>
                          <m:nor/>
                        </m:rPr>
                        <a:rPr lang="el-GR" sz="2400" dirty="0"/>
                        <m:t>κ</m:t>
                      </m:r>
                      <m:r>
                        <m:rPr>
                          <m:nor/>
                        </m:rPr>
                        <a:rPr lang="tr-TR" sz="2400" b="0" i="0" dirty="0" smtClean="0"/>
                        <m:t>(</m:t>
                      </m:r>
                      <m:r>
                        <m:rPr>
                          <m:nor/>
                        </m:rPr>
                        <a:rPr lang="tr-TR" sz="2400" b="0" i="0" dirty="0" smtClean="0"/>
                        <m:t>s</m:t>
                      </m:r>
                      <m:r>
                        <m:rPr>
                          <m:nor/>
                        </m:rPr>
                        <a:rPr lang="tr-TR" sz="2400" b="0" i="0" dirty="0" smtClean="0"/>
                        <m:t>)</m:t>
                      </m:r>
                      <m:r>
                        <a:rPr lang="tr-TR" sz="2400" b="0" i="1" smtClean="0">
                          <a:latin typeface="Cambria Math" panose="02040503050406030204" pitchFamily="18" charset="0"/>
                        </a:rPr>
                        <m:t>∗</m:t>
                      </m:r>
                      <m:r>
                        <a:rPr lang="tr-TR" sz="2400" b="0" i="1" smtClean="0">
                          <a:latin typeface="Cambria Math" panose="02040503050406030204" pitchFamily="18" charset="0"/>
                        </a:rPr>
                        <m:t>𝑠</m:t>
                      </m:r>
                    </m:oMath>
                  </m:oMathPara>
                </a14:m>
                <a:endParaRPr lang="tr-TR" sz="2400" dirty="0"/>
              </a:p>
            </p:txBody>
          </p:sp>
        </mc:Choice>
        <mc:Fallback xmlns="">
          <p:sp>
            <p:nvSpPr>
              <p:cNvPr id="13" name="TextBox 12">
                <a:extLst>
                  <a:ext uri="{FF2B5EF4-FFF2-40B4-BE49-F238E27FC236}">
                    <a16:creationId xmlns:a16="http://schemas.microsoft.com/office/drawing/2014/main" id="{FD864904-6B4C-4963-BC92-C0FCE820D658}"/>
                  </a:ext>
                </a:extLst>
              </p:cNvPr>
              <p:cNvSpPr txBox="1">
                <a:spLocks noRot="1" noChangeAspect="1" noMove="1" noResize="1" noEditPoints="1" noAdjustHandles="1" noChangeArrowheads="1" noChangeShapeType="1" noTextEdit="1"/>
              </p:cNvSpPr>
              <p:nvPr/>
            </p:nvSpPr>
            <p:spPr>
              <a:xfrm>
                <a:off x="874155" y="3429000"/>
                <a:ext cx="3583545" cy="399405"/>
              </a:xfrm>
              <a:prstGeom prst="rect">
                <a:avLst/>
              </a:prstGeom>
              <a:blipFill>
                <a:blip r:embed="rId7"/>
                <a:stretch>
                  <a:fillRect l="-1701" t="-6154" r="-510" b="-26154"/>
                </a:stretch>
              </a:blipFill>
            </p:spPr>
            <p:txBody>
              <a:bodyPr/>
              <a:lstStyle/>
              <a:p>
                <a:r>
                  <a:rPr lang="tr-TR">
                    <a:noFill/>
                  </a:rPr>
                  <a:t> </a:t>
                </a:r>
              </a:p>
            </p:txBody>
          </p:sp>
        </mc:Fallback>
      </mc:AlternateContent>
      <p:sp>
        <p:nvSpPr>
          <p:cNvPr id="14" name="Content Placeholder 2">
            <a:extLst>
              <a:ext uri="{FF2B5EF4-FFF2-40B4-BE49-F238E27FC236}">
                <a16:creationId xmlns:a16="http://schemas.microsoft.com/office/drawing/2014/main" id="{F625E9C0-F6CD-48E5-912E-3D9F419E09F9}"/>
              </a:ext>
            </a:extLst>
          </p:cNvPr>
          <p:cNvSpPr txBox="1">
            <a:spLocks/>
          </p:cNvSpPr>
          <p:nvPr/>
        </p:nvSpPr>
        <p:spPr bwMode="auto">
          <a:xfrm>
            <a:off x="104282" y="1694181"/>
            <a:ext cx="4918984" cy="153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Heading</a:t>
            </a:r>
            <a:r>
              <a:rPr lang="tr-TR" dirty="0"/>
              <a:t> </a:t>
            </a:r>
            <a:r>
              <a:rPr lang="tr-TR" dirty="0" err="1"/>
              <a:t>and</a:t>
            </a:r>
            <a:r>
              <a:rPr lang="tr-TR" dirty="0"/>
              <a:t> </a:t>
            </a:r>
            <a:r>
              <a:rPr lang="tr-TR" dirty="0" err="1"/>
              <a:t>curvature</a:t>
            </a:r>
            <a:r>
              <a:rPr lang="tr-TR" dirty="0"/>
              <a:t> </a:t>
            </a:r>
            <a:r>
              <a:rPr lang="tr-TR" dirty="0" err="1"/>
              <a:t>corrected</a:t>
            </a:r>
            <a:r>
              <a:rPr lang="tr-TR" dirty="0"/>
              <a:t> </a:t>
            </a:r>
            <a:r>
              <a:rPr lang="tr-TR" dirty="0" err="1"/>
              <a:t>simultaneously</a:t>
            </a:r>
            <a:endParaRPr lang="tr-TR" dirty="0"/>
          </a:p>
          <a:p>
            <a:pPr marL="342900" indent="-342900">
              <a:buClr>
                <a:srgbClr val="FF0000"/>
              </a:buClr>
              <a:buFont typeface="Arial" panose="020B0604020202020204" pitchFamily="34" charset="0"/>
              <a:buChar char="•"/>
            </a:pPr>
            <a:r>
              <a:rPr lang="tr-TR" dirty="0" err="1"/>
              <a:t>Introduces</a:t>
            </a:r>
            <a:r>
              <a:rPr lang="tr-TR" dirty="0"/>
              <a:t> </a:t>
            </a:r>
            <a:r>
              <a:rPr lang="tr-TR" dirty="0" err="1"/>
              <a:t>position</a:t>
            </a:r>
            <a:r>
              <a:rPr lang="tr-TR" dirty="0"/>
              <a:t> </a:t>
            </a:r>
            <a:r>
              <a:rPr lang="tr-TR" dirty="0" err="1"/>
              <a:t>error</a:t>
            </a: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p:sp>
        <p:nvSpPr>
          <p:cNvPr id="15" name="TextBox 14">
            <a:extLst>
              <a:ext uri="{FF2B5EF4-FFF2-40B4-BE49-F238E27FC236}">
                <a16:creationId xmlns:a16="http://schemas.microsoft.com/office/drawing/2014/main" id="{5908FB43-DC0A-472E-9AB7-0F08BF8E6ADF}"/>
              </a:ext>
            </a:extLst>
          </p:cNvPr>
          <p:cNvSpPr txBox="1"/>
          <p:nvPr/>
        </p:nvSpPr>
        <p:spPr>
          <a:xfrm>
            <a:off x="466436" y="4127604"/>
            <a:ext cx="1898073" cy="369332"/>
          </a:xfrm>
          <a:prstGeom prst="rect">
            <a:avLst/>
          </a:prstGeom>
          <a:noFill/>
        </p:spPr>
        <p:txBody>
          <a:bodyPr wrap="square" rtlCol="0">
            <a:spAutoFit/>
          </a:bodyPr>
          <a:lstStyle/>
          <a:p>
            <a:r>
              <a:rPr lang="tr-TR" dirty="0"/>
              <a:t>Case 1 </a:t>
            </a:r>
            <a:r>
              <a:rPr lang="tr-TR" dirty="0" err="1"/>
              <a:t>equation</a:t>
            </a:r>
            <a:r>
              <a:rPr lang="tr-TR" dirty="0"/>
              <a:t>:</a:t>
            </a:r>
          </a:p>
        </p:txBody>
      </p:sp>
      <p:sp>
        <p:nvSpPr>
          <p:cNvPr id="16" name="TextBox 15">
            <a:extLst>
              <a:ext uri="{FF2B5EF4-FFF2-40B4-BE49-F238E27FC236}">
                <a16:creationId xmlns:a16="http://schemas.microsoft.com/office/drawing/2014/main" id="{718D74A2-2D10-48E2-BEE9-17B415F19474}"/>
              </a:ext>
            </a:extLst>
          </p:cNvPr>
          <p:cNvSpPr txBox="1"/>
          <p:nvPr/>
        </p:nvSpPr>
        <p:spPr>
          <a:xfrm>
            <a:off x="466435" y="3053990"/>
            <a:ext cx="3583545" cy="369332"/>
          </a:xfrm>
          <a:prstGeom prst="rect">
            <a:avLst/>
          </a:prstGeom>
          <a:noFill/>
        </p:spPr>
        <p:txBody>
          <a:bodyPr wrap="square" rtlCol="0">
            <a:spAutoFit/>
          </a:bodyPr>
          <a:lstStyle/>
          <a:p>
            <a:r>
              <a:rPr lang="tr-TR" dirty="0"/>
              <a:t>General </a:t>
            </a:r>
            <a:r>
              <a:rPr lang="tr-TR" dirty="0" err="1"/>
              <a:t>approach</a:t>
            </a:r>
            <a:r>
              <a:rPr lang="tr-TR" dirty="0"/>
              <a:t>:</a:t>
            </a:r>
          </a:p>
        </p:txBody>
      </p:sp>
      <p:pic>
        <p:nvPicPr>
          <p:cNvPr id="17" name="Picture 16">
            <a:extLst>
              <a:ext uri="{FF2B5EF4-FFF2-40B4-BE49-F238E27FC236}">
                <a16:creationId xmlns:a16="http://schemas.microsoft.com/office/drawing/2014/main" id="{960E8595-A981-4A37-ACD7-40B6CEA67AD1}"/>
              </a:ext>
            </a:extLst>
          </p:cNvPr>
          <p:cNvPicPr>
            <a:picLocks noChangeAspect="1"/>
          </p:cNvPicPr>
          <p:nvPr/>
        </p:nvPicPr>
        <p:blipFill>
          <a:blip r:embed="rId8"/>
          <a:stretch>
            <a:fillRect/>
          </a:stretch>
        </p:blipFill>
        <p:spPr>
          <a:xfrm>
            <a:off x="1315346" y="4486460"/>
            <a:ext cx="3330545" cy="811066"/>
          </a:xfrm>
          <a:prstGeom prst="rect">
            <a:avLst/>
          </a:prstGeom>
        </p:spPr>
      </p:pic>
      <p:sp>
        <p:nvSpPr>
          <p:cNvPr id="18" name="TextBox 17">
            <a:extLst>
              <a:ext uri="{FF2B5EF4-FFF2-40B4-BE49-F238E27FC236}">
                <a16:creationId xmlns:a16="http://schemas.microsoft.com/office/drawing/2014/main" id="{2C4C08AB-3CD2-4D45-9C69-7E3863DDB26E}"/>
              </a:ext>
            </a:extLst>
          </p:cNvPr>
          <p:cNvSpPr txBox="1"/>
          <p:nvPr/>
        </p:nvSpPr>
        <p:spPr>
          <a:xfrm>
            <a:off x="399498" y="5192673"/>
            <a:ext cx="1898073" cy="369332"/>
          </a:xfrm>
          <a:prstGeom prst="rect">
            <a:avLst/>
          </a:prstGeom>
          <a:noFill/>
        </p:spPr>
        <p:txBody>
          <a:bodyPr wrap="square" rtlCol="0">
            <a:spAutoFit/>
          </a:bodyPr>
          <a:lstStyle/>
          <a:p>
            <a:r>
              <a:rPr lang="tr-TR" dirty="0"/>
              <a:t>Case 2 </a:t>
            </a:r>
            <a:r>
              <a:rPr lang="tr-TR" dirty="0" err="1"/>
              <a:t>equation</a:t>
            </a:r>
            <a:r>
              <a:rPr lang="tr-TR" dirty="0"/>
              <a:t>:</a:t>
            </a:r>
          </a:p>
        </p:txBody>
      </p:sp>
      <p:pic>
        <p:nvPicPr>
          <p:cNvPr id="20" name="Picture 19">
            <a:extLst>
              <a:ext uri="{FF2B5EF4-FFF2-40B4-BE49-F238E27FC236}">
                <a16:creationId xmlns:a16="http://schemas.microsoft.com/office/drawing/2014/main" id="{9EB30159-5604-46F1-B419-5AC1FCD668B2}"/>
              </a:ext>
            </a:extLst>
          </p:cNvPr>
          <p:cNvPicPr>
            <a:picLocks noChangeAspect="1"/>
          </p:cNvPicPr>
          <p:nvPr/>
        </p:nvPicPr>
        <p:blipFill>
          <a:blip r:embed="rId9"/>
          <a:stretch>
            <a:fillRect/>
          </a:stretch>
        </p:blipFill>
        <p:spPr>
          <a:xfrm>
            <a:off x="104282" y="5519255"/>
            <a:ext cx="5788341" cy="759588"/>
          </a:xfrm>
          <a:prstGeom prst="rect">
            <a:avLst/>
          </a:prstGeom>
        </p:spPr>
      </p:pic>
    </p:spTree>
    <p:extLst>
      <p:ext uri="{BB962C8B-B14F-4D97-AF65-F5344CB8AC3E}">
        <p14:creationId xmlns:p14="http://schemas.microsoft.com/office/powerpoint/2010/main" val="201425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Position</a:t>
            </a:r>
            <a:r>
              <a:rPr lang="tr-TR" dirty="0"/>
              <a:t> </a:t>
            </a:r>
            <a:r>
              <a:rPr lang="tr-TR" dirty="0" err="1"/>
              <a:t>Correction</a:t>
            </a:r>
            <a:r>
              <a:rPr lang="tr-TR" dirty="0"/>
              <a:t> </a:t>
            </a:r>
            <a:r>
              <a:rPr lang="tr-TR" dirty="0" err="1"/>
              <a:t>Maneuver</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17</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2ECAF6E-6541-4DE0-8232-5CD0E380B186}"/>
              </a:ext>
            </a:extLst>
          </p:cNvPr>
          <p:cNvPicPr>
            <a:picLocks noChangeAspect="1"/>
          </p:cNvPicPr>
          <p:nvPr/>
        </p:nvPicPr>
        <p:blipFill>
          <a:blip r:embed="rId3"/>
          <a:stretch>
            <a:fillRect/>
          </a:stretch>
        </p:blipFill>
        <p:spPr>
          <a:xfrm>
            <a:off x="4894350" y="2068946"/>
            <a:ext cx="4145368" cy="3109026"/>
          </a:xfrm>
          <a:prstGeom prst="rect">
            <a:avLst/>
          </a:prstGeom>
        </p:spPr>
      </p:pic>
      <p:sp>
        <p:nvSpPr>
          <p:cNvPr id="7" name="Content Placeholder 2">
            <a:extLst>
              <a:ext uri="{FF2B5EF4-FFF2-40B4-BE49-F238E27FC236}">
                <a16:creationId xmlns:a16="http://schemas.microsoft.com/office/drawing/2014/main" id="{9A742A94-932A-4293-90B4-4C48C1EA41A2}"/>
              </a:ext>
            </a:extLst>
          </p:cNvPr>
          <p:cNvSpPr txBox="1">
            <a:spLocks/>
          </p:cNvSpPr>
          <p:nvPr/>
        </p:nvSpPr>
        <p:spPr bwMode="auto">
          <a:xfrm>
            <a:off x="104282" y="1694181"/>
            <a:ext cx="4918984" cy="192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Uses</a:t>
            </a:r>
            <a:r>
              <a:rPr lang="tr-TR" dirty="0"/>
              <a:t> on </a:t>
            </a:r>
            <a:r>
              <a:rPr lang="tr-TR" dirty="0" err="1"/>
              <a:t>Bi-elementary</a:t>
            </a:r>
            <a:r>
              <a:rPr lang="tr-TR" dirty="0"/>
              <a:t> </a:t>
            </a:r>
            <a:r>
              <a:rPr lang="tr-TR" dirty="0" err="1"/>
              <a:t>paths</a:t>
            </a:r>
            <a:endParaRPr lang="tr-TR" dirty="0"/>
          </a:p>
          <a:p>
            <a:pPr marL="342900" indent="-342900">
              <a:buClr>
                <a:srgbClr val="FF0000"/>
              </a:buClr>
              <a:buFont typeface="Arial" panose="020B0604020202020204" pitchFamily="34" charset="0"/>
              <a:buChar char="•"/>
            </a:pPr>
            <a:r>
              <a:rPr lang="tr-TR" dirty="0" err="1"/>
              <a:t>Computed</a:t>
            </a:r>
            <a:r>
              <a:rPr lang="tr-TR" dirty="0"/>
              <a:t> </a:t>
            </a:r>
            <a:r>
              <a:rPr lang="tr-TR" dirty="0" err="1"/>
              <a:t>after</a:t>
            </a:r>
            <a:r>
              <a:rPr lang="tr-TR" dirty="0"/>
              <a:t> </a:t>
            </a:r>
            <a:r>
              <a:rPr lang="tr-TR" dirty="0" err="1"/>
              <a:t>applying</a:t>
            </a:r>
            <a:r>
              <a:rPr lang="tr-TR" dirty="0"/>
              <a:t> HCC </a:t>
            </a:r>
            <a:r>
              <a:rPr lang="tr-TR" dirty="0" err="1"/>
              <a:t>maneuver</a:t>
            </a:r>
            <a:endParaRPr lang="tr-TR" dirty="0"/>
          </a:p>
          <a:p>
            <a:pPr marL="342900" indent="-342900">
              <a:buClr>
                <a:srgbClr val="FF0000"/>
              </a:buClr>
              <a:buFont typeface="Arial" panose="020B0604020202020204" pitchFamily="34" charset="0"/>
              <a:buChar char="•"/>
            </a:pPr>
            <a:r>
              <a:rPr lang="tr-TR" dirty="0" err="1"/>
              <a:t>Accounts</a:t>
            </a:r>
            <a:r>
              <a:rPr lang="tr-TR" dirty="0"/>
              <a:t> </a:t>
            </a:r>
            <a:r>
              <a:rPr lang="tr-TR" dirty="0" err="1"/>
              <a:t>for</a:t>
            </a:r>
            <a:r>
              <a:rPr lang="tr-TR" dirty="0"/>
              <a:t> </a:t>
            </a:r>
            <a:r>
              <a:rPr lang="tr-TR" dirty="0" err="1"/>
              <a:t>position</a:t>
            </a:r>
            <a:r>
              <a:rPr lang="tr-TR" dirty="0"/>
              <a:t> </a:t>
            </a:r>
            <a:r>
              <a:rPr lang="tr-TR" dirty="0" err="1"/>
              <a:t>error</a:t>
            </a:r>
            <a:r>
              <a:rPr lang="tr-TR" dirty="0"/>
              <a:t> </a:t>
            </a:r>
            <a:r>
              <a:rPr lang="tr-TR" dirty="0" err="1"/>
              <a:t>only</a:t>
            </a:r>
            <a:endParaRPr lang="tr-TR" dirty="0"/>
          </a:p>
          <a:p>
            <a:pPr marL="342900" indent="-342900">
              <a:buClr>
                <a:srgbClr val="FF0000"/>
              </a:buClr>
              <a:buFont typeface="Arial" panose="020B0604020202020204" pitchFamily="34" charset="0"/>
              <a:buChar char="•"/>
            </a:pPr>
            <a:r>
              <a:rPr lang="tr-TR" dirty="0" err="1"/>
              <a:t>Ratios</a:t>
            </a:r>
            <a:r>
              <a:rPr lang="tr-TR" dirty="0"/>
              <a:t>, ΔY </a:t>
            </a:r>
            <a:r>
              <a:rPr lang="tr-TR" dirty="0" err="1"/>
              <a:t>and</a:t>
            </a:r>
            <a:r>
              <a:rPr lang="tr-TR" dirty="0"/>
              <a:t> </a:t>
            </a:r>
            <a:r>
              <a:rPr lang="tr-TR" dirty="0" err="1"/>
              <a:t>arc</a:t>
            </a:r>
            <a:r>
              <a:rPr lang="tr-TR" dirty="0"/>
              <a:t> </a:t>
            </a:r>
            <a:r>
              <a:rPr lang="tr-TR" dirty="0" err="1"/>
              <a:t>length</a:t>
            </a:r>
            <a:r>
              <a:rPr lang="tr-TR" dirty="0"/>
              <a:t> is </a:t>
            </a:r>
            <a:r>
              <a:rPr lang="tr-TR" dirty="0" err="1"/>
              <a:t>known</a:t>
            </a:r>
            <a:endParaRPr lang="tr-TR" dirty="0"/>
          </a:p>
        </p:txBody>
      </p:sp>
    </p:spTree>
    <p:extLst>
      <p:ext uri="{BB962C8B-B14F-4D97-AF65-F5344CB8AC3E}">
        <p14:creationId xmlns:p14="http://schemas.microsoft.com/office/powerpoint/2010/main" val="318981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Road </a:t>
            </a:r>
            <a:r>
              <a:rPr lang="tr-TR" dirty="0" err="1"/>
              <a:t>Curvature</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7654ED85-68AC-41DB-AF9F-8506F4A5C8D2}"/>
              </a:ext>
            </a:extLst>
          </p:cNvPr>
          <p:cNvPicPr>
            <a:picLocks noChangeAspect="1"/>
          </p:cNvPicPr>
          <p:nvPr/>
        </p:nvPicPr>
        <p:blipFill>
          <a:blip r:embed="rId3"/>
          <a:stretch>
            <a:fillRect/>
          </a:stretch>
        </p:blipFill>
        <p:spPr>
          <a:xfrm>
            <a:off x="4806288" y="1983882"/>
            <a:ext cx="3853648" cy="2890236"/>
          </a:xfrm>
          <a:prstGeom prst="rect">
            <a:avLst/>
          </a:prstGeom>
        </p:spPr>
      </p:pic>
      <p:sp>
        <p:nvSpPr>
          <p:cNvPr id="8" name="Content Placeholder 2">
            <a:extLst>
              <a:ext uri="{FF2B5EF4-FFF2-40B4-BE49-F238E27FC236}">
                <a16:creationId xmlns:a16="http://schemas.microsoft.com/office/drawing/2014/main" id="{3FBF703D-AA70-4F56-A883-C1865DED74FB}"/>
              </a:ext>
            </a:extLst>
          </p:cNvPr>
          <p:cNvSpPr txBox="1">
            <a:spLocks/>
          </p:cNvSpPr>
          <p:nvPr/>
        </p:nvSpPr>
        <p:spPr bwMode="auto">
          <a:xfrm>
            <a:off x="104282" y="1694181"/>
            <a:ext cx="4918984" cy="143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Clothoid</a:t>
            </a:r>
            <a:r>
              <a:rPr lang="tr-TR" dirty="0"/>
              <a:t> </a:t>
            </a:r>
            <a:r>
              <a:rPr lang="tr-TR" dirty="0" err="1"/>
              <a:t>segments</a:t>
            </a:r>
            <a:endParaRPr lang="tr-TR" dirty="0"/>
          </a:p>
          <a:p>
            <a:pPr marL="342900" indent="-342900">
              <a:buClr>
                <a:srgbClr val="FF0000"/>
              </a:buClr>
              <a:buFont typeface="Arial" panose="020B0604020202020204" pitchFamily="34" charset="0"/>
              <a:buChar char="•"/>
            </a:pPr>
            <a:r>
              <a:rPr lang="tr-TR" dirty="0" err="1"/>
              <a:t>Line</a:t>
            </a:r>
            <a:r>
              <a:rPr lang="tr-TR" dirty="0"/>
              <a:t> </a:t>
            </a:r>
            <a:r>
              <a:rPr lang="tr-TR" dirty="0" err="1"/>
              <a:t>segments</a:t>
            </a:r>
            <a:endParaRPr lang="tr-TR" dirty="0"/>
          </a:p>
          <a:p>
            <a:pPr marL="342900" indent="-342900">
              <a:buClr>
                <a:srgbClr val="FF0000"/>
              </a:buClr>
              <a:buFont typeface="Arial" panose="020B0604020202020204" pitchFamily="34" charset="0"/>
              <a:buChar char="•"/>
            </a:pPr>
            <a:r>
              <a:rPr lang="tr-TR" dirty="0" err="1"/>
              <a:t>Easy</a:t>
            </a:r>
            <a:r>
              <a:rPr lang="tr-TR" dirty="0"/>
              <a:t> </a:t>
            </a:r>
            <a:r>
              <a:rPr lang="tr-TR" dirty="0" err="1"/>
              <a:t>to</a:t>
            </a:r>
            <a:r>
              <a:rPr lang="tr-TR" dirty="0"/>
              <a:t> </a:t>
            </a:r>
            <a:r>
              <a:rPr lang="tr-TR" dirty="0" err="1"/>
              <a:t>superpose</a:t>
            </a:r>
            <a:r>
              <a:rPr lang="tr-TR" dirty="0"/>
              <a:t> </a:t>
            </a:r>
            <a:r>
              <a:rPr lang="tr-TR" dirty="0" err="1"/>
              <a:t>based</a:t>
            </a:r>
            <a:r>
              <a:rPr lang="tr-TR" dirty="0"/>
              <a:t> on </a:t>
            </a:r>
            <a:r>
              <a:rPr lang="tr-TR" dirty="0" err="1"/>
              <a:t>arc</a:t>
            </a:r>
            <a:r>
              <a:rPr lang="tr-TR" dirty="0"/>
              <a:t> </a:t>
            </a:r>
            <a:r>
              <a:rPr lang="tr-TR" dirty="0" err="1"/>
              <a:t>length</a:t>
            </a:r>
            <a:endParaRPr lang="tr-TR" dirty="0"/>
          </a:p>
          <a:p>
            <a:pPr marL="342900" indent="-342900">
              <a:buClr>
                <a:srgbClr val="FF0000"/>
              </a:buClr>
              <a:buFont typeface="Arial" panose="020B0604020202020204" pitchFamily="34" charset="0"/>
              <a:buChar char="•"/>
            </a:pPr>
            <a:endParaRPr lang="tr-TR" dirty="0"/>
          </a:p>
        </p:txBody>
      </p:sp>
    </p:spTree>
    <p:extLst>
      <p:ext uri="{BB962C8B-B14F-4D97-AF65-F5344CB8AC3E}">
        <p14:creationId xmlns:p14="http://schemas.microsoft.com/office/powerpoint/2010/main" val="1134077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Maneuver</a:t>
            </a:r>
            <a:r>
              <a:rPr lang="tr-TR" dirty="0"/>
              <a:t> </a:t>
            </a:r>
            <a:r>
              <a:rPr lang="tr-TR" dirty="0" err="1"/>
              <a:t>Superposition</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FF68A02-3CE4-4F8D-AB15-8C183B2524AA}"/>
              </a:ext>
            </a:extLst>
          </p:cNvPr>
          <p:cNvPicPr>
            <a:picLocks noChangeAspect="1"/>
          </p:cNvPicPr>
          <p:nvPr/>
        </p:nvPicPr>
        <p:blipFill>
          <a:blip r:embed="rId3"/>
          <a:stretch>
            <a:fillRect/>
          </a:stretch>
        </p:blipFill>
        <p:spPr>
          <a:xfrm>
            <a:off x="4393871" y="1829770"/>
            <a:ext cx="4641520" cy="3481139"/>
          </a:xfrm>
          <a:prstGeom prst="rect">
            <a:avLst/>
          </a:prstGeom>
        </p:spPr>
      </p:pic>
      <p:sp>
        <p:nvSpPr>
          <p:cNvPr id="7" name="Content Placeholder 2">
            <a:extLst>
              <a:ext uri="{FF2B5EF4-FFF2-40B4-BE49-F238E27FC236}">
                <a16:creationId xmlns:a16="http://schemas.microsoft.com/office/drawing/2014/main" id="{612BCC13-D33A-4BEA-97DF-6677C779A857}"/>
              </a:ext>
            </a:extLst>
          </p:cNvPr>
          <p:cNvSpPr txBox="1">
            <a:spLocks/>
          </p:cNvSpPr>
          <p:nvPr/>
        </p:nvSpPr>
        <p:spPr bwMode="auto">
          <a:xfrm>
            <a:off x="104282" y="1694181"/>
            <a:ext cx="4289589" cy="238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All</a:t>
            </a:r>
            <a:r>
              <a:rPr lang="tr-TR" dirty="0"/>
              <a:t> </a:t>
            </a:r>
            <a:r>
              <a:rPr lang="tr-TR" dirty="0" err="1"/>
              <a:t>maneuver</a:t>
            </a:r>
            <a:r>
              <a:rPr lang="tr-TR" dirty="0"/>
              <a:t> </a:t>
            </a:r>
            <a:r>
              <a:rPr lang="tr-TR" dirty="0" err="1"/>
              <a:t>curvatures</a:t>
            </a:r>
            <a:r>
              <a:rPr lang="tr-TR" dirty="0"/>
              <a:t> </a:t>
            </a:r>
            <a:r>
              <a:rPr lang="tr-TR" dirty="0" err="1"/>
              <a:t>directly</a:t>
            </a:r>
            <a:r>
              <a:rPr lang="tr-TR" dirty="0"/>
              <a:t> </a:t>
            </a:r>
            <a:r>
              <a:rPr lang="tr-TR" dirty="0" err="1"/>
              <a:t>added</a:t>
            </a:r>
            <a:r>
              <a:rPr lang="tr-TR" dirty="0"/>
              <a:t> </a:t>
            </a:r>
            <a:r>
              <a:rPr lang="tr-TR" dirty="0" err="1"/>
              <a:t>up</a:t>
            </a:r>
            <a:endParaRPr lang="tr-TR" dirty="0"/>
          </a:p>
          <a:p>
            <a:pPr marL="342900" indent="-342900">
              <a:buClr>
                <a:srgbClr val="FF0000"/>
              </a:buClr>
              <a:buFont typeface="Arial" panose="020B0604020202020204" pitchFamily="34" charset="0"/>
              <a:buChar char="•"/>
            </a:pPr>
            <a:r>
              <a:rPr lang="tr-TR" dirty="0" err="1"/>
              <a:t>Arc-spline</a:t>
            </a:r>
            <a:r>
              <a:rPr lang="tr-TR" dirty="0"/>
              <a:t> </a:t>
            </a:r>
            <a:r>
              <a:rPr lang="tr-TR" dirty="0" err="1"/>
              <a:t>length</a:t>
            </a:r>
            <a:r>
              <a:rPr lang="tr-TR" dirty="0"/>
              <a:t> is </a:t>
            </a:r>
            <a:r>
              <a:rPr lang="tr-TR" dirty="0" err="1"/>
              <a:t>defined</a:t>
            </a:r>
            <a:r>
              <a:rPr lang="tr-TR" dirty="0"/>
              <a:t> </a:t>
            </a:r>
            <a:r>
              <a:rPr lang="tr-TR" dirty="0" err="1"/>
              <a:t>by</a:t>
            </a:r>
            <a:r>
              <a:rPr lang="tr-TR" dirty="0"/>
              <a:t> HCC </a:t>
            </a:r>
            <a:r>
              <a:rPr lang="tr-TR" dirty="0" err="1"/>
              <a:t>maneuver</a:t>
            </a:r>
            <a:endParaRPr lang="tr-TR" dirty="0"/>
          </a:p>
          <a:p>
            <a:pPr marL="342900" indent="-342900">
              <a:buClr>
                <a:srgbClr val="FF0000"/>
              </a:buClr>
              <a:buFont typeface="Arial" panose="020B0604020202020204" pitchFamily="34" charset="0"/>
              <a:buChar char="•"/>
            </a:pPr>
            <a:r>
              <a:rPr lang="tr-TR" dirty="0" err="1"/>
              <a:t>Results</a:t>
            </a:r>
            <a:r>
              <a:rPr lang="tr-TR" dirty="0"/>
              <a:t> is </a:t>
            </a:r>
            <a:r>
              <a:rPr lang="tr-TR" dirty="0" err="1"/>
              <a:t>consecutive</a:t>
            </a:r>
            <a:r>
              <a:rPr lang="tr-TR" dirty="0"/>
              <a:t> </a:t>
            </a:r>
            <a:r>
              <a:rPr lang="tr-TR" dirty="0" err="1"/>
              <a:t>clothoids</a:t>
            </a:r>
            <a:endParaRPr lang="tr-TR" dirty="0"/>
          </a:p>
        </p:txBody>
      </p:sp>
    </p:spTree>
    <p:extLst>
      <p:ext uri="{BB962C8B-B14F-4D97-AF65-F5344CB8AC3E}">
        <p14:creationId xmlns:p14="http://schemas.microsoft.com/office/powerpoint/2010/main" val="27458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49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Evaluation </a:t>
            </a:r>
            <a:r>
              <a:rPr lang="tr-TR" dirty="0" err="1"/>
              <a:t>Metrics</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71899AF6-5AB2-41FB-9E1A-E5557D1E8F61}"/>
              </a:ext>
            </a:extLst>
          </p:cNvPr>
          <p:cNvPicPr>
            <a:picLocks noChangeAspect="1"/>
          </p:cNvPicPr>
          <p:nvPr/>
        </p:nvPicPr>
        <p:blipFill>
          <a:blip r:embed="rId3"/>
          <a:stretch>
            <a:fillRect/>
          </a:stretch>
        </p:blipFill>
        <p:spPr>
          <a:xfrm>
            <a:off x="4248727" y="1810327"/>
            <a:ext cx="4740339" cy="3555254"/>
          </a:xfrm>
          <a:prstGeom prst="rect">
            <a:avLst/>
          </a:prstGeom>
        </p:spPr>
      </p:pic>
      <p:sp>
        <p:nvSpPr>
          <p:cNvPr id="8" name="Content Placeholder 2">
            <a:extLst>
              <a:ext uri="{FF2B5EF4-FFF2-40B4-BE49-F238E27FC236}">
                <a16:creationId xmlns:a16="http://schemas.microsoft.com/office/drawing/2014/main" id="{55B0C602-28CF-4B03-9915-D25527AA62AA}"/>
              </a:ext>
            </a:extLst>
          </p:cNvPr>
          <p:cNvSpPr txBox="1">
            <a:spLocks/>
          </p:cNvSpPr>
          <p:nvPr/>
        </p:nvSpPr>
        <p:spPr bwMode="auto">
          <a:xfrm>
            <a:off x="104282" y="1694181"/>
            <a:ext cx="4289589" cy="125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Euclidian</a:t>
            </a:r>
            <a:r>
              <a:rPr lang="tr-TR" dirty="0"/>
              <a:t> </a:t>
            </a:r>
            <a:r>
              <a:rPr lang="tr-TR" dirty="0" err="1"/>
              <a:t>distance</a:t>
            </a:r>
            <a:endParaRPr lang="tr-TR" dirty="0"/>
          </a:p>
          <a:p>
            <a:pPr marL="342900" indent="-342900">
              <a:buClr>
                <a:srgbClr val="FF0000"/>
              </a:buClr>
              <a:buFont typeface="Arial" panose="020B0604020202020204" pitchFamily="34" charset="0"/>
              <a:buChar char="•"/>
            </a:pPr>
            <a:r>
              <a:rPr lang="tr-TR" dirty="0" err="1"/>
              <a:t>Heading</a:t>
            </a:r>
            <a:r>
              <a:rPr lang="tr-TR" dirty="0"/>
              <a:t> </a:t>
            </a:r>
            <a:r>
              <a:rPr lang="tr-TR" dirty="0" err="1"/>
              <a:t>error</a:t>
            </a:r>
            <a:endParaRPr lang="tr-TR" dirty="0"/>
          </a:p>
          <a:p>
            <a:pPr marL="342900" indent="-342900">
              <a:buClr>
                <a:srgbClr val="FF0000"/>
              </a:buClr>
              <a:buFont typeface="Arial" panose="020B0604020202020204" pitchFamily="34" charset="0"/>
              <a:buChar char="•"/>
            </a:pPr>
            <a:r>
              <a:rPr lang="tr-TR" dirty="0" err="1"/>
              <a:t>Curvature</a:t>
            </a:r>
            <a:r>
              <a:rPr lang="tr-TR" dirty="0"/>
              <a:t> </a:t>
            </a:r>
            <a:r>
              <a:rPr lang="tr-TR" dirty="0" err="1"/>
              <a:t>error</a:t>
            </a:r>
            <a:endParaRPr lang="tr-TR" dirty="0"/>
          </a:p>
        </p:txBody>
      </p:sp>
    </p:spTree>
    <p:extLst>
      <p:ext uri="{BB962C8B-B14F-4D97-AF65-F5344CB8AC3E}">
        <p14:creationId xmlns:p14="http://schemas.microsoft.com/office/powerpoint/2010/main" val="99837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Trajectory</a:t>
            </a:r>
            <a:r>
              <a:rPr lang="tr-TR" dirty="0"/>
              <a:t> </a:t>
            </a:r>
            <a:r>
              <a:rPr lang="tr-TR" dirty="0" err="1"/>
              <a:t>Result</a:t>
            </a:r>
            <a:r>
              <a:rPr lang="tr-TR" dirty="0"/>
              <a:t> </a:t>
            </a:r>
            <a:r>
              <a:rPr lang="tr-TR" dirty="0" err="1"/>
              <a:t>for</a:t>
            </a:r>
            <a:r>
              <a:rPr lang="tr-TR" dirty="0"/>
              <a:t> Case-1</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10" name="Picture 9">
            <a:extLst>
              <a:ext uri="{FF2B5EF4-FFF2-40B4-BE49-F238E27FC236}">
                <a16:creationId xmlns:a16="http://schemas.microsoft.com/office/drawing/2014/main" id="{24AC8526-BDAF-4731-8BF4-67C983F92FD4}"/>
              </a:ext>
            </a:extLst>
          </p:cNvPr>
          <p:cNvPicPr>
            <a:picLocks noChangeAspect="1"/>
          </p:cNvPicPr>
          <p:nvPr/>
        </p:nvPicPr>
        <p:blipFill>
          <a:blip r:embed="rId3"/>
          <a:stretch>
            <a:fillRect/>
          </a:stretch>
        </p:blipFill>
        <p:spPr>
          <a:xfrm>
            <a:off x="5978235" y="3900053"/>
            <a:ext cx="2937164" cy="2202873"/>
          </a:xfrm>
          <a:prstGeom prst="rect">
            <a:avLst/>
          </a:prstGeom>
        </p:spPr>
      </p:pic>
      <p:pic>
        <p:nvPicPr>
          <p:cNvPr id="12" name="Picture 11">
            <a:extLst>
              <a:ext uri="{FF2B5EF4-FFF2-40B4-BE49-F238E27FC236}">
                <a16:creationId xmlns:a16="http://schemas.microsoft.com/office/drawing/2014/main" id="{F9662C51-FBB6-4C76-8761-324B614CE78A}"/>
              </a:ext>
            </a:extLst>
          </p:cNvPr>
          <p:cNvPicPr>
            <a:picLocks noChangeAspect="1"/>
          </p:cNvPicPr>
          <p:nvPr/>
        </p:nvPicPr>
        <p:blipFill>
          <a:blip r:embed="rId4"/>
          <a:stretch>
            <a:fillRect/>
          </a:stretch>
        </p:blipFill>
        <p:spPr>
          <a:xfrm>
            <a:off x="2989118" y="3900053"/>
            <a:ext cx="2937164" cy="2202873"/>
          </a:xfrm>
          <a:prstGeom prst="rect">
            <a:avLst/>
          </a:prstGeom>
        </p:spPr>
      </p:pic>
      <p:pic>
        <p:nvPicPr>
          <p:cNvPr id="7" name="Picture 6">
            <a:extLst>
              <a:ext uri="{FF2B5EF4-FFF2-40B4-BE49-F238E27FC236}">
                <a16:creationId xmlns:a16="http://schemas.microsoft.com/office/drawing/2014/main" id="{797EE8A7-B3BB-4627-926A-E6C4089B2A00}"/>
              </a:ext>
            </a:extLst>
          </p:cNvPr>
          <p:cNvPicPr>
            <a:picLocks noChangeAspect="1"/>
          </p:cNvPicPr>
          <p:nvPr/>
        </p:nvPicPr>
        <p:blipFill>
          <a:blip r:embed="rId5"/>
          <a:stretch>
            <a:fillRect/>
          </a:stretch>
        </p:blipFill>
        <p:spPr>
          <a:xfrm>
            <a:off x="1" y="3900054"/>
            <a:ext cx="2937164" cy="2202873"/>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48B6F77D-AB1E-45AD-BBDE-EE5F13437F28}"/>
                  </a:ext>
                </a:extLst>
              </p:cNvPr>
              <p:cNvSpPr txBox="1">
                <a:spLocks/>
              </p:cNvSpPr>
              <p:nvPr/>
            </p:nvSpPr>
            <p:spPr bwMode="auto">
              <a:xfrm>
                <a:off x="104282" y="1694182"/>
                <a:ext cx="7691209" cy="4209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14:m>
                  <m:oMath xmlns:m="http://schemas.openxmlformats.org/officeDocument/2006/math">
                    <m:r>
                      <m:rPr>
                        <m:nor/>
                      </m:rPr>
                      <a:rPr lang="tr-TR">
                        <a:latin typeface="Cambria Math" panose="02040503050406030204" pitchFamily="18" charset="0"/>
                      </a:rPr>
                      <m:t>Position</m:t>
                    </m:r>
                    <m:r>
                      <m:rPr>
                        <m:nor/>
                      </m:rPr>
                      <a:rPr lang="tr-TR">
                        <a:latin typeface="Cambria Math" panose="02040503050406030204" pitchFamily="18" charset="0"/>
                      </a:rPr>
                      <m:t> </m:t>
                    </m:r>
                    <m:r>
                      <m:rPr>
                        <m:nor/>
                      </m:rPr>
                      <a:rPr lang="tr-TR">
                        <a:latin typeface="Cambria Math" panose="02040503050406030204" pitchFamily="18" charset="0"/>
                      </a:rPr>
                      <m:t>error</m:t>
                    </m:r>
                    <m:r>
                      <m:rPr>
                        <m:nor/>
                      </m:rPr>
                      <a:rPr lang="tr-TR">
                        <a:latin typeface="Cambria Math" panose="02040503050406030204" pitchFamily="18" charset="0"/>
                      </a:rPr>
                      <m:t> = 0.35</m:t>
                    </m:r>
                    <m:r>
                      <m:rPr>
                        <m:nor/>
                      </m:rPr>
                      <a:rPr lang="tr-TR">
                        <a:latin typeface="Cambria Math" panose="02040503050406030204" pitchFamily="18" charset="0"/>
                      </a:rPr>
                      <m:t>m</m:t>
                    </m:r>
                    <m:r>
                      <m:rPr>
                        <m:nor/>
                      </m:rPr>
                      <a:rPr lang="tr-TR">
                        <a:latin typeface="Cambria Math" panose="02040503050406030204" pitchFamily="18" charset="0"/>
                      </a:rPr>
                      <m:t> ,</m:t>
                    </m:r>
                    <m:r>
                      <a:rPr lang="tr-TR" i="1">
                        <a:latin typeface="Cambria Math" panose="02040503050406030204" pitchFamily="18" charset="0"/>
                      </a:rPr>
                      <m:t>   </m:t>
                    </m:r>
                    <m:sSub>
                      <m:sSubPr>
                        <m:ctrlPr>
                          <a:rPr lang="tr-TR" i="1">
                            <a:latin typeface="Cambria Math" panose="02040503050406030204" pitchFamily="18" charset="0"/>
                          </a:rPr>
                        </m:ctrlPr>
                      </m:sSubPr>
                      <m:e>
                        <m:r>
                          <m:rPr>
                            <m:nor/>
                          </m:rPr>
                          <a:rPr lang="el-GR" dirty="0"/>
                          <m:t>θ</m:t>
                        </m:r>
                      </m:e>
                      <m:sub>
                        <m:r>
                          <a:rPr lang="tr-TR" i="1">
                            <a:latin typeface="Cambria Math" panose="02040503050406030204" pitchFamily="18" charset="0"/>
                          </a:rPr>
                          <m:t>𝑒𝑟𝑟𝑜𝑟</m:t>
                        </m:r>
                      </m:sub>
                    </m:sSub>
                    <m:r>
                      <m:rPr>
                        <m:nor/>
                      </m:rPr>
                      <a:rPr lang="tr-TR">
                        <a:latin typeface="Cambria Math" panose="02040503050406030204" pitchFamily="18" charset="0"/>
                      </a:rPr>
                      <m:t>=</m:t>
                    </m:r>
                    <m:r>
                      <m:rPr>
                        <m:nor/>
                      </m:rPr>
                      <a:rPr lang="tr-TR" dirty="0"/>
                      <m:t>+2°, </m:t>
                    </m:r>
                    <m:sSub>
                      <m:sSubPr>
                        <m:ctrlPr>
                          <a:rPr lang="el-GR" i="1">
                            <a:latin typeface="Cambria Math" panose="02040503050406030204" pitchFamily="18" charset="0"/>
                          </a:rPr>
                        </m:ctrlPr>
                      </m:sSubPr>
                      <m:e>
                        <m:r>
                          <m:rPr>
                            <m:nor/>
                          </m:rPr>
                          <a:rPr lang="el-GR" dirty="0"/>
                          <m:t>κ</m:t>
                        </m:r>
                      </m:e>
                      <m:sub>
                        <m:r>
                          <a:rPr lang="tr-TR" i="1">
                            <a:latin typeface="Cambria Math" panose="02040503050406030204" pitchFamily="18" charset="0"/>
                          </a:rPr>
                          <m:t>𝑒𝑟𝑟𝑜𝑟</m:t>
                        </m:r>
                      </m:sub>
                    </m:sSub>
                    <m:r>
                      <a:rPr lang="tr-TR" i="1">
                        <a:latin typeface="Cambria Math" panose="02040503050406030204" pitchFamily="18" charset="0"/>
                      </a:rPr>
                      <m:t>=−0.0010</m:t>
                    </m:r>
                    <m:sSup>
                      <m:sSupPr>
                        <m:ctrlPr>
                          <a:rPr lang="tr-TR" i="1">
                            <a:latin typeface="Cambria Math" panose="02040503050406030204" pitchFamily="18" charset="0"/>
                          </a:rPr>
                        </m:ctrlPr>
                      </m:sSupPr>
                      <m:e>
                        <m:r>
                          <a:rPr lang="tr-TR" i="1">
                            <a:latin typeface="Cambria Math" panose="02040503050406030204" pitchFamily="18" charset="0"/>
                          </a:rPr>
                          <m:t>𝑚</m:t>
                        </m:r>
                      </m:e>
                      <m:sup>
                        <m:r>
                          <a:rPr lang="tr-TR" i="1">
                            <a:latin typeface="Cambria Math" panose="02040503050406030204" pitchFamily="18" charset="0"/>
                          </a:rPr>
                          <m:t>−1</m:t>
                        </m:r>
                      </m:sup>
                    </m:sSup>
                    <m:r>
                      <a:rPr lang="tr-TR" i="1">
                        <a:latin typeface="Cambria Math" panose="02040503050406030204" pitchFamily="18" charset="0"/>
                      </a:rPr>
                      <m:t> </m:t>
                    </m:r>
                  </m:oMath>
                </a14:m>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mc:Choice>
        <mc:Fallback xmlns="">
          <p:sp>
            <p:nvSpPr>
              <p:cNvPr id="9" name="Content Placeholder 2">
                <a:extLst>
                  <a:ext uri="{FF2B5EF4-FFF2-40B4-BE49-F238E27FC236}">
                    <a16:creationId xmlns:a16="http://schemas.microsoft.com/office/drawing/2014/main" id="{48B6F77D-AB1E-45AD-BBDE-EE5F13437F28}"/>
                  </a:ext>
                </a:extLst>
              </p:cNvPr>
              <p:cNvSpPr txBox="1">
                <a:spLocks noRot="1" noChangeAspect="1" noMove="1" noResize="1" noEditPoints="1" noAdjustHandles="1" noChangeArrowheads="1" noChangeShapeType="1" noTextEdit="1"/>
              </p:cNvSpPr>
              <p:nvPr/>
            </p:nvSpPr>
            <p:spPr bwMode="auto">
              <a:xfrm>
                <a:off x="104282" y="1694182"/>
                <a:ext cx="7691209" cy="420946"/>
              </a:xfrm>
              <a:prstGeom prst="rect">
                <a:avLst/>
              </a:prstGeom>
              <a:blipFill>
                <a:blip r:embed="rId6"/>
                <a:stretch>
                  <a:fillRect l="-555" b="-144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358356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DA8DB7-4F83-47CF-8C26-6FB8E762DFD2}"/>
              </a:ext>
            </a:extLst>
          </p:cNvPr>
          <p:cNvPicPr>
            <a:picLocks noChangeAspect="1"/>
          </p:cNvPicPr>
          <p:nvPr/>
        </p:nvPicPr>
        <p:blipFill>
          <a:blip r:embed="rId3"/>
          <a:stretch>
            <a:fillRect/>
          </a:stretch>
        </p:blipFill>
        <p:spPr>
          <a:xfrm>
            <a:off x="5991547" y="3900053"/>
            <a:ext cx="2937164" cy="2202873"/>
          </a:xfrm>
          <a:prstGeom prst="rect">
            <a:avLst/>
          </a:prstGeom>
        </p:spPr>
      </p:pic>
      <p:pic>
        <p:nvPicPr>
          <p:cNvPr id="11" name="Picture 10">
            <a:extLst>
              <a:ext uri="{FF2B5EF4-FFF2-40B4-BE49-F238E27FC236}">
                <a16:creationId xmlns:a16="http://schemas.microsoft.com/office/drawing/2014/main" id="{B3320497-5576-4AD7-A12F-7AD181BDC5BF}"/>
              </a:ext>
            </a:extLst>
          </p:cNvPr>
          <p:cNvPicPr>
            <a:picLocks noChangeAspect="1"/>
          </p:cNvPicPr>
          <p:nvPr/>
        </p:nvPicPr>
        <p:blipFill>
          <a:blip r:embed="rId4"/>
          <a:stretch>
            <a:fillRect/>
          </a:stretch>
        </p:blipFill>
        <p:spPr>
          <a:xfrm>
            <a:off x="2989119" y="3890070"/>
            <a:ext cx="2937164" cy="2202873"/>
          </a:xfrm>
          <a:prstGeom prst="rect">
            <a:avLst/>
          </a:prstGeom>
        </p:spPr>
      </p:pic>
      <p:pic>
        <p:nvPicPr>
          <p:cNvPr id="14" name="Picture 13">
            <a:extLst>
              <a:ext uri="{FF2B5EF4-FFF2-40B4-BE49-F238E27FC236}">
                <a16:creationId xmlns:a16="http://schemas.microsoft.com/office/drawing/2014/main" id="{17F85F1C-389E-490D-8948-7B5E8AC3ED41}"/>
              </a:ext>
            </a:extLst>
          </p:cNvPr>
          <p:cNvPicPr>
            <a:picLocks noChangeAspect="1"/>
          </p:cNvPicPr>
          <p:nvPr/>
        </p:nvPicPr>
        <p:blipFill>
          <a:blip r:embed="rId5"/>
          <a:stretch>
            <a:fillRect/>
          </a:stretch>
        </p:blipFill>
        <p:spPr>
          <a:xfrm>
            <a:off x="0" y="3900053"/>
            <a:ext cx="2923855" cy="2192891"/>
          </a:xfrm>
          <a:prstGeom prst="rect">
            <a:avLst/>
          </a:prstGeom>
        </p:spPr>
      </p:pic>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Trajectory</a:t>
            </a:r>
            <a:r>
              <a:rPr lang="tr-TR" dirty="0"/>
              <a:t> </a:t>
            </a:r>
            <a:r>
              <a:rPr lang="tr-TR" dirty="0" err="1"/>
              <a:t>Result</a:t>
            </a:r>
            <a:r>
              <a:rPr lang="tr-TR" dirty="0"/>
              <a:t> </a:t>
            </a:r>
            <a:r>
              <a:rPr lang="tr-TR" dirty="0" err="1"/>
              <a:t>for</a:t>
            </a:r>
            <a:r>
              <a:rPr lang="tr-TR" dirty="0"/>
              <a:t> Case-2</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AB7DAD2-6D74-4AE4-A9ED-C296EB141919}"/>
                  </a:ext>
                </a:extLst>
              </p:cNvPr>
              <p:cNvSpPr txBox="1">
                <a:spLocks/>
              </p:cNvSpPr>
              <p:nvPr/>
            </p:nvSpPr>
            <p:spPr bwMode="auto">
              <a:xfrm>
                <a:off x="104282" y="1694182"/>
                <a:ext cx="7691209" cy="4209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14:m>
                  <m:oMath xmlns:m="http://schemas.openxmlformats.org/officeDocument/2006/math">
                    <m:r>
                      <m:rPr>
                        <m:nor/>
                      </m:rPr>
                      <a:rPr lang="tr-TR">
                        <a:latin typeface="Cambria Math" panose="02040503050406030204" pitchFamily="18" charset="0"/>
                      </a:rPr>
                      <m:t>Position</m:t>
                    </m:r>
                    <m:r>
                      <m:rPr>
                        <m:nor/>
                      </m:rPr>
                      <a:rPr lang="tr-TR">
                        <a:latin typeface="Cambria Math" panose="02040503050406030204" pitchFamily="18" charset="0"/>
                      </a:rPr>
                      <m:t> </m:t>
                    </m:r>
                    <m:r>
                      <m:rPr>
                        <m:nor/>
                      </m:rPr>
                      <a:rPr lang="tr-TR">
                        <a:latin typeface="Cambria Math" panose="02040503050406030204" pitchFamily="18" charset="0"/>
                      </a:rPr>
                      <m:t>error</m:t>
                    </m:r>
                    <m:r>
                      <m:rPr>
                        <m:nor/>
                      </m:rPr>
                      <a:rPr lang="tr-TR">
                        <a:latin typeface="Cambria Math" panose="02040503050406030204" pitchFamily="18" charset="0"/>
                      </a:rPr>
                      <m:t> = 0.20</m:t>
                    </m:r>
                    <m:r>
                      <m:rPr>
                        <m:nor/>
                      </m:rPr>
                      <a:rPr lang="tr-TR">
                        <a:latin typeface="Cambria Math" panose="02040503050406030204" pitchFamily="18" charset="0"/>
                      </a:rPr>
                      <m:t>m</m:t>
                    </m:r>
                    <m:r>
                      <m:rPr>
                        <m:nor/>
                      </m:rPr>
                      <a:rPr lang="tr-TR">
                        <a:latin typeface="Cambria Math" panose="02040503050406030204" pitchFamily="18" charset="0"/>
                      </a:rPr>
                      <m:t> ,</m:t>
                    </m:r>
                    <m:r>
                      <a:rPr lang="tr-TR" i="1">
                        <a:latin typeface="Cambria Math" panose="02040503050406030204" pitchFamily="18" charset="0"/>
                      </a:rPr>
                      <m:t>   </m:t>
                    </m:r>
                    <m:sSub>
                      <m:sSubPr>
                        <m:ctrlPr>
                          <a:rPr lang="tr-TR" i="1">
                            <a:latin typeface="Cambria Math" panose="02040503050406030204" pitchFamily="18" charset="0"/>
                          </a:rPr>
                        </m:ctrlPr>
                      </m:sSubPr>
                      <m:e>
                        <m:r>
                          <m:rPr>
                            <m:nor/>
                          </m:rPr>
                          <a:rPr lang="el-GR" dirty="0"/>
                          <m:t>θ</m:t>
                        </m:r>
                      </m:e>
                      <m:sub>
                        <m:r>
                          <a:rPr lang="tr-TR" i="1">
                            <a:latin typeface="Cambria Math" panose="02040503050406030204" pitchFamily="18" charset="0"/>
                          </a:rPr>
                          <m:t>𝑒𝑟𝑟𝑜𝑟</m:t>
                        </m:r>
                      </m:sub>
                    </m:sSub>
                    <m:r>
                      <m:rPr>
                        <m:nor/>
                      </m:rPr>
                      <a:rPr lang="tr-TR">
                        <a:latin typeface="Cambria Math" panose="02040503050406030204" pitchFamily="18" charset="0"/>
                      </a:rPr>
                      <m:t>=</m:t>
                    </m:r>
                    <m:r>
                      <m:rPr>
                        <m:nor/>
                      </m:rPr>
                      <a:rPr lang="tr-TR" dirty="0"/>
                      <m:t>+3°, </m:t>
                    </m:r>
                    <m:sSub>
                      <m:sSubPr>
                        <m:ctrlPr>
                          <a:rPr lang="el-GR" i="1">
                            <a:latin typeface="Cambria Math" panose="02040503050406030204" pitchFamily="18" charset="0"/>
                          </a:rPr>
                        </m:ctrlPr>
                      </m:sSubPr>
                      <m:e>
                        <m:r>
                          <m:rPr>
                            <m:nor/>
                          </m:rPr>
                          <a:rPr lang="el-GR" dirty="0"/>
                          <m:t>κ</m:t>
                        </m:r>
                      </m:e>
                      <m:sub>
                        <m:r>
                          <a:rPr lang="tr-TR" i="1">
                            <a:latin typeface="Cambria Math" panose="02040503050406030204" pitchFamily="18" charset="0"/>
                          </a:rPr>
                          <m:t>𝑒𝑟𝑟𝑜𝑟</m:t>
                        </m:r>
                      </m:sub>
                    </m:sSub>
                    <m:r>
                      <a:rPr lang="tr-TR" i="1">
                        <a:latin typeface="Cambria Math" panose="02040503050406030204" pitchFamily="18" charset="0"/>
                      </a:rPr>
                      <m:t>=+0.0015</m:t>
                    </m:r>
                    <m:sSup>
                      <m:sSupPr>
                        <m:ctrlPr>
                          <a:rPr lang="tr-TR" i="1">
                            <a:latin typeface="Cambria Math" panose="02040503050406030204" pitchFamily="18" charset="0"/>
                          </a:rPr>
                        </m:ctrlPr>
                      </m:sSupPr>
                      <m:e>
                        <m:r>
                          <a:rPr lang="tr-TR" i="1">
                            <a:latin typeface="Cambria Math" panose="02040503050406030204" pitchFamily="18" charset="0"/>
                          </a:rPr>
                          <m:t>𝑚</m:t>
                        </m:r>
                      </m:e>
                      <m:sup>
                        <m:r>
                          <a:rPr lang="tr-TR" i="1">
                            <a:latin typeface="Cambria Math" panose="02040503050406030204" pitchFamily="18" charset="0"/>
                          </a:rPr>
                          <m:t>−1</m:t>
                        </m:r>
                      </m:sup>
                    </m:sSup>
                    <m:r>
                      <a:rPr lang="tr-TR" i="1">
                        <a:latin typeface="Cambria Math" panose="02040503050406030204" pitchFamily="18" charset="0"/>
                      </a:rPr>
                      <m:t> </m:t>
                    </m:r>
                  </m:oMath>
                </a14:m>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p:txBody>
          </p:sp>
        </mc:Choice>
        <mc:Fallback xmlns="">
          <p:sp>
            <p:nvSpPr>
              <p:cNvPr id="9" name="Content Placeholder 2">
                <a:extLst>
                  <a:ext uri="{FF2B5EF4-FFF2-40B4-BE49-F238E27FC236}">
                    <a16:creationId xmlns:a16="http://schemas.microsoft.com/office/drawing/2014/main" id="{BAB7DAD2-6D74-4AE4-A9ED-C296EB141919}"/>
                  </a:ext>
                </a:extLst>
              </p:cNvPr>
              <p:cNvSpPr txBox="1">
                <a:spLocks noRot="1" noChangeAspect="1" noMove="1" noResize="1" noEditPoints="1" noAdjustHandles="1" noChangeArrowheads="1" noChangeShapeType="1" noTextEdit="1"/>
              </p:cNvSpPr>
              <p:nvPr/>
            </p:nvSpPr>
            <p:spPr bwMode="auto">
              <a:xfrm>
                <a:off x="104282" y="1694182"/>
                <a:ext cx="7691209" cy="420946"/>
              </a:xfrm>
              <a:prstGeom prst="rect">
                <a:avLst/>
              </a:prstGeom>
              <a:blipFill>
                <a:blip r:embed="rId6"/>
                <a:stretch>
                  <a:fillRect l="-555" b="-144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162855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25FA2B4-C1FD-44A8-8E76-A2D8599F4B76}"/>
              </a:ext>
            </a:extLst>
          </p:cNvPr>
          <p:cNvPicPr>
            <a:picLocks noChangeAspect="1"/>
          </p:cNvPicPr>
          <p:nvPr/>
        </p:nvPicPr>
        <p:blipFill>
          <a:blip r:embed="rId3"/>
          <a:stretch>
            <a:fillRect/>
          </a:stretch>
        </p:blipFill>
        <p:spPr>
          <a:xfrm>
            <a:off x="5926281" y="3900054"/>
            <a:ext cx="2937163" cy="2202872"/>
          </a:xfrm>
          <a:prstGeom prst="rect">
            <a:avLst/>
          </a:prstGeom>
        </p:spPr>
      </p:pic>
      <p:pic>
        <p:nvPicPr>
          <p:cNvPr id="24" name="Picture 23">
            <a:extLst>
              <a:ext uri="{FF2B5EF4-FFF2-40B4-BE49-F238E27FC236}">
                <a16:creationId xmlns:a16="http://schemas.microsoft.com/office/drawing/2014/main" id="{85EC3A4F-0639-4785-B037-73E9B3B0026F}"/>
              </a:ext>
            </a:extLst>
          </p:cNvPr>
          <p:cNvPicPr>
            <a:picLocks noChangeAspect="1"/>
          </p:cNvPicPr>
          <p:nvPr/>
        </p:nvPicPr>
        <p:blipFill>
          <a:blip r:embed="rId4"/>
          <a:stretch>
            <a:fillRect/>
          </a:stretch>
        </p:blipFill>
        <p:spPr>
          <a:xfrm>
            <a:off x="2989120" y="3900052"/>
            <a:ext cx="2937165" cy="2202874"/>
          </a:xfrm>
          <a:prstGeom prst="rect">
            <a:avLst/>
          </a:prstGeom>
        </p:spPr>
      </p:pic>
      <p:pic>
        <p:nvPicPr>
          <p:cNvPr id="26" name="Picture 25">
            <a:extLst>
              <a:ext uri="{FF2B5EF4-FFF2-40B4-BE49-F238E27FC236}">
                <a16:creationId xmlns:a16="http://schemas.microsoft.com/office/drawing/2014/main" id="{CC9DEBD1-991A-4CD5-B1E0-F77F73BAC30F}"/>
              </a:ext>
            </a:extLst>
          </p:cNvPr>
          <p:cNvPicPr>
            <a:picLocks noChangeAspect="1"/>
          </p:cNvPicPr>
          <p:nvPr/>
        </p:nvPicPr>
        <p:blipFill>
          <a:blip r:embed="rId5"/>
          <a:stretch>
            <a:fillRect/>
          </a:stretch>
        </p:blipFill>
        <p:spPr>
          <a:xfrm>
            <a:off x="3" y="3900055"/>
            <a:ext cx="2937157" cy="2202868"/>
          </a:xfrm>
          <a:prstGeom prst="rect">
            <a:avLst/>
          </a:prstGeom>
        </p:spPr>
      </p:pic>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and</a:t>
            </a:r>
            <a:r>
              <a:rPr lang="tr-TR" dirty="0"/>
              <a:t> </a:t>
            </a:r>
            <a:r>
              <a:rPr lang="tr-TR" dirty="0" err="1"/>
              <a:t>Bézier</a:t>
            </a:r>
            <a:r>
              <a:rPr lang="tr-TR" dirty="0"/>
              <a:t> </a:t>
            </a:r>
            <a:r>
              <a:rPr lang="tr-TR" dirty="0" err="1"/>
              <a:t>Trajectories</a:t>
            </a:r>
            <a:r>
              <a:rPr lang="tr-TR" dirty="0"/>
              <a:t> </a:t>
            </a:r>
            <a:r>
              <a:rPr lang="tr-TR" dirty="0" err="1"/>
              <a:t>Comparison</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
        <p:nvSpPr>
          <p:cNvPr id="9" name="Content Placeholder 2">
            <a:extLst>
              <a:ext uri="{FF2B5EF4-FFF2-40B4-BE49-F238E27FC236}">
                <a16:creationId xmlns:a16="http://schemas.microsoft.com/office/drawing/2014/main" id="{96C04279-4C39-4447-ADC3-D14D292A6B63}"/>
              </a:ext>
            </a:extLst>
          </p:cNvPr>
          <p:cNvSpPr txBox="1">
            <a:spLocks/>
          </p:cNvSpPr>
          <p:nvPr/>
        </p:nvSpPr>
        <p:spPr bwMode="auto">
          <a:xfrm>
            <a:off x="104282" y="1694181"/>
            <a:ext cx="8006256" cy="196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a:t>Case – 1 is </a:t>
            </a:r>
            <a:r>
              <a:rPr lang="tr-TR" dirty="0" err="1"/>
              <a:t>inspected</a:t>
            </a:r>
            <a:r>
              <a:rPr lang="tr-TR" dirty="0"/>
              <a:t>.</a:t>
            </a:r>
          </a:p>
          <a:p>
            <a:pPr marL="342900" indent="-342900">
              <a:buClr>
                <a:srgbClr val="FF0000"/>
              </a:buClr>
              <a:buFont typeface="Arial" panose="020B0604020202020204" pitchFamily="34" charset="0"/>
              <a:buChar char="•"/>
            </a:pPr>
            <a:r>
              <a:rPr lang="tr-TR" dirty="0" err="1"/>
              <a:t>Various</a:t>
            </a:r>
            <a:r>
              <a:rPr lang="tr-TR" dirty="0"/>
              <a:t> </a:t>
            </a:r>
            <a:r>
              <a:rPr lang="tr-TR" dirty="0" err="1"/>
              <a:t>length</a:t>
            </a:r>
            <a:r>
              <a:rPr lang="tr-TR" dirty="0"/>
              <a:t> </a:t>
            </a:r>
            <a:r>
              <a:rPr lang="tr-TR" dirty="0" err="1"/>
              <a:t>Bézier</a:t>
            </a:r>
            <a:r>
              <a:rPr lang="tr-TR" dirty="0"/>
              <a:t> </a:t>
            </a:r>
            <a:r>
              <a:rPr lang="tr-TR" dirty="0" err="1"/>
              <a:t>curves</a:t>
            </a:r>
            <a:endParaRPr lang="tr-TR" dirty="0"/>
          </a:p>
        </p:txBody>
      </p:sp>
    </p:spTree>
    <p:extLst>
      <p:ext uri="{BB962C8B-B14F-4D97-AF65-F5344CB8AC3E}">
        <p14:creationId xmlns:p14="http://schemas.microsoft.com/office/powerpoint/2010/main" val="286291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Arc-spline</a:t>
            </a:r>
            <a:r>
              <a:rPr lang="tr-TR" dirty="0"/>
              <a:t> </a:t>
            </a:r>
            <a:r>
              <a:rPr lang="tr-TR" dirty="0" err="1"/>
              <a:t>and</a:t>
            </a:r>
            <a:r>
              <a:rPr lang="tr-TR" dirty="0"/>
              <a:t> </a:t>
            </a:r>
            <a:r>
              <a:rPr lang="tr-TR" dirty="0" err="1"/>
              <a:t>Bézier</a:t>
            </a:r>
            <a:r>
              <a:rPr lang="tr-TR" dirty="0"/>
              <a:t> </a:t>
            </a:r>
            <a:r>
              <a:rPr lang="tr-TR" dirty="0" err="1"/>
              <a:t>Trajectories</a:t>
            </a:r>
            <a:r>
              <a:rPr lang="tr-TR" dirty="0"/>
              <a:t> </a:t>
            </a:r>
            <a:r>
              <a:rPr lang="tr-TR" dirty="0" err="1"/>
              <a:t>Comparison</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7" name="Picture 6">
            <a:extLst>
              <a:ext uri="{FF2B5EF4-FFF2-40B4-BE49-F238E27FC236}">
                <a16:creationId xmlns:a16="http://schemas.microsoft.com/office/drawing/2014/main" id="{82C16132-1326-4884-B6F7-761435DCFE3D}"/>
              </a:ext>
            </a:extLst>
          </p:cNvPr>
          <p:cNvPicPr>
            <a:picLocks noChangeAspect="1"/>
          </p:cNvPicPr>
          <p:nvPr/>
        </p:nvPicPr>
        <p:blipFill>
          <a:blip r:embed="rId3"/>
          <a:stretch>
            <a:fillRect/>
          </a:stretch>
        </p:blipFill>
        <p:spPr>
          <a:xfrm>
            <a:off x="4295050" y="2077194"/>
            <a:ext cx="4740340" cy="3555255"/>
          </a:xfrm>
          <a:prstGeom prst="rect">
            <a:avLst/>
          </a:prstGeom>
        </p:spPr>
      </p:pic>
      <p:sp>
        <p:nvSpPr>
          <p:cNvPr id="8" name="Content Placeholder 2">
            <a:extLst>
              <a:ext uri="{FF2B5EF4-FFF2-40B4-BE49-F238E27FC236}">
                <a16:creationId xmlns:a16="http://schemas.microsoft.com/office/drawing/2014/main" id="{E042554F-97D3-41D3-9165-9F69A8D5C09E}"/>
              </a:ext>
            </a:extLst>
          </p:cNvPr>
          <p:cNvSpPr txBox="1">
            <a:spLocks/>
          </p:cNvSpPr>
          <p:nvPr/>
        </p:nvSpPr>
        <p:spPr bwMode="auto">
          <a:xfrm>
            <a:off x="104282" y="1694181"/>
            <a:ext cx="4353418" cy="196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Variety</a:t>
            </a:r>
            <a:r>
              <a:rPr lang="tr-TR" dirty="0"/>
              <a:t> of </a:t>
            </a:r>
            <a:r>
              <a:rPr lang="tr-TR" dirty="0" err="1"/>
              <a:t>cases</a:t>
            </a:r>
            <a:r>
              <a:rPr lang="tr-TR" dirty="0"/>
              <a:t> </a:t>
            </a:r>
            <a:r>
              <a:rPr lang="tr-TR" dirty="0" err="1"/>
              <a:t>are</a:t>
            </a:r>
            <a:r>
              <a:rPr lang="tr-TR" dirty="0"/>
              <a:t> </a:t>
            </a:r>
            <a:r>
              <a:rPr lang="tr-TR" dirty="0" err="1"/>
              <a:t>inspected</a:t>
            </a:r>
            <a:endParaRPr lang="tr-TR" dirty="0"/>
          </a:p>
          <a:p>
            <a:pPr marL="342900" indent="-342900">
              <a:buClr>
                <a:srgbClr val="FF0000"/>
              </a:buClr>
              <a:buFont typeface="Arial" panose="020B0604020202020204" pitchFamily="34" charset="0"/>
              <a:buChar char="•"/>
            </a:pPr>
            <a:r>
              <a:rPr lang="tr-TR" dirty="0" err="1"/>
              <a:t>Arc-splines</a:t>
            </a:r>
            <a:r>
              <a:rPr lang="tr-TR" dirty="0"/>
              <a:t> </a:t>
            </a:r>
            <a:r>
              <a:rPr lang="tr-TR" dirty="0" err="1"/>
              <a:t>have</a:t>
            </a:r>
            <a:r>
              <a:rPr lang="tr-TR" dirty="0"/>
              <a:t> </a:t>
            </a:r>
            <a:r>
              <a:rPr lang="tr-TR" dirty="0" err="1"/>
              <a:t>analytical</a:t>
            </a:r>
            <a:r>
              <a:rPr lang="tr-TR" dirty="0"/>
              <a:t> </a:t>
            </a:r>
            <a:r>
              <a:rPr lang="tr-TR" dirty="0" err="1"/>
              <a:t>solution</a:t>
            </a:r>
            <a:endParaRPr lang="tr-TR" dirty="0"/>
          </a:p>
          <a:p>
            <a:pPr marL="342900" indent="-342900">
              <a:buClr>
                <a:srgbClr val="FF0000"/>
              </a:buClr>
              <a:buFont typeface="Arial" panose="020B0604020202020204" pitchFamily="34" charset="0"/>
              <a:buChar char="•"/>
            </a:pPr>
            <a:r>
              <a:rPr lang="tr-TR" dirty="0" err="1"/>
              <a:t>Bézier</a:t>
            </a:r>
            <a:r>
              <a:rPr lang="tr-TR" dirty="0"/>
              <a:t> </a:t>
            </a:r>
            <a:r>
              <a:rPr lang="tr-TR" dirty="0" err="1"/>
              <a:t>curves</a:t>
            </a:r>
            <a:r>
              <a:rPr lang="tr-TR" dirty="0"/>
              <a:t> </a:t>
            </a:r>
            <a:r>
              <a:rPr lang="tr-TR" dirty="0" err="1"/>
              <a:t>have</a:t>
            </a:r>
            <a:r>
              <a:rPr lang="tr-TR" dirty="0"/>
              <a:t> </a:t>
            </a:r>
            <a:r>
              <a:rPr lang="tr-TR" dirty="0" err="1"/>
              <a:t>cost</a:t>
            </a:r>
            <a:r>
              <a:rPr lang="tr-TR" dirty="0"/>
              <a:t> </a:t>
            </a:r>
            <a:r>
              <a:rPr lang="tr-TR" dirty="0" err="1"/>
              <a:t>function</a:t>
            </a:r>
            <a:endParaRPr lang="tr-TR" dirty="0"/>
          </a:p>
        </p:txBody>
      </p:sp>
    </p:spTree>
    <p:extLst>
      <p:ext uri="{BB962C8B-B14F-4D97-AF65-F5344CB8AC3E}">
        <p14:creationId xmlns:p14="http://schemas.microsoft.com/office/powerpoint/2010/main" val="428661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Trajectory</a:t>
            </a:r>
            <a:r>
              <a:rPr lang="tr-TR" dirty="0"/>
              <a:t> </a:t>
            </a:r>
            <a:r>
              <a:rPr lang="tr-TR" dirty="0" err="1"/>
              <a:t>Simulation</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8" name="Picture 7">
            <a:extLst>
              <a:ext uri="{FF2B5EF4-FFF2-40B4-BE49-F238E27FC236}">
                <a16:creationId xmlns:a16="http://schemas.microsoft.com/office/drawing/2014/main" id="{09B75568-9F31-4173-9666-CC28C658CCE4}"/>
              </a:ext>
            </a:extLst>
          </p:cNvPr>
          <p:cNvPicPr>
            <a:picLocks noChangeAspect="1"/>
          </p:cNvPicPr>
          <p:nvPr/>
        </p:nvPicPr>
        <p:blipFill>
          <a:blip r:embed="rId3"/>
          <a:stretch>
            <a:fillRect/>
          </a:stretch>
        </p:blipFill>
        <p:spPr>
          <a:xfrm>
            <a:off x="42558" y="3870036"/>
            <a:ext cx="2943610" cy="2207708"/>
          </a:xfrm>
          <a:prstGeom prst="rect">
            <a:avLst/>
          </a:prstGeom>
        </p:spPr>
      </p:pic>
      <p:pic>
        <p:nvPicPr>
          <p:cNvPr id="10" name="Picture 9">
            <a:extLst>
              <a:ext uri="{FF2B5EF4-FFF2-40B4-BE49-F238E27FC236}">
                <a16:creationId xmlns:a16="http://schemas.microsoft.com/office/drawing/2014/main" id="{837FE265-05B4-41DA-ADC3-3E22EA49D662}"/>
              </a:ext>
            </a:extLst>
          </p:cNvPr>
          <p:cNvPicPr>
            <a:picLocks noChangeAspect="1"/>
          </p:cNvPicPr>
          <p:nvPr/>
        </p:nvPicPr>
        <p:blipFill>
          <a:blip r:embed="rId4"/>
          <a:stretch>
            <a:fillRect/>
          </a:stretch>
        </p:blipFill>
        <p:spPr>
          <a:xfrm>
            <a:off x="6087161" y="3870036"/>
            <a:ext cx="2943611" cy="2207708"/>
          </a:xfrm>
          <a:prstGeom prst="rect">
            <a:avLst/>
          </a:prstGeom>
        </p:spPr>
      </p:pic>
      <p:pic>
        <p:nvPicPr>
          <p:cNvPr id="12" name="Picture 11">
            <a:extLst>
              <a:ext uri="{FF2B5EF4-FFF2-40B4-BE49-F238E27FC236}">
                <a16:creationId xmlns:a16="http://schemas.microsoft.com/office/drawing/2014/main" id="{2D149F36-A2A9-412D-A364-8D1619E417D1}"/>
              </a:ext>
            </a:extLst>
          </p:cNvPr>
          <p:cNvPicPr>
            <a:picLocks noChangeAspect="1"/>
          </p:cNvPicPr>
          <p:nvPr/>
        </p:nvPicPr>
        <p:blipFill>
          <a:blip r:embed="rId5"/>
          <a:stretch>
            <a:fillRect/>
          </a:stretch>
        </p:blipFill>
        <p:spPr>
          <a:xfrm>
            <a:off x="2921228" y="3870036"/>
            <a:ext cx="2943610" cy="2207708"/>
          </a:xfrm>
          <a:prstGeom prst="rect">
            <a:avLst/>
          </a:prstGeom>
        </p:spPr>
      </p:pic>
      <p:sp>
        <p:nvSpPr>
          <p:cNvPr id="9" name="Content Placeholder 2">
            <a:extLst>
              <a:ext uri="{FF2B5EF4-FFF2-40B4-BE49-F238E27FC236}">
                <a16:creationId xmlns:a16="http://schemas.microsoft.com/office/drawing/2014/main" id="{31F22E3A-53B0-4534-828B-F4B31972F33F}"/>
              </a:ext>
            </a:extLst>
          </p:cNvPr>
          <p:cNvSpPr txBox="1">
            <a:spLocks/>
          </p:cNvSpPr>
          <p:nvPr/>
        </p:nvSpPr>
        <p:spPr bwMode="auto">
          <a:xfrm>
            <a:off x="104282" y="1694182"/>
            <a:ext cx="8827282" cy="83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a:t>Case – 1 is </a:t>
            </a:r>
            <a:r>
              <a:rPr lang="tr-TR" dirty="0" err="1"/>
              <a:t>simulated</a:t>
            </a:r>
            <a:endParaRPr lang="tr-TR" dirty="0"/>
          </a:p>
          <a:p>
            <a:pPr marL="342900" indent="-342900">
              <a:buClr>
                <a:srgbClr val="FF0000"/>
              </a:buClr>
              <a:buFont typeface="Arial" panose="020B0604020202020204" pitchFamily="34" charset="0"/>
              <a:buChar char="•"/>
            </a:pPr>
            <a:r>
              <a:rPr lang="tr-TR" dirty="0" err="1"/>
              <a:t>Kinematic</a:t>
            </a:r>
            <a:r>
              <a:rPr lang="tr-TR" dirty="0"/>
              <a:t> </a:t>
            </a:r>
            <a:r>
              <a:rPr lang="tr-TR" dirty="0" err="1"/>
              <a:t>bicycle</a:t>
            </a:r>
            <a:r>
              <a:rPr lang="tr-TR" dirty="0"/>
              <a:t> model </a:t>
            </a:r>
            <a:r>
              <a:rPr lang="tr-TR" dirty="0" err="1"/>
              <a:t>for</a:t>
            </a:r>
            <a:r>
              <a:rPr lang="tr-TR" dirty="0"/>
              <a:t> a sedan </a:t>
            </a:r>
            <a:r>
              <a:rPr lang="tr-TR" dirty="0" err="1"/>
              <a:t>vehicle</a:t>
            </a:r>
            <a:endParaRPr lang="tr-TR" dirty="0"/>
          </a:p>
          <a:p>
            <a:pPr>
              <a:buClr>
                <a:srgbClr val="FF0000"/>
              </a:buClr>
            </a:pPr>
            <a:endParaRPr lang="tr-TR" dirty="0"/>
          </a:p>
          <a:p>
            <a:pPr>
              <a:buClr>
                <a:srgbClr val="FF0000"/>
              </a:buClr>
            </a:pPr>
            <a:endParaRPr lang="tr-TR" dirty="0"/>
          </a:p>
        </p:txBody>
      </p:sp>
    </p:spTree>
    <p:extLst>
      <p:ext uri="{BB962C8B-B14F-4D97-AF65-F5344CB8AC3E}">
        <p14:creationId xmlns:p14="http://schemas.microsoft.com/office/powerpoint/2010/main" val="79321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8485"/>
            <a:ext cx="8229600" cy="1025525"/>
          </a:xfrm>
        </p:spPr>
        <p:txBody>
          <a:bodyPr/>
          <a:lstStyle/>
          <a:p>
            <a:r>
              <a:rPr lang="tr-TR" dirty="0" err="1"/>
              <a:t>Conclusion</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sp>
        <p:nvSpPr>
          <p:cNvPr id="6" name="Content Placeholder 2">
            <a:extLst>
              <a:ext uri="{FF2B5EF4-FFF2-40B4-BE49-F238E27FC236}">
                <a16:creationId xmlns:a16="http://schemas.microsoft.com/office/drawing/2014/main" id="{46208649-50B0-43C7-8585-B063336AA029}"/>
              </a:ext>
            </a:extLst>
          </p:cNvPr>
          <p:cNvSpPr txBox="1">
            <a:spLocks/>
          </p:cNvSpPr>
          <p:nvPr/>
        </p:nvSpPr>
        <p:spPr bwMode="auto">
          <a:xfrm>
            <a:off x="104282" y="1694182"/>
            <a:ext cx="8827282" cy="455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
                <a:srgbClr val="FF0000"/>
              </a:buClr>
              <a:buFont typeface="Arial" panose="020B0604020202020204" pitchFamily="34" charset="0"/>
              <a:buChar char="•"/>
            </a:pPr>
            <a:r>
              <a:rPr lang="tr-TR" dirty="0" err="1"/>
              <a:t>Efficient</a:t>
            </a:r>
            <a:r>
              <a:rPr lang="tr-TR" dirty="0"/>
              <a:t> HD </a:t>
            </a:r>
            <a:r>
              <a:rPr lang="tr-TR" dirty="0" err="1"/>
              <a:t>map</a:t>
            </a:r>
            <a:r>
              <a:rPr lang="tr-TR" dirty="0"/>
              <a:t> </a:t>
            </a:r>
            <a:r>
              <a:rPr lang="tr-TR" dirty="0" err="1"/>
              <a:t>road</a:t>
            </a:r>
            <a:r>
              <a:rPr lang="tr-TR" dirty="0"/>
              <a:t> </a:t>
            </a:r>
            <a:r>
              <a:rPr lang="tr-TR" dirty="0" err="1"/>
              <a:t>representation</a:t>
            </a:r>
            <a:endParaRPr lang="tr-TR" dirty="0"/>
          </a:p>
          <a:p>
            <a:pPr marL="982663" lvl="1" indent="-342900">
              <a:buClr>
                <a:srgbClr val="FF0000"/>
              </a:buClr>
            </a:pPr>
            <a:r>
              <a:rPr lang="tr-TR" dirty="0" err="1"/>
              <a:t>Arc-spline</a:t>
            </a:r>
            <a:r>
              <a:rPr lang="tr-TR" dirty="0"/>
              <a:t> </a:t>
            </a:r>
            <a:r>
              <a:rPr lang="tr-TR" dirty="0" err="1"/>
              <a:t>and</a:t>
            </a:r>
            <a:r>
              <a:rPr lang="tr-TR" dirty="0"/>
              <a:t> </a:t>
            </a:r>
            <a:r>
              <a:rPr lang="tr-TR" dirty="0" err="1"/>
              <a:t>straight-line</a:t>
            </a:r>
            <a:r>
              <a:rPr lang="tr-TR" dirty="0"/>
              <a:t> </a:t>
            </a:r>
            <a:r>
              <a:rPr lang="tr-TR" dirty="0" err="1"/>
              <a:t>segments</a:t>
            </a:r>
            <a:endParaRPr lang="tr-TR" dirty="0"/>
          </a:p>
          <a:p>
            <a:pPr marL="982663" lvl="1" indent="-342900">
              <a:buClr>
                <a:srgbClr val="FF0000"/>
              </a:buClr>
            </a:pPr>
            <a:r>
              <a:rPr lang="tr-TR" dirty="0" err="1"/>
              <a:t>Controllable</a:t>
            </a:r>
            <a:r>
              <a:rPr lang="tr-TR" dirty="0"/>
              <a:t> </a:t>
            </a:r>
            <a:r>
              <a:rPr lang="tr-TR" dirty="0" err="1"/>
              <a:t>accuracy</a:t>
            </a:r>
            <a:endParaRPr lang="tr-TR" dirty="0"/>
          </a:p>
          <a:p>
            <a:pPr marL="982663" lvl="1" indent="-342900">
              <a:buClr>
                <a:srgbClr val="FF0000"/>
              </a:buClr>
            </a:pPr>
            <a:r>
              <a:rPr lang="tr-TR" dirty="0" err="1"/>
              <a:t>Low</a:t>
            </a:r>
            <a:r>
              <a:rPr lang="tr-TR" dirty="0"/>
              <a:t> </a:t>
            </a:r>
            <a:r>
              <a:rPr lang="tr-TR" dirty="0" err="1"/>
              <a:t>memory</a:t>
            </a:r>
            <a:r>
              <a:rPr lang="tr-TR" dirty="0"/>
              <a:t> </a:t>
            </a:r>
            <a:r>
              <a:rPr lang="tr-TR" dirty="0" err="1"/>
              <a:t>usage</a:t>
            </a:r>
            <a:endParaRPr lang="tr-TR" dirty="0"/>
          </a:p>
          <a:p>
            <a:pPr marL="342900" indent="-342900">
              <a:buClr>
                <a:srgbClr val="FF0000"/>
              </a:buClr>
              <a:buFont typeface="Arial" panose="020B0604020202020204" pitchFamily="34" charset="0"/>
              <a:buChar char="•"/>
            </a:pPr>
            <a:r>
              <a:rPr lang="tr-TR" dirty="0" err="1"/>
              <a:t>Analytical</a:t>
            </a:r>
            <a:r>
              <a:rPr lang="tr-TR" dirty="0"/>
              <a:t> </a:t>
            </a:r>
            <a:r>
              <a:rPr lang="tr-TR" dirty="0" err="1"/>
              <a:t>method</a:t>
            </a:r>
            <a:r>
              <a:rPr lang="tr-TR" dirty="0"/>
              <a:t> </a:t>
            </a:r>
            <a:r>
              <a:rPr lang="tr-TR" dirty="0" err="1"/>
              <a:t>for</a:t>
            </a:r>
            <a:r>
              <a:rPr lang="tr-TR" dirty="0"/>
              <a:t> </a:t>
            </a:r>
            <a:r>
              <a:rPr lang="tr-TR" dirty="0" err="1"/>
              <a:t>trajectory</a:t>
            </a:r>
            <a:r>
              <a:rPr lang="tr-TR" dirty="0"/>
              <a:t> </a:t>
            </a:r>
            <a:r>
              <a:rPr lang="tr-TR" dirty="0" err="1"/>
              <a:t>planning</a:t>
            </a:r>
            <a:endParaRPr lang="tr-TR" dirty="0"/>
          </a:p>
          <a:p>
            <a:pPr marL="982663" lvl="1" indent="-342900">
              <a:buClr>
                <a:srgbClr val="FF0000"/>
              </a:buClr>
            </a:pPr>
            <a:r>
              <a:rPr lang="tr-TR" dirty="0" err="1"/>
              <a:t>Arc-spline</a:t>
            </a:r>
            <a:r>
              <a:rPr lang="tr-TR" dirty="0"/>
              <a:t> </a:t>
            </a:r>
            <a:r>
              <a:rPr lang="tr-TR" dirty="0" err="1"/>
              <a:t>road</a:t>
            </a:r>
            <a:r>
              <a:rPr lang="tr-TR" dirty="0"/>
              <a:t> </a:t>
            </a:r>
            <a:r>
              <a:rPr lang="tr-TR" dirty="0" err="1"/>
              <a:t>representation</a:t>
            </a:r>
            <a:endParaRPr lang="tr-TR" dirty="0"/>
          </a:p>
          <a:p>
            <a:pPr marL="982663" lvl="1" indent="-342900">
              <a:buClr>
                <a:srgbClr val="FF0000"/>
              </a:buClr>
            </a:pPr>
            <a:r>
              <a:rPr lang="tr-TR" dirty="0" err="1"/>
              <a:t>Heading</a:t>
            </a:r>
            <a:r>
              <a:rPr lang="tr-TR" dirty="0"/>
              <a:t> </a:t>
            </a:r>
            <a:r>
              <a:rPr lang="tr-TR" dirty="0" err="1"/>
              <a:t>and</a:t>
            </a:r>
            <a:r>
              <a:rPr lang="tr-TR" dirty="0"/>
              <a:t> </a:t>
            </a:r>
            <a:r>
              <a:rPr lang="tr-TR" dirty="0" err="1"/>
              <a:t>curvature</a:t>
            </a:r>
            <a:r>
              <a:rPr lang="tr-TR" dirty="0"/>
              <a:t> </a:t>
            </a:r>
            <a:r>
              <a:rPr lang="tr-TR" dirty="0" err="1"/>
              <a:t>correction</a:t>
            </a:r>
            <a:endParaRPr lang="tr-TR" dirty="0"/>
          </a:p>
          <a:p>
            <a:pPr marL="982663" lvl="1" indent="-342900">
              <a:buClr>
                <a:srgbClr val="FF0000"/>
              </a:buClr>
            </a:pPr>
            <a:r>
              <a:rPr lang="tr-TR" dirty="0" err="1"/>
              <a:t>Position</a:t>
            </a:r>
            <a:r>
              <a:rPr lang="tr-TR" dirty="0"/>
              <a:t> </a:t>
            </a:r>
            <a:r>
              <a:rPr lang="tr-TR" dirty="0" err="1"/>
              <a:t>correction</a:t>
            </a:r>
            <a:r>
              <a:rPr lang="tr-TR" dirty="0"/>
              <a:t> </a:t>
            </a:r>
            <a:r>
              <a:rPr lang="tr-TR" dirty="0" err="1"/>
              <a:t>using</a:t>
            </a:r>
            <a:r>
              <a:rPr lang="tr-TR" dirty="0"/>
              <a:t> </a:t>
            </a:r>
            <a:r>
              <a:rPr lang="tr-TR" dirty="0" err="1"/>
              <a:t>bi-elementary</a:t>
            </a:r>
            <a:r>
              <a:rPr lang="tr-TR" dirty="0"/>
              <a:t> </a:t>
            </a:r>
            <a:r>
              <a:rPr lang="tr-TR" dirty="0" err="1"/>
              <a:t>paths</a:t>
            </a:r>
            <a:endParaRPr lang="tr-TR" dirty="0"/>
          </a:p>
          <a:p>
            <a:pPr marL="982663" lvl="1" indent="-342900">
              <a:buClr>
                <a:srgbClr val="FF0000"/>
              </a:buClr>
            </a:pPr>
            <a:r>
              <a:rPr lang="tr-TR" dirty="0" err="1"/>
              <a:t>Improved</a:t>
            </a:r>
            <a:r>
              <a:rPr lang="tr-TR" dirty="0"/>
              <a:t> </a:t>
            </a:r>
            <a:r>
              <a:rPr lang="tr-TR" dirty="0" err="1"/>
              <a:t>computational</a:t>
            </a:r>
            <a:r>
              <a:rPr lang="tr-TR" dirty="0"/>
              <a:t> </a:t>
            </a:r>
            <a:r>
              <a:rPr lang="tr-TR" dirty="0" err="1"/>
              <a:t>efficiency</a:t>
            </a:r>
            <a:r>
              <a:rPr lang="tr-TR" dirty="0"/>
              <a:t> </a:t>
            </a:r>
            <a:r>
              <a:rPr lang="tr-TR" dirty="0" err="1"/>
              <a:t>for</a:t>
            </a:r>
            <a:r>
              <a:rPr lang="tr-TR" dirty="0"/>
              <a:t> </a:t>
            </a:r>
            <a:r>
              <a:rPr lang="tr-TR" dirty="0" err="1"/>
              <a:t>trajectory</a:t>
            </a:r>
            <a:r>
              <a:rPr lang="tr-TR" dirty="0"/>
              <a:t> </a:t>
            </a:r>
            <a:r>
              <a:rPr lang="tr-TR" dirty="0" err="1"/>
              <a:t>planning</a:t>
            </a:r>
            <a:endParaRPr lang="tr-TR" dirty="0"/>
          </a:p>
        </p:txBody>
      </p:sp>
    </p:spTree>
    <p:extLst>
      <p:ext uri="{BB962C8B-B14F-4D97-AF65-F5344CB8AC3E}">
        <p14:creationId xmlns:p14="http://schemas.microsoft.com/office/powerpoint/2010/main" val="256137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7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Outline</a:t>
            </a:r>
          </a:p>
        </p:txBody>
      </p:sp>
      <p:sp>
        <p:nvSpPr>
          <p:cNvPr id="3" name="Content Placeholder 2"/>
          <p:cNvSpPr>
            <a:spLocks noGrp="1"/>
          </p:cNvSpPr>
          <p:nvPr>
            <p:ph idx="1"/>
          </p:nvPr>
        </p:nvSpPr>
        <p:spPr/>
        <p:txBody>
          <a:bodyPr/>
          <a:lstStyle/>
          <a:p>
            <a:pPr marL="342900" indent="-342900">
              <a:buClr>
                <a:srgbClr val="FF0000"/>
              </a:buClr>
              <a:buFont typeface="Arial" panose="020B0604020202020204" pitchFamily="34" charset="0"/>
              <a:buChar char="•"/>
            </a:pPr>
            <a:r>
              <a:rPr lang="de-DE" dirty="0"/>
              <a:t>Motivation</a:t>
            </a:r>
          </a:p>
          <a:p>
            <a:pPr marL="342900" indent="-342900">
              <a:buClr>
                <a:srgbClr val="FF0000"/>
              </a:buClr>
              <a:buFont typeface="Arial" panose="020B0604020202020204" pitchFamily="34" charset="0"/>
              <a:buChar char="•"/>
            </a:pPr>
            <a:r>
              <a:rPr lang="tr-TR" dirty="0"/>
              <a:t>Road Centerline Approximation</a:t>
            </a:r>
          </a:p>
          <a:p>
            <a:pPr marL="982663" lvl="1" indent="-342900">
              <a:buClr>
                <a:srgbClr val="FF0000"/>
              </a:buClr>
            </a:pPr>
            <a:r>
              <a:rPr lang="tr-TR" dirty="0"/>
              <a:t>Basic concepts</a:t>
            </a:r>
          </a:p>
          <a:p>
            <a:pPr marL="982663" lvl="1" indent="-342900">
              <a:buClr>
                <a:srgbClr val="FF0000"/>
              </a:buClr>
            </a:pPr>
            <a:r>
              <a:rPr lang="tr-TR" dirty="0"/>
              <a:t>Approximation of clothoids</a:t>
            </a:r>
          </a:p>
          <a:p>
            <a:pPr marL="982663" lvl="1" indent="-342900">
              <a:buClr>
                <a:srgbClr val="FF0000"/>
              </a:buClr>
            </a:pPr>
            <a:r>
              <a:rPr lang="tr-TR" dirty="0"/>
              <a:t>Combination of segments</a:t>
            </a:r>
          </a:p>
          <a:p>
            <a:pPr marL="982663" lvl="1" indent="-342900">
              <a:buClr>
                <a:srgbClr val="FF0000"/>
              </a:buClr>
            </a:pPr>
            <a:r>
              <a:rPr lang="tr-TR" dirty="0"/>
              <a:t>Results</a:t>
            </a:r>
          </a:p>
          <a:p>
            <a:pPr marL="342900" indent="-342900">
              <a:buClr>
                <a:srgbClr val="FF0000"/>
              </a:buClr>
              <a:buFont typeface="Arial" panose="020B0604020202020204" pitchFamily="34" charset="0"/>
              <a:buChar char="•"/>
            </a:pPr>
            <a:r>
              <a:rPr lang="tr-TR" dirty="0"/>
              <a:t>Trajectory Planning</a:t>
            </a:r>
          </a:p>
          <a:p>
            <a:pPr marL="982663" lvl="1" indent="-342900">
              <a:buClr>
                <a:srgbClr val="FF0000"/>
              </a:buClr>
            </a:pPr>
            <a:r>
              <a:rPr lang="tr-TR" dirty="0"/>
              <a:t>Basic concepts</a:t>
            </a:r>
          </a:p>
          <a:p>
            <a:pPr marL="982663" lvl="1" indent="-342900">
              <a:buClr>
                <a:srgbClr val="FF0000"/>
              </a:buClr>
            </a:pPr>
            <a:r>
              <a:rPr lang="tr-TR" dirty="0"/>
              <a:t>HCC maneuver</a:t>
            </a:r>
          </a:p>
          <a:p>
            <a:pPr marL="982663" lvl="1" indent="-342900">
              <a:buClr>
                <a:srgbClr val="FF0000"/>
              </a:buClr>
            </a:pPr>
            <a:r>
              <a:rPr lang="tr-TR" dirty="0"/>
              <a:t>Position correction maneuver</a:t>
            </a:r>
          </a:p>
          <a:p>
            <a:pPr marL="982663" lvl="1" indent="-342900">
              <a:buClr>
                <a:srgbClr val="FF0000"/>
              </a:buClr>
            </a:pPr>
            <a:r>
              <a:rPr lang="tr-TR" dirty="0"/>
              <a:t>Effect of road curvature</a:t>
            </a:r>
          </a:p>
          <a:p>
            <a:pPr marL="982663" lvl="1" indent="-342900">
              <a:buClr>
                <a:srgbClr val="FF0000"/>
              </a:buClr>
            </a:pPr>
            <a:r>
              <a:rPr lang="tr-TR" dirty="0"/>
              <a:t>Arc-spline trajectory</a:t>
            </a:r>
          </a:p>
          <a:p>
            <a:pPr marL="982663" lvl="1" indent="-342900">
              <a:buClr>
                <a:srgbClr val="FF0000"/>
              </a:buClr>
            </a:pPr>
            <a:r>
              <a:rPr lang="tr-TR" dirty="0"/>
              <a:t>Comparative results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6012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Motivation</a:t>
            </a:r>
            <a:endParaRPr lang="tr-TR" dirty="0"/>
          </a:p>
        </p:txBody>
      </p:sp>
      <p:sp>
        <p:nvSpPr>
          <p:cNvPr id="3" name="Content Placeholder 2"/>
          <p:cNvSpPr>
            <a:spLocks noGrp="1"/>
          </p:cNvSpPr>
          <p:nvPr>
            <p:ph idx="1"/>
          </p:nvPr>
        </p:nvSpPr>
        <p:spPr>
          <a:xfrm>
            <a:off x="46233" y="1497743"/>
            <a:ext cx="4662758" cy="3424691"/>
          </a:xfrm>
        </p:spPr>
        <p:txBody>
          <a:bodyPr/>
          <a:lstStyle/>
          <a:p>
            <a:pPr marL="342900" indent="-342900">
              <a:buClr>
                <a:srgbClr val="FF0000"/>
              </a:buClr>
              <a:buFont typeface="Arial" panose="020B0604020202020204" pitchFamily="34" charset="0"/>
              <a:buChar char="•"/>
            </a:pPr>
            <a:r>
              <a:rPr lang="tr-TR" dirty="0"/>
              <a:t>High definition maps (HD </a:t>
            </a:r>
            <a:r>
              <a:rPr lang="tr-TR" dirty="0" err="1"/>
              <a:t>maps</a:t>
            </a:r>
            <a:r>
              <a:rPr lang="tr-TR" dirty="0"/>
              <a:t>)</a:t>
            </a:r>
          </a:p>
          <a:p>
            <a:pPr marL="982663" lvl="1" indent="-342900">
              <a:buClr>
                <a:srgbClr val="FF0000"/>
              </a:buClr>
            </a:pPr>
            <a:r>
              <a:rPr lang="tr-TR" dirty="0"/>
              <a:t>Road </a:t>
            </a:r>
            <a:r>
              <a:rPr lang="tr-TR" dirty="0" err="1"/>
              <a:t>geometry</a:t>
            </a:r>
            <a:r>
              <a:rPr lang="tr-TR" dirty="0"/>
              <a:t> </a:t>
            </a:r>
            <a:r>
              <a:rPr lang="tr-TR" dirty="0" err="1"/>
              <a:t>extraction</a:t>
            </a:r>
            <a:endParaRPr lang="de-DE" dirty="0"/>
          </a:p>
          <a:p>
            <a:pPr marL="982663" lvl="1" indent="-342900">
              <a:buClr>
                <a:srgbClr val="FF0000"/>
              </a:buClr>
            </a:pPr>
            <a:r>
              <a:rPr lang="de-DE" dirty="0"/>
              <a:t>Lane-level road representation</a:t>
            </a:r>
            <a:endParaRPr lang="tr-TR" dirty="0"/>
          </a:p>
          <a:p>
            <a:pPr marL="982663" lvl="1" indent="-342900">
              <a:buClr>
                <a:srgbClr val="FF0000"/>
              </a:buClr>
            </a:pPr>
            <a:r>
              <a:rPr lang="tr-TR" dirty="0" err="1"/>
              <a:t>Centimeter</a:t>
            </a:r>
            <a:r>
              <a:rPr lang="tr-TR" dirty="0"/>
              <a:t> </a:t>
            </a:r>
            <a:r>
              <a:rPr lang="tr-TR" dirty="0" err="1"/>
              <a:t>level</a:t>
            </a:r>
            <a:r>
              <a:rPr lang="tr-TR" dirty="0"/>
              <a:t> </a:t>
            </a:r>
            <a:r>
              <a:rPr lang="tr-TR" dirty="0" err="1"/>
              <a:t>accuracy</a:t>
            </a:r>
            <a:r>
              <a:rPr lang="tr-TR" dirty="0"/>
              <a:t>*</a:t>
            </a:r>
          </a:p>
          <a:p>
            <a:pPr marL="982663" lvl="1" indent="-342900">
              <a:buClr>
                <a:srgbClr val="FF0000"/>
              </a:buClr>
            </a:pPr>
            <a:r>
              <a:rPr lang="de-DE" dirty="0"/>
              <a:t>Used for r</a:t>
            </a:r>
            <a:r>
              <a:rPr lang="tr-TR" dirty="0" err="1"/>
              <a:t>oute</a:t>
            </a:r>
            <a:r>
              <a:rPr lang="tr-TR" dirty="0"/>
              <a:t> and trajectory planning</a:t>
            </a:r>
          </a:p>
          <a:p>
            <a:pPr marL="982663" lvl="1" indent="-342900">
              <a:buClr>
                <a:srgbClr val="FF0000"/>
              </a:buCl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
        <p:nvSpPr>
          <p:cNvPr id="7" name="TextBox 6">
            <a:extLst>
              <a:ext uri="{FF2B5EF4-FFF2-40B4-BE49-F238E27FC236}">
                <a16:creationId xmlns:a16="http://schemas.microsoft.com/office/drawing/2014/main" id="{DA203E03-5506-4865-87C1-BAB62FC7F017}"/>
              </a:ext>
            </a:extLst>
          </p:cNvPr>
          <p:cNvSpPr txBox="1"/>
          <p:nvPr/>
        </p:nvSpPr>
        <p:spPr>
          <a:xfrm>
            <a:off x="0" y="6031603"/>
            <a:ext cx="4895636" cy="461665"/>
          </a:xfrm>
          <a:prstGeom prst="rect">
            <a:avLst/>
          </a:prstGeom>
          <a:noFill/>
        </p:spPr>
        <p:txBody>
          <a:bodyPr wrap="square" rtlCol="0">
            <a:spAutoFit/>
          </a:bodyPr>
          <a:lstStyle/>
          <a:p>
            <a:r>
              <a:rPr lang="tr-TR" sz="1200" dirty="0"/>
              <a:t>*</a:t>
            </a:r>
            <a:r>
              <a:rPr lang="en-US" sz="1200" dirty="0"/>
              <a:t>Cambridge University Press. (2021). Minimum required accuracy for HD maps. The Journal of Navigation. Retrieved from Cambridge Core</a:t>
            </a:r>
            <a:endParaRPr lang="en-GB" sz="1200" dirty="0"/>
          </a:p>
        </p:txBody>
      </p:sp>
      <p:pic>
        <p:nvPicPr>
          <p:cNvPr id="11" name="Picture 10">
            <a:extLst>
              <a:ext uri="{FF2B5EF4-FFF2-40B4-BE49-F238E27FC236}">
                <a16:creationId xmlns:a16="http://schemas.microsoft.com/office/drawing/2014/main" id="{A8B160BD-465E-4835-A230-BBC55E01D050}"/>
              </a:ext>
            </a:extLst>
          </p:cNvPr>
          <p:cNvPicPr>
            <a:picLocks noChangeAspect="1"/>
          </p:cNvPicPr>
          <p:nvPr/>
        </p:nvPicPr>
        <p:blipFill>
          <a:blip r:embed="rId3"/>
          <a:stretch>
            <a:fillRect/>
          </a:stretch>
        </p:blipFill>
        <p:spPr>
          <a:xfrm>
            <a:off x="4572000" y="1522486"/>
            <a:ext cx="4343029" cy="1872931"/>
          </a:xfrm>
          <a:prstGeom prst="rect">
            <a:avLst/>
          </a:prstGeom>
        </p:spPr>
      </p:pic>
      <p:pic>
        <p:nvPicPr>
          <p:cNvPr id="13" name="Picture 12">
            <a:extLst>
              <a:ext uri="{FF2B5EF4-FFF2-40B4-BE49-F238E27FC236}">
                <a16:creationId xmlns:a16="http://schemas.microsoft.com/office/drawing/2014/main" id="{B659BF83-9A9B-44A3-9304-5E7D89FC2D91}"/>
              </a:ext>
            </a:extLst>
          </p:cNvPr>
          <p:cNvPicPr>
            <a:picLocks noChangeAspect="1"/>
          </p:cNvPicPr>
          <p:nvPr/>
        </p:nvPicPr>
        <p:blipFill>
          <a:blip r:embed="rId4"/>
          <a:stretch>
            <a:fillRect/>
          </a:stretch>
        </p:blipFill>
        <p:spPr>
          <a:xfrm>
            <a:off x="4572000" y="4023948"/>
            <a:ext cx="4343029" cy="1731636"/>
          </a:xfrm>
          <a:prstGeom prst="rect">
            <a:avLst/>
          </a:prstGeom>
        </p:spPr>
      </p:pic>
      <p:sp>
        <p:nvSpPr>
          <p:cNvPr id="14" name="TextBox 13">
            <a:extLst>
              <a:ext uri="{FF2B5EF4-FFF2-40B4-BE49-F238E27FC236}">
                <a16:creationId xmlns:a16="http://schemas.microsoft.com/office/drawing/2014/main" id="{EA0D3A01-2CD1-4FAE-A024-0C00D51ADF21}"/>
              </a:ext>
            </a:extLst>
          </p:cNvPr>
          <p:cNvSpPr txBox="1"/>
          <p:nvPr/>
        </p:nvSpPr>
        <p:spPr>
          <a:xfrm>
            <a:off x="4572000" y="3441281"/>
            <a:ext cx="4435009" cy="646331"/>
          </a:xfrm>
          <a:prstGeom prst="rect">
            <a:avLst/>
          </a:prstGeom>
          <a:noFill/>
        </p:spPr>
        <p:txBody>
          <a:bodyPr wrap="square" rtlCol="0">
            <a:spAutoFit/>
          </a:bodyPr>
          <a:lstStyle/>
          <a:p>
            <a:r>
              <a:rPr lang="tr-TR" sz="1200" dirty="0"/>
              <a:t>Image </a:t>
            </a:r>
            <a:r>
              <a:rPr lang="tr-TR" sz="1200" dirty="0" err="1"/>
              <a:t>source</a:t>
            </a:r>
            <a:r>
              <a:rPr lang="tr-TR" sz="1200" dirty="0"/>
              <a:t>: Arman, M. A., &amp; </a:t>
            </a:r>
            <a:r>
              <a:rPr lang="tr-TR" sz="1200" dirty="0" err="1"/>
              <a:t>Tampère</a:t>
            </a:r>
            <a:r>
              <a:rPr lang="tr-TR" sz="1200" dirty="0"/>
              <a:t>, C. (2021). </a:t>
            </a:r>
            <a:r>
              <a:rPr lang="tr-TR" sz="1200" dirty="0" err="1"/>
              <a:t>Lane-level</a:t>
            </a:r>
            <a:r>
              <a:rPr lang="tr-TR" sz="1200" dirty="0"/>
              <a:t> </a:t>
            </a:r>
            <a:r>
              <a:rPr lang="tr-TR" sz="1200" dirty="0" err="1"/>
              <a:t>routable</a:t>
            </a:r>
            <a:r>
              <a:rPr lang="tr-TR" sz="1200" dirty="0"/>
              <a:t> </a:t>
            </a:r>
            <a:r>
              <a:rPr lang="tr-TR" sz="1200" dirty="0" err="1"/>
              <a:t>digital</a:t>
            </a:r>
            <a:r>
              <a:rPr lang="tr-TR" sz="1200" dirty="0"/>
              <a:t> </a:t>
            </a:r>
            <a:r>
              <a:rPr lang="tr-TR" sz="1200" dirty="0" err="1"/>
              <a:t>map</a:t>
            </a:r>
            <a:r>
              <a:rPr lang="tr-TR" sz="1200" dirty="0"/>
              <a:t> </a:t>
            </a:r>
            <a:r>
              <a:rPr lang="tr-TR" sz="1200" dirty="0" err="1"/>
              <a:t>reconstruction</a:t>
            </a:r>
            <a:r>
              <a:rPr lang="tr-TR" sz="1200" dirty="0"/>
              <a:t> </a:t>
            </a:r>
            <a:r>
              <a:rPr lang="tr-TR" sz="1200" dirty="0" err="1"/>
              <a:t>for</a:t>
            </a:r>
            <a:r>
              <a:rPr lang="tr-TR" sz="1200" dirty="0"/>
              <a:t> </a:t>
            </a:r>
            <a:r>
              <a:rPr lang="tr-TR" sz="1200" dirty="0" err="1"/>
              <a:t>motorway</a:t>
            </a:r>
            <a:r>
              <a:rPr lang="tr-TR" sz="1200" dirty="0"/>
              <a:t> </a:t>
            </a:r>
            <a:r>
              <a:rPr lang="tr-TR" sz="1200" dirty="0" err="1"/>
              <a:t>networks</a:t>
            </a:r>
            <a:r>
              <a:rPr lang="tr-TR" sz="1200" dirty="0"/>
              <a:t> </a:t>
            </a:r>
            <a:r>
              <a:rPr lang="tr-TR" sz="1200" dirty="0" err="1"/>
              <a:t>using</a:t>
            </a:r>
            <a:r>
              <a:rPr lang="tr-TR" sz="1200" dirty="0"/>
              <a:t> </a:t>
            </a:r>
            <a:r>
              <a:rPr lang="tr-TR" sz="1200" dirty="0" err="1"/>
              <a:t>low-precision</a:t>
            </a:r>
            <a:r>
              <a:rPr lang="tr-TR" sz="1200" dirty="0"/>
              <a:t> GPS data.</a:t>
            </a:r>
          </a:p>
        </p:txBody>
      </p:sp>
      <p:sp>
        <p:nvSpPr>
          <p:cNvPr id="16" name="TextBox 15">
            <a:extLst>
              <a:ext uri="{FF2B5EF4-FFF2-40B4-BE49-F238E27FC236}">
                <a16:creationId xmlns:a16="http://schemas.microsoft.com/office/drawing/2014/main" id="{65E9BDD4-87FE-422E-A54D-827980FA0EC8}"/>
              </a:ext>
            </a:extLst>
          </p:cNvPr>
          <p:cNvSpPr txBox="1"/>
          <p:nvPr/>
        </p:nvSpPr>
        <p:spPr>
          <a:xfrm>
            <a:off x="4708991" y="5761057"/>
            <a:ext cx="4435009" cy="461665"/>
          </a:xfrm>
          <a:prstGeom prst="rect">
            <a:avLst/>
          </a:prstGeom>
          <a:noFill/>
        </p:spPr>
        <p:txBody>
          <a:bodyPr wrap="square" rtlCol="0">
            <a:spAutoFit/>
          </a:bodyPr>
          <a:lstStyle/>
          <a:p>
            <a:r>
              <a:rPr lang="en-US" sz="1200" dirty="0"/>
              <a:t>Image source: Tech Reigns. (2018, August 3). Path planning for an autonomous vehicle aided by sensor fusion data.</a:t>
            </a:r>
          </a:p>
        </p:txBody>
      </p:sp>
    </p:spTree>
    <p:extLst>
      <p:ext uri="{BB962C8B-B14F-4D97-AF65-F5344CB8AC3E}">
        <p14:creationId xmlns:p14="http://schemas.microsoft.com/office/powerpoint/2010/main" val="263213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8138"/>
            <a:ext cx="8415495" cy="1025525"/>
          </a:xfrm>
        </p:spPr>
        <p:txBody>
          <a:bodyPr/>
          <a:lstStyle/>
          <a:p>
            <a:r>
              <a:rPr lang="tr-TR" dirty="0"/>
              <a:t>Background – </a:t>
            </a:r>
            <a:r>
              <a:rPr lang="de-DE" dirty="0"/>
              <a:t>Clothoids and </a:t>
            </a:r>
            <a:r>
              <a:rPr lang="tr-TR" dirty="0" err="1"/>
              <a:t>Arc-splines</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8" name="Picture 7">
            <a:extLst>
              <a:ext uri="{FF2B5EF4-FFF2-40B4-BE49-F238E27FC236}">
                <a16:creationId xmlns:a16="http://schemas.microsoft.com/office/drawing/2014/main" id="{73AD9E32-3787-4B41-A44C-9391CC7B6A3A}"/>
              </a:ext>
            </a:extLst>
          </p:cNvPr>
          <p:cNvPicPr>
            <a:picLocks noChangeAspect="1"/>
          </p:cNvPicPr>
          <p:nvPr/>
        </p:nvPicPr>
        <p:blipFill>
          <a:blip r:embed="rId3"/>
          <a:stretch>
            <a:fillRect/>
          </a:stretch>
        </p:blipFill>
        <p:spPr>
          <a:xfrm>
            <a:off x="4796818" y="3464405"/>
            <a:ext cx="3951463" cy="2963597"/>
          </a:xfrm>
          <a:prstGeom prst="rect">
            <a:avLst/>
          </a:prstGeom>
        </p:spPr>
      </p:pic>
      <p:pic>
        <p:nvPicPr>
          <p:cNvPr id="6" name="Picture 5">
            <a:extLst>
              <a:ext uri="{FF2B5EF4-FFF2-40B4-BE49-F238E27FC236}">
                <a16:creationId xmlns:a16="http://schemas.microsoft.com/office/drawing/2014/main" id="{8634F7C1-47B4-4A40-B46A-EC9BDAB407F8}"/>
              </a:ext>
            </a:extLst>
          </p:cNvPr>
          <p:cNvPicPr>
            <a:picLocks noChangeAspect="1"/>
          </p:cNvPicPr>
          <p:nvPr/>
        </p:nvPicPr>
        <p:blipFill>
          <a:blip r:embed="rId4"/>
          <a:stretch>
            <a:fillRect/>
          </a:stretch>
        </p:blipFill>
        <p:spPr>
          <a:xfrm>
            <a:off x="616217" y="2462069"/>
            <a:ext cx="2425789" cy="1519266"/>
          </a:xfrm>
          <a:prstGeom prst="rect">
            <a:avLst/>
          </a:prstGeom>
        </p:spPr>
      </p:pic>
      <p:pic>
        <p:nvPicPr>
          <p:cNvPr id="10" name="Picture 9">
            <a:extLst>
              <a:ext uri="{FF2B5EF4-FFF2-40B4-BE49-F238E27FC236}">
                <a16:creationId xmlns:a16="http://schemas.microsoft.com/office/drawing/2014/main" id="{209F1D18-4BB4-4892-B2A8-BB876CCEDA65}"/>
              </a:ext>
            </a:extLst>
          </p:cNvPr>
          <p:cNvPicPr>
            <a:picLocks noChangeAspect="1"/>
          </p:cNvPicPr>
          <p:nvPr/>
        </p:nvPicPr>
        <p:blipFill>
          <a:blip r:embed="rId5"/>
          <a:stretch>
            <a:fillRect/>
          </a:stretch>
        </p:blipFill>
        <p:spPr>
          <a:xfrm>
            <a:off x="255746" y="3464405"/>
            <a:ext cx="4180601" cy="3023229"/>
          </a:xfrm>
          <a:prstGeom prst="rect">
            <a:avLst/>
          </a:prstGeom>
        </p:spPr>
      </p:pic>
      <p:sp>
        <p:nvSpPr>
          <p:cNvPr id="11" name="TextBox 10">
            <a:extLst>
              <a:ext uri="{FF2B5EF4-FFF2-40B4-BE49-F238E27FC236}">
                <a16:creationId xmlns:a16="http://schemas.microsoft.com/office/drawing/2014/main" id="{394BB2DA-E651-47AC-9707-8CD77E396A5C}"/>
              </a:ext>
            </a:extLst>
          </p:cNvPr>
          <p:cNvSpPr txBox="1"/>
          <p:nvPr/>
        </p:nvSpPr>
        <p:spPr>
          <a:xfrm>
            <a:off x="4525830" y="1176170"/>
            <a:ext cx="4919398" cy="1631216"/>
          </a:xfrm>
          <a:prstGeom prst="rect">
            <a:avLst/>
          </a:prstGeom>
          <a:noFill/>
        </p:spPr>
        <p:txBody>
          <a:bodyPr wrap="square">
            <a:spAutoFit/>
          </a:bodyPr>
          <a:lstStyle/>
          <a:p>
            <a:pPr marL="342900" indent="-342900">
              <a:buClr>
                <a:srgbClr val="FF0000"/>
              </a:buClr>
              <a:buFont typeface="Arial" panose="020B0604020202020204" pitchFamily="34" charset="0"/>
              <a:buChar char="•"/>
            </a:pPr>
            <a:endParaRPr lang="de-DE" dirty="0"/>
          </a:p>
          <a:p>
            <a:pPr marL="525463" indent="-342900" defTabSz="914400">
              <a:spcBef>
                <a:spcPts val="438"/>
              </a:spcBef>
              <a:buClr>
                <a:srgbClr val="FF0000"/>
              </a:buClr>
              <a:buSzPct val="85000"/>
              <a:buFont typeface="Arial" panose="020B0604020202020204" pitchFamily="34" charset="0"/>
              <a:buChar char="•"/>
            </a:pPr>
            <a:r>
              <a:rPr lang="de-DE" dirty="0">
                <a:latin typeface="Century Gothic" panose="020B0502020202020204" pitchFamily="34" charset="0"/>
                <a:cs typeface="Arial"/>
              </a:rPr>
              <a:t>Arc-spline Approximation</a:t>
            </a:r>
          </a:p>
          <a:p>
            <a:pPr marL="982663" lvl="1" indent="-342900" defTabSz="914400">
              <a:spcBef>
                <a:spcPts val="438"/>
              </a:spcBef>
              <a:buClr>
                <a:srgbClr val="FF0000"/>
              </a:buClr>
              <a:buSzPct val="85000"/>
              <a:buFont typeface="Arial" panose="020B0604020202020204" pitchFamily="34" charset="0"/>
              <a:buChar char="•"/>
            </a:pPr>
            <a:r>
              <a:rPr lang="tr-TR" dirty="0" err="1">
                <a:latin typeface="Century Gothic" panose="020B0502020202020204" pitchFamily="34" charset="0"/>
                <a:cs typeface="Arial"/>
              </a:rPr>
              <a:t>Consecutive</a:t>
            </a:r>
            <a:r>
              <a:rPr lang="tr-TR" dirty="0">
                <a:latin typeface="Century Gothic" panose="020B0502020202020204" pitchFamily="34" charset="0"/>
                <a:cs typeface="Arial"/>
              </a:rPr>
              <a:t> </a:t>
            </a:r>
            <a:r>
              <a:rPr lang="tr-TR" dirty="0" err="1">
                <a:latin typeface="Century Gothic" panose="020B0502020202020204" pitchFamily="34" charset="0"/>
                <a:cs typeface="Arial"/>
              </a:rPr>
              <a:t>arc</a:t>
            </a:r>
            <a:r>
              <a:rPr lang="tr-TR" dirty="0">
                <a:latin typeface="Century Gothic" panose="020B0502020202020204" pitchFamily="34" charset="0"/>
                <a:cs typeface="Arial"/>
              </a:rPr>
              <a:t> </a:t>
            </a:r>
            <a:r>
              <a:rPr lang="tr-TR" dirty="0" err="1">
                <a:latin typeface="Century Gothic" panose="020B0502020202020204" pitchFamily="34" charset="0"/>
                <a:cs typeface="Arial"/>
              </a:rPr>
              <a:t>segments</a:t>
            </a:r>
            <a:endParaRPr lang="de-DE" dirty="0">
              <a:latin typeface="Century Gothic" panose="020B0502020202020204" pitchFamily="34" charset="0"/>
              <a:cs typeface="Arial"/>
            </a:endParaRPr>
          </a:p>
          <a:p>
            <a:pPr marL="982663" lvl="1" indent="-342900" defTabSz="914400">
              <a:spcBef>
                <a:spcPts val="438"/>
              </a:spcBef>
              <a:buClr>
                <a:srgbClr val="FF0000"/>
              </a:buClr>
              <a:buSzPct val="85000"/>
              <a:buFont typeface="Arial" panose="020B0604020202020204" pitchFamily="34" charset="0"/>
              <a:buChar char="•"/>
            </a:pPr>
            <a:r>
              <a:rPr lang="tr-TR" dirty="0" err="1">
                <a:latin typeface="Century Gothic" panose="020B0502020202020204" pitchFamily="34" charset="0"/>
                <a:cs typeface="Arial"/>
              </a:rPr>
              <a:t>Increasing</a:t>
            </a:r>
            <a:r>
              <a:rPr lang="tr-TR" dirty="0">
                <a:latin typeface="Century Gothic" panose="020B0502020202020204" pitchFamily="34" charset="0"/>
                <a:cs typeface="Arial"/>
              </a:rPr>
              <a:t> </a:t>
            </a:r>
            <a:r>
              <a:rPr lang="tr-TR" dirty="0" err="1">
                <a:latin typeface="Century Gothic" panose="020B0502020202020204" pitchFamily="34" charset="0"/>
                <a:cs typeface="Arial"/>
              </a:rPr>
              <a:t>or</a:t>
            </a:r>
            <a:r>
              <a:rPr lang="tr-TR" dirty="0">
                <a:latin typeface="Century Gothic" panose="020B0502020202020204" pitchFamily="34" charset="0"/>
                <a:cs typeface="Arial"/>
              </a:rPr>
              <a:t> </a:t>
            </a:r>
            <a:r>
              <a:rPr lang="tr-TR" dirty="0" err="1">
                <a:latin typeface="Century Gothic" panose="020B0502020202020204" pitchFamily="34" charset="0"/>
                <a:cs typeface="Arial"/>
              </a:rPr>
              <a:t>decreasing</a:t>
            </a:r>
            <a:r>
              <a:rPr lang="tr-TR" dirty="0">
                <a:latin typeface="Century Gothic" panose="020B0502020202020204" pitchFamily="34" charset="0"/>
                <a:cs typeface="Arial"/>
              </a:rPr>
              <a:t> </a:t>
            </a:r>
            <a:r>
              <a:rPr lang="tr-TR" dirty="0" err="1">
                <a:latin typeface="Century Gothic" panose="020B0502020202020204" pitchFamily="34" charset="0"/>
                <a:cs typeface="Arial"/>
              </a:rPr>
              <a:t>curvature</a:t>
            </a:r>
            <a:endParaRPr lang="tr-TR" dirty="0">
              <a:latin typeface="Century Gothic" panose="020B0502020202020204" pitchFamily="34" charset="0"/>
              <a:cs typeface="Arial"/>
            </a:endParaRPr>
          </a:p>
        </p:txBody>
      </p:sp>
      <p:sp>
        <p:nvSpPr>
          <p:cNvPr id="12" name="Content Placeholder 2">
            <a:extLst>
              <a:ext uri="{FF2B5EF4-FFF2-40B4-BE49-F238E27FC236}">
                <a16:creationId xmlns:a16="http://schemas.microsoft.com/office/drawing/2014/main" id="{F405AE7C-4ADD-4A79-9FCE-50FDDBEA7A56}"/>
              </a:ext>
            </a:extLst>
          </p:cNvPr>
          <p:cNvSpPr txBox="1">
            <a:spLocks/>
          </p:cNvSpPr>
          <p:nvPr/>
        </p:nvSpPr>
        <p:spPr bwMode="auto">
          <a:xfrm>
            <a:off x="46233" y="1492270"/>
            <a:ext cx="4572000" cy="155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de-DE" dirty="0"/>
              <a:t>Clothoid</a:t>
            </a:r>
          </a:p>
          <a:p>
            <a:pPr marL="982663" lvl="1" indent="-342900" defTabSz="914400">
              <a:buClr>
                <a:srgbClr val="FF0000"/>
              </a:buClr>
            </a:pPr>
            <a:r>
              <a:rPr lang="de-DE" dirty="0"/>
              <a:t>Linear change of curvature</a:t>
            </a:r>
          </a:p>
          <a:p>
            <a:pPr marL="982663" lvl="1" indent="-342900" defTabSz="914400">
              <a:buClr>
                <a:srgbClr val="FF0000"/>
              </a:buClr>
            </a:pPr>
            <a:r>
              <a:rPr lang="de-DE" dirty="0"/>
              <a:t>Integral formulation</a:t>
            </a:r>
          </a:p>
          <a:p>
            <a:pPr marL="342900" indent="-342900" defTabSz="914400">
              <a:buClr>
                <a:srgbClr val="FF0000"/>
              </a:buClr>
              <a:buFont typeface="Arial" panose="020B0604020202020204" pitchFamily="34" charset="0"/>
              <a:buChar char="•"/>
            </a:pPr>
            <a:endParaRPr lang="de-DE" dirty="0"/>
          </a:p>
        </p:txBody>
      </p:sp>
      <p:pic>
        <p:nvPicPr>
          <p:cNvPr id="14" name="Picture 13">
            <a:extLst>
              <a:ext uri="{FF2B5EF4-FFF2-40B4-BE49-F238E27FC236}">
                <a16:creationId xmlns:a16="http://schemas.microsoft.com/office/drawing/2014/main" id="{6A5BFACC-016A-463D-ABFC-2B9FB0DEEFC5}"/>
              </a:ext>
            </a:extLst>
          </p:cNvPr>
          <p:cNvPicPr>
            <a:picLocks noChangeAspect="1"/>
          </p:cNvPicPr>
          <p:nvPr/>
        </p:nvPicPr>
        <p:blipFill>
          <a:blip r:embed="rId6"/>
          <a:stretch>
            <a:fillRect/>
          </a:stretch>
        </p:blipFill>
        <p:spPr>
          <a:xfrm>
            <a:off x="2682357" y="2552656"/>
            <a:ext cx="2295525" cy="495300"/>
          </a:xfrm>
          <a:prstGeom prst="rect">
            <a:avLst/>
          </a:prstGeom>
        </p:spPr>
      </p:pic>
    </p:spTree>
    <p:extLst>
      <p:ext uri="{BB962C8B-B14F-4D97-AF65-F5344CB8AC3E}">
        <p14:creationId xmlns:p14="http://schemas.microsoft.com/office/powerpoint/2010/main" val="6334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39D4047-DE4A-42A1-9690-FAEDA66D8A1E}"/>
              </a:ext>
            </a:extLst>
          </p:cNvPr>
          <p:cNvSpPr txBox="1">
            <a:spLocks/>
          </p:cNvSpPr>
          <p:nvPr/>
        </p:nvSpPr>
        <p:spPr bwMode="auto">
          <a:xfrm>
            <a:off x="4526780" y="1487279"/>
            <a:ext cx="4190164"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tr-TR" dirty="0"/>
              <a:t>HERE</a:t>
            </a:r>
            <a:r>
              <a:rPr lang="de-DE" dirty="0"/>
              <a:t> HD Live</a:t>
            </a:r>
            <a:r>
              <a:rPr lang="tr-TR" dirty="0"/>
              <a:t> </a:t>
            </a:r>
            <a:r>
              <a:rPr lang="tr-TR" dirty="0" err="1"/>
              <a:t>Maps</a:t>
            </a:r>
            <a:endParaRPr lang="tr-TR" dirty="0"/>
          </a:p>
          <a:p>
            <a:pPr marL="982663" lvl="1" indent="-342900" defTabSz="914400">
              <a:buClr>
                <a:srgbClr val="FF0000"/>
              </a:buClr>
            </a:pPr>
            <a:r>
              <a:rPr lang="tr-TR" dirty="0" err="1"/>
              <a:t>Individual</a:t>
            </a:r>
            <a:r>
              <a:rPr lang="tr-TR" dirty="0"/>
              <a:t> </a:t>
            </a:r>
            <a:r>
              <a:rPr lang="tr-TR" dirty="0" err="1"/>
              <a:t>lane</a:t>
            </a:r>
            <a:r>
              <a:rPr lang="tr-TR" dirty="0"/>
              <a:t> </a:t>
            </a:r>
            <a:r>
              <a:rPr lang="tr-TR" dirty="0" err="1"/>
              <a:t>information</a:t>
            </a:r>
            <a:endParaRPr lang="tr-TR" dirty="0"/>
          </a:p>
          <a:p>
            <a:pPr marL="982663" lvl="1" indent="-342900" defTabSz="914400">
              <a:buClr>
                <a:srgbClr val="FF0000"/>
              </a:buClr>
            </a:pPr>
            <a:r>
              <a:rPr lang="tr-TR" dirty="0" err="1"/>
              <a:t>More</a:t>
            </a:r>
            <a:r>
              <a:rPr lang="tr-TR" dirty="0"/>
              <a:t> </a:t>
            </a:r>
            <a:r>
              <a:rPr lang="tr-TR" dirty="0" err="1"/>
              <a:t>accurate</a:t>
            </a:r>
            <a:endParaRPr lang="tr-TR" dirty="0"/>
          </a:p>
          <a:p>
            <a:pPr defTabSz="914400"/>
            <a:endParaRPr lang="tr-TR" dirty="0"/>
          </a:p>
          <a:p>
            <a:pPr defTabSz="914400"/>
            <a:endParaRPr lang="tr-TR" dirty="0"/>
          </a:p>
        </p:txBody>
      </p:sp>
      <p:sp>
        <p:nvSpPr>
          <p:cNvPr id="2" name="Title 1"/>
          <p:cNvSpPr>
            <a:spLocks noGrp="1"/>
          </p:cNvSpPr>
          <p:nvPr>
            <p:ph type="title"/>
          </p:nvPr>
        </p:nvSpPr>
        <p:spPr/>
        <p:txBody>
          <a:bodyPr/>
          <a:lstStyle/>
          <a:p>
            <a:r>
              <a:rPr lang="tr-TR" dirty="0"/>
              <a:t>Background Information – Data Source</a:t>
            </a:r>
            <a:r>
              <a:rPr lang="de-DE" dirty="0"/>
              <a:t>s</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E6A3E6A3-34AF-418A-8B54-CFB8217CD342}"/>
              </a:ext>
            </a:extLst>
          </p:cNvPr>
          <p:cNvPicPr>
            <a:picLocks noChangeAspect="1"/>
          </p:cNvPicPr>
          <p:nvPr/>
        </p:nvPicPr>
        <p:blipFill>
          <a:blip r:embed="rId3"/>
          <a:stretch>
            <a:fillRect/>
          </a:stretch>
        </p:blipFill>
        <p:spPr>
          <a:xfrm>
            <a:off x="215029" y="2977538"/>
            <a:ext cx="4567986" cy="3425989"/>
          </a:xfrm>
          <a:prstGeom prst="rect">
            <a:avLst/>
          </a:prstGeom>
        </p:spPr>
      </p:pic>
      <p:pic>
        <p:nvPicPr>
          <p:cNvPr id="9" name="Picture 8">
            <a:extLst>
              <a:ext uri="{FF2B5EF4-FFF2-40B4-BE49-F238E27FC236}">
                <a16:creationId xmlns:a16="http://schemas.microsoft.com/office/drawing/2014/main" id="{CE0BBD7D-D38D-46F6-BD18-4E5AF4B70250}"/>
              </a:ext>
            </a:extLst>
          </p:cNvPr>
          <p:cNvPicPr>
            <a:picLocks noChangeAspect="1"/>
          </p:cNvPicPr>
          <p:nvPr/>
        </p:nvPicPr>
        <p:blipFill>
          <a:blip r:embed="rId4"/>
          <a:stretch>
            <a:fillRect/>
          </a:stretch>
        </p:blipFill>
        <p:spPr>
          <a:xfrm>
            <a:off x="4535075" y="2977538"/>
            <a:ext cx="4534328" cy="3400745"/>
          </a:xfrm>
          <a:prstGeom prst="rect">
            <a:avLst/>
          </a:prstGeom>
        </p:spPr>
      </p:pic>
      <p:sp>
        <p:nvSpPr>
          <p:cNvPr id="10" name="Content Placeholder 2">
            <a:extLst>
              <a:ext uri="{FF2B5EF4-FFF2-40B4-BE49-F238E27FC236}">
                <a16:creationId xmlns:a16="http://schemas.microsoft.com/office/drawing/2014/main" id="{B60E1936-6192-4C48-8693-F8BDA345DC33}"/>
              </a:ext>
            </a:extLst>
          </p:cNvPr>
          <p:cNvSpPr>
            <a:spLocks noGrp="1"/>
          </p:cNvSpPr>
          <p:nvPr>
            <p:ph idx="1"/>
          </p:nvPr>
        </p:nvSpPr>
        <p:spPr>
          <a:xfrm>
            <a:off x="50240" y="1487279"/>
            <a:ext cx="4190164" cy="4987925"/>
          </a:xfrm>
        </p:spPr>
        <p:txBody>
          <a:bodyPr/>
          <a:lstStyle/>
          <a:p>
            <a:pPr marL="342900" indent="-342900">
              <a:buClr>
                <a:srgbClr val="FF0000"/>
              </a:buClr>
              <a:buFont typeface="Arial" panose="020B0604020202020204" pitchFamily="34" charset="0"/>
              <a:buChar char="•"/>
            </a:pPr>
            <a:r>
              <a:rPr lang="tr-TR" dirty="0" err="1"/>
              <a:t>OpenStreetMap</a:t>
            </a:r>
            <a:r>
              <a:rPr lang="tr-TR" dirty="0"/>
              <a:t> (OSM) data</a:t>
            </a:r>
          </a:p>
          <a:p>
            <a:pPr marL="982663" lvl="1" indent="-342900">
              <a:buClr>
                <a:srgbClr val="FF0000"/>
              </a:buClr>
            </a:pPr>
            <a:r>
              <a:rPr lang="tr-TR" dirty="0"/>
              <a:t>Single waypoint set for each road</a:t>
            </a:r>
          </a:p>
          <a:p>
            <a:pPr marL="982663" lvl="1" indent="-342900">
              <a:buClr>
                <a:srgbClr val="FF0000"/>
              </a:buClr>
            </a:pPr>
            <a:r>
              <a:rPr lang="tr-TR" dirty="0"/>
              <a:t>Inconsistent lane data</a:t>
            </a:r>
          </a:p>
          <a:p>
            <a:endParaRPr lang="tr-TR" dirty="0"/>
          </a:p>
          <a:p>
            <a:endParaRPr lang="tr-TR" dirty="0"/>
          </a:p>
        </p:txBody>
      </p:sp>
    </p:spTree>
    <p:extLst>
      <p:ext uri="{BB962C8B-B14F-4D97-AF65-F5344CB8AC3E}">
        <p14:creationId xmlns:p14="http://schemas.microsoft.com/office/powerpoint/2010/main" val="316037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Clothoid Fitting</a:t>
            </a:r>
          </a:p>
        </p:txBody>
      </p:sp>
      <p:sp>
        <p:nvSpPr>
          <p:cNvPr id="3" name="Content Placeholder 2"/>
          <p:cNvSpPr>
            <a:spLocks noGrp="1"/>
          </p:cNvSpPr>
          <p:nvPr>
            <p:ph idx="1"/>
          </p:nvPr>
        </p:nvSpPr>
        <p:spPr>
          <a:xfrm>
            <a:off x="89410" y="1518505"/>
            <a:ext cx="5373385" cy="1156307"/>
          </a:xfrm>
        </p:spPr>
        <p:txBody>
          <a:bodyPr/>
          <a:lstStyle/>
          <a:p>
            <a:pPr marL="342900" indent="-342900">
              <a:buClr>
                <a:srgbClr val="FF0000"/>
              </a:buClr>
              <a:buFont typeface="Arial" panose="020B0604020202020204" pitchFamily="34" charset="0"/>
              <a:buChar char="•"/>
            </a:pPr>
            <a:r>
              <a:rPr lang="tr-TR" dirty="0" err="1"/>
              <a:t>Single</a:t>
            </a:r>
            <a:r>
              <a:rPr lang="tr-TR" dirty="0"/>
              <a:t> nonlinear function </a:t>
            </a:r>
            <a:r>
              <a:rPr lang="tr-TR" dirty="0" err="1"/>
              <a:t>to</a:t>
            </a:r>
            <a:r>
              <a:rPr lang="tr-TR" dirty="0"/>
              <a:t> </a:t>
            </a:r>
            <a:r>
              <a:rPr lang="tr-TR" dirty="0" err="1"/>
              <a:t>solve</a:t>
            </a:r>
            <a:endParaRPr lang="tr-TR" dirty="0"/>
          </a:p>
          <a:p>
            <a:pPr marL="342900" indent="-342900">
              <a:buClr>
                <a:srgbClr val="FF0000"/>
              </a:buClr>
              <a:buFont typeface="Arial" panose="020B0604020202020204" pitchFamily="34" charset="0"/>
              <a:buChar char="•"/>
            </a:pPr>
            <a:r>
              <a:rPr lang="tr-TR" dirty="0"/>
              <a:t>G1 continuous</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5796EC83-E57C-485C-B24E-8E4B0D8DCC5B}"/>
              </a:ext>
            </a:extLst>
          </p:cNvPr>
          <p:cNvPicPr>
            <a:picLocks noChangeAspect="1"/>
          </p:cNvPicPr>
          <p:nvPr/>
        </p:nvPicPr>
        <p:blipFill>
          <a:blip r:embed="rId3"/>
          <a:stretch>
            <a:fillRect/>
          </a:stretch>
        </p:blipFill>
        <p:spPr>
          <a:xfrm>
            <a:off x="0" y="3556000"/>
            <a:ext cx="2954679" cy="2268574"/>
          </a:xfrm>
          <a:prstGeom prst="rect">
            <a:avLst/>
          </a:prstGeom>
        </p:spPr>
      </p:pic>
      <p:pic>
        <p:nvPicPr>
          <p:cNvPr id="8" name="Picture 7">
            <a:extLst>
              <a:ext uri="{FF2B5EF4-FFF2-40B4-BE49-F238E27FC236}">
                <a16:creationId xmlns:a16="http://schemas.microsoft.com/office/drawing/2014/main" id="{CE7F4089-AA04-4C61-BC7F-53F771854C79}"/>
              </a:ext>
            </a:extLst>
          </p:cNvPr>
          <p:cNvPicPr>
            <a:picLocks noChangeAspect="1"/>
          </p:cNvPicPr>
          <p:nvPr/>
        </p:nvPicPr>
        <p:blipFill>
          <a:blip r:embed="rId4"/>
          <a:stretch>
            <a:fillRect/>
          </a:stretch>
        </p:blipFill>
        <p:spPr>
          <a:xfrm>
            <a:off x="3111112" y="3454131"/>
            <a:ext cx="2659659" cy="2370442"/>
          </a:xfrm>
          <a:prstGeom prst="rect">
            <a:avLst/>
          </a:prstGeom>
        </p:spPr>
      </p:pic>
      <p:sp>
        <p:nvSpPr>
          <p:cNvPr id="9" name="Content Placeholder 2">
            <a:extLst>
              <a:ext uri="{FF2B5EF4-FFF2-40B4-BE49-F238E27FC236}">
                <a16:creationId xmlns:a16="http://schemas.microsoft.com/office/drawing/2014/main" id="{945C4BCD-F426-4F87-AC67-3ED1F942F8F2}"/>
              </a:ext>
            </a:extLst>
          </p:cNvPr>
          <p:cNvSpPr txBox="1">
            <a:spLocks/>
          </p:cNvSpPr>
          <p:nvPr/>
        </p:nvSpPr>
        <p:spPr bwMode="auto">
          <a:xfrm>
            <a:off x="352732" y="5811857"/>
            <a:ext cx="2579979"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200" dirty="0" err="1"/>
              <a:t>Figure</a:t>
            </a:r>
            <a:r>
              <a:rPr lang="tr-TR" sz="1200" dirty="0"/>
              <a:t>: G1 </a:t>
            </a:r>
            <a:r>
              <a:rPr lang="tr-TR" sz="1200" dirty="0" err="1"/>
              <a:t>Hermite</a:t>
            </a:r>
            <a:r>
              <a:rPr lang="tr-TR" sz="1200" dirty="0"/>
              <a:t> </a:t>
            </a:r>
            <a:r>
              <a:rPr lang="tr-TR" sz="1200" dirty="0" err="1"/>
              <a:t>interpolation</a:t>
            </a:r>
            <a:endParaRPr lang="tr-TR" sz="1200" dirty="0"/>
          </a:p>
        </p:txBody>
      </p:sp>
      <p:sp>
        <p:nvSpPr>
          <p:cNvPr id="10" name="Content Placeholder 2">
            <a:extLst>
              <a:ext uri="{FF2B5EF4-FFF2-40B4-BE49-F238E27FC236}">
                <a16:creationId xmlns:a16="http://schemas.microsoft.com/office/drawing/2014/main" id="{4B4355FC-C4E2-4358-9EE1-8B4D28883051}"/>
              </a:ext>
            </a:extLst>
          </p:cNvPr>
          <p:cNvSpPr txBox="1">
            <a:spLocks/>
          </p:cNvSpPr>
          <p:nvPr/>
        </p:nvSpPr>
        <p:spPr bwMode="auto">
          <a:xfrm>
            <a:off x="3561011" y="5811856"/>
            <a:ext cx="2021977"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200" dirty="0" err="1"/>
              <a:t>Figure</a:t>
            </a:r>
            <a:r>
              <a:rPr lang="tr-TR" sz="1200" dirty="0"/>
              <a:t>: </a:t>
            </a:r>
            <a:r>
              <a:rPr lang="tr-TR" sz="1200" dirty="0" err="1"/>
              <a:t>Possible</a:t>
            </a:r>
            <a:r>
              <a:rPr lang="tr-TR" sz="1200" dirty="0"/>
              <a:t> </a:t>
            </a:r>
            <a:r>
              <a:rPr lang="tr-TR" sz="1200" dirty="0" err="1"/>
              <a:t>solutions</a:t>
            </a:r>
            <a:endParaRPr lang="tr-TR" sz="1200" dirty="0"/>
          </a:p>
        </p:txBody>
      </p:sp>
      <p:sp>
        <p:nvSpPr>
          <p:cNvPr id="11" name="Content Placeholder 2">
            <a:extLst>
              <a:ext uri="{FF2B5EF4-FFF2-40B4-BE49-F238E27FC236}">
                <a16:creationId xmlns:a16="http://schemas.microsoft.com/office/drawing/2014/main" id="{32B74283-8702-41E1-94A3-F01ABEFDC66C}"/>
              </a:ext>
            </a:extLst>
          </p:cNvPr>
          <p:cNvSpPr txBox="1">
            <a:spLocks/>
          </p:cNvSpPr>
          <p:nvPr/>
        </p:nvSpPr>
        <p:spPr bwMode="auto">
          <a:xfrm>
            <a:off x="89410" y="6194355"/>
            <a:ext cx="896518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a:buClr>
                <a:srgbClr val="FF0000"/>
              </a:buClr>
            </a:pPr>
            <a:r>
              <a:rPr lang="en-US" sz="1050" dirty="0"/>
              <a:t>Image source: </a:t>
            </a:r>
            <a:r>
              <a:rPr lang="en-US" sz="1050" dirty="0" err="1"/>
              <a:t>Bertolazzi</a:t>
            </a:r>
            <a:r>
              <a:rPr lang="en-US" sz="1050" dirty="0"/>
              <a:t>, E., </a:t>
            </a:r>
            <a:r>
              <a:rPr lang="en-US" sz="1050" dirty="0" err="1"/>
              <a:t>Frego</a:t>
            </a:r>
            <a:r>
              <a:rPr lang="en-US" sz="1050" dirty="0"/>
              <a:t>, M., &amp; </a:t>
            </a:r>
            <a:r>
              <a:rPr lang="en-US" sz="1050" dirty="0" err="1"/>
              <a:t>Vitti</a:t>
            </a:r>
            <a:r>
              <a:rPr lang="en-US" sz="1050" dirty="0"/>
              <a:t>, M. (2014). Fast and accurate G1 fitting of </a:t>
            </a:r>
            <a:r>
              <a:rPr lang="en-US" sz="1050" dirty="0" err="1"/>
              <a:t>clothoid</a:t>
            </a:r>
            <a:r>
              <a:rPr lang="en-US" sz="1050" dirty="0"/>
              <a:t> curves.</a:t>
            </a:r>
          </a:p>
        </p:txBody>
      </p:sp>
      <p:pic>
        <p:nvPicPr>
          <p:cNvPr id="14" name="Picture 13">
            <a:extLst>
              <a:ext uri="{FF2B5EF4-FFF2-40B4-BE49-F238E27FC236}">
                <a16:creationId xmlns:a16="http://schemas.microsoft.com/office/drawing/2014/main" id="{02C9CE1A-8767-424F-9976-66B98F3A0FB0}"/>
              </a:ext>
            </a:extLst>
          </p:cNvPr>
          <p:cNvPicPr>
            <a:picLocks noChangeAspect="1"/>
          </p:cNvPicPr>
          <p:nvPr/>
        </p:nvPicPr>
        <p:blipFill>
          <a:blip r:embed="rId5"/>
          <a:stretch>
            <a:fillRect/>
          </a:stretch>
        </p:blipFill>
        <p:spPr>
          <a:xfrm>
            <a:off x="5887390" y="3394234"/>
            <a:ext cx="3206539" cy="2404905"/>
          </a:xfrm>
          <a:prstGeom prst="rect">
            <a:avLst/>
          </a:prstGeom>
        </p:spPr>
      </p:pic>
      <p:sp>
        <p:nvSpPr>
          <p:cNvPr id="15" name="Content Placeholder 2">
            <a:extLst>
              <a:ext uri="{FF2B5EF4-FFF2-40B4-BE49-F238E27FC236}">
                <a16:creationId xmlns:a16="http://schemas.microsoft.com/office/drawing/2014/main" id="{1BB3D44C-77EB-4D14-896D-BFB99311F82A}"/>
              </a:ext>
            </a:extLst>
          </p:cNvPr>
          <p:cNvSpPr txBox="1">
            <a:spLocks/>
          </p:cNvSpPr>
          <p:nvPr/>
        </p:nvSpPr>
        <p:spPr bwMode="auto">
          <a:xfrm>
            <a:off x="6119181" y="5861122"/>
            <a:ext cx="3024819" cy="36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defTabSz="914400">
              <a:buClr>
                <a:srgbClr val="FF0000"/>
              </a:buClr>
            </a:pPr>
            <a:r>
              <a:rPr lang="tr-TR" sz="1200" dirty="0" err="1"/>
              <a:t>Figure</a:t>
            </a:r>
            <a:r>
              <a:rPr lang="tr-TR" sz="1200" dirty="0"/>
              <a:t>: </a:t>
            </a:r>
            <a:r>
              <a:rPr lang="tr-TR" sz="1200" dirty="0" err="1"/>
              <a:t>Clothoid</a:t>
            </a:r>
            <a:r>
              <a:rPr lang="tr-TR" sz="1200" dirty="0"/>
              <a:t> </a:t>
            </a:r>
            <a:r>
              <a:rPr lang="tr-TR" sz="1200" dirty="0" err="1"/>
              <a:t>fitted</a:t>
            </a:r>
            <a:r>
              <a:rPr lang="tr-TR" sz="1200" dirty="0"/>
              <a:t> </a:t>
            </a:r>
            <a:r>
              <a:rPr lang="tr-TR" sz="1200" dirty="0" err="1"/>
              <a:t>road</a:t>
            </a:r>
            <a:r>
              <a:rPr lang="tr-TR" sz="1200" dirty="0"/>
              <a:t> </a:t>
            </a:r>
            <a:r>
              <a:rPr lang="tr-TR" sz="1200" dirty="0" err="1"/>
              <a:t>segments</a:t>
            </a:r>
            <a:endParaRPr lang="tr-TR" sz="1200" dirty="0"/>
          </a:p>
        </p:txBody>
      </p:sp>
    </p:spTree>
    <p:extLst>
      <p:ext uri="{BB962C8B-B14F-4D97-AF65-F5344CB8AC3E}">
        <p14:creationId xmlns:p14="http://schemas.microsoft.com/office/powerpoint/2010/main" val="313850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686800" cy="1025525"/>
          </a:xfrm>
        </p:spPr>
        <p:txBody>
          <a:bodyPr/>
          <a:lstStyle/>
          <a:p>
            <a:r>
              <a:rPr lang="tr-TR" dirty="0"/>
              <a:t>Road </a:t>
            </a:r>
            <a:r>
              <a:rPr lang="tr-TR" dirty="0" err="1"/>
              <a:t>Representation</a:t>
            </a:r>
            <a:r>
              <a:rPr lang="tr-TR" dirty="0"/>
              <a:t> </a:t>
            </a:r>
            <a:r>
              <a:rPr lang="tr-TR" dirty="0" err="1"/>
              <a:t>Algorithm</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sp>
        <p:nvSpPr>
          <p:cNvPr id="5" name="Date Placeholder 4"/>
          <p:cNvSpPr>
            <a:spLocks noGrp="1"/>
          </p:cNvSpPr>
          <p:nvPr>
            <p:ph type="dt" sz="half" idx="2"/>
          </p:nvPr>
        </p:nvSpPr>
        <p:spPr/>
        <p:txBody>
          <a:bodyPr/>
          <a:lstStyle/>
          <a:p>
            <a:pPr>
              <a:defRPr/>
            </a:pPr>
            <a:r>
              <a:rPr lang="tr-TR" dirty="0"/>
              <a:t>METU </a:t>
            </a:r>
            <a:r>
              <a:rPr lang="tr-TR" dirty="0" err="1"/>
              <a:t>Electrical</a:t>
            </a:r>
            <a:r>
              <a:rPr lang="tr-TR" dirty="0"/>
              <a:t> &amp; </a:t>
            </a:r>
            <a:r>
              <a:rPr lang="tr-TR" dirty="0" err="1"/>
              <a:t>Electronics</a:t>
            </a:r>
            <a:r>
              <a:rPr lang="tr-TR" dirty="0"/>
              <a:t> </a:t>
            </a:r>
            <a:r>
              <a:rPr lang="tr-TR" dirty="0" err="1"/>
              <a:t>Engineering</a:t>
            </a:r>
            <a:r>
              <a:rPr lang="tr-TR" dirty="0"/>
              <a:t> </a:t>
            </a:r>
            <a:r>
              <a:rPr lang="tr-TR" dirty="0" err="1"/>
              <a:t>Department</a:t>
            </a:r>
            <a:endParaRPr lang="en-US" dirty="0"/>
          </a:p>
        </p:txBody>
      </p:sp>
      <p:sp>
        <p:nvSpPr>
          <p:cNvPr id="11" name="Rectangle: Rounded Corners 10">
            <a:extLst>
              <a:ext uri="{FF2B5EF4-FFF2-40B4-BE49-F238E27FC236}">
                <a16:creationId xmlns:a16="http://schemas.microsoft.com/office/drawing/2014/main" id="{C192A5DB-A903-49E9-AEAA-6579F204BC31}"/>
              </a:ext>
            </a:extLst>
          </p:cNvPr>
          <p:cNvSpPr/>
          <p:nvPr/>
        </p:nvSpPr>
        <p:spPr>
          <a:xfrm>
            <a:off x="3020291" y="1960699"/>
            <a:ext cx="1634836" cy="90285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b="1" dirty="0" err="1">
                <a:solidFill>
                  <a:schemeClr val="tx1"/>
                </a:solidFill>
              </a:rPr>
              <a:t>Download</a:t>
            </a:r>
            <a:r>
              <a:rPr lang="tr-TR" sz="1400" b="1" dirty="0">
                <a:solidFill>
                  <a:schemeClr val="tx1"/>
                </a:solidFill>
              </a:rPr>
              <a:t> </a:t>
            </a:r>
            <a:r>
              <a:rPr lang="tr-TR" sz="1400" b="1" dirty="0" err="1">
                <a:solidFill>
                  <a:schemeClr val="tx1"/>
                </a:solidFill>
              </a:rPr>
              <a:t>waypoints</a:t>
            </a:r>
            <a:endParaRPr lang="tr-TR" sz="1400" b="1" dirty="0">
              <a:solidFill>
                <a:schemeClr val="tx1"/>
              </a:solidFill>
            </a:endParaRPr>
          </a:p>
        </p:txBody>
      </p:sp>
      <p:sp>
        <p:nvSpPr>
          <p:cNvPr id="12" name="Rectangle 11">
            <a:extLst>
              <a:ext uri="{FF2B5EF4-FFF2-40B4-BE49-F238E27FC236}">
                <a16:creationId xmlns:a16="http://schemas.microsoft.com/office/drawing/2014/main" id="{F919BAE3-10A7-4C04-B9AF-DB5CB980EFC6}"/>
              </a:ext>
            </a:extLst>
          </p:cNvPr>
          <p:cNvSpPr/>
          <p:nvPr/>
        </p:nvSpPr>
        <p:spPr>
          <a:xfrm>
            <a:off x="5465246" y="1960699"/>
            <a:ext cx="1634836" cy="902855"/>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b="1" dirty="0" err="1">
                <a:solidFill>
                  <a:schemeClr val="tx1"/>
                </a:solidFill>
              </a:rPr>
              <a:t>Generate</a:t>
            </a:r>
            <a:r>
              <a:rPr lang="tr-TR" sz="1400" b="1" dirty="0">
                <a:solidFill>
                  <a:schemeClr val="tx1"/>
                </a:solidFill>
              </a:rPr>
              <a:t> </a:t>
            </a:r>
            <a:r>
              <a:rPr lang="tr-TR" sz="1400" b="1" dirty="0" err="1">
                <a:solidFill>
                  <a:schemeClr val="tx1"/>
                </a:solidFill>
              </a:rPr>
              <a:t>ground</a:t>
            </a:r>
            <a:r>
              <a:rPr lang="tr-TR" sz="1400" b="1" dirty="0">
                <a:solidFill>
                  <a:schemeClr val="tx1"/>
                </a:solidFill>
              </a:rPr>
              <a:t> </a:t>
            </a:r>
            <a:r>
              <a:rPr lang="tr-TR" sz="1400" b="1" dirty="0" err="1">
                <a:solidFill>
                  <a:schemeClr val="tx1"/>
                </a:solidFill>
              </a:rPr>
              <a:t>truth</a:t>
            </a:r>
            <a:endParaRPr lang="tr-TR" sz="1400" b="1" dirty="0">
              <a:solidFill>
                <a:schemeClr val="tx1"/>
              </a:solidFill>
            </a:endParaRPr>
          </a:p>
        </p:txBody>
      </p:sp>
      <p:sp>
        <p:nvSpPr>
          <p:cNvPr id="13" name="Flowchart: Data 12">
            <a:extLst>
              <a:ext uri="{FF2B5EF4-FFF2-40B4-BE49-F238E27FC236}">
                <a16:creationId xmlns:a16="http://schemas.microsoft.com/office/drawing/2014/main" id="{9289C1AD-F2B6-433F-9478-62E7294C085F}"/>
              </a:ext>
            </a:extLst>
          </p:cNvPr>
          <p:cNvSpPr/>
          <p:nvPr/>
        </p:nvSpPr>
        <p:spPr>
          <a:xfrm>
            <a:off x="457200" y="1960699"/>
            <a:ext cx="1999672" cy="902855"/>
          </a:xfrm>
          <a:prstGeom prst="flowChartInputOutpu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b="1" dirty="0" err="1">
                <a:solidFill>
                  <a:schemeClr val="tx1"/>
                </a:solidFill>
              </a:rPr>
              <a:t>Bounding</a:t>
            </a:r>
            <a:r>
              <a:rPr lang="tr-TR" sz="1400" b="1" dirty="0">
                <a:solidFill>
                  <a:schemeClr val="tx1"/>
                </a:solidFill>
              </a:rPr>
              <a:t> </a:t>
            </a:r>
            <a:r>
              <a:rPr lang="tr-TR" sz="1400" b="1" dirty="0" err="1">
                <a:solidFill>
                  <a:schemeClr val="tx1"/>
                </a:solidFill>
              </a:rPr>
              <a:t>box</a:t>
            </a:r>
            <a:r>
              <a:rPr lang="tr-TR" sz="1400" b="1" dirty="0">
                <a:solidFill>
                  <a:schemeClr val="tx1"/>
                </a:solidFill>
              </a:rPr>
              <a:t> </a:t>
            </a:r>
            <a:r>
              <a:rPr lang="tr-TR" sz="1400" b="1" dirty="0" err="1">
                <a:solidFill>
                  <a:schemeClr val="tx1"/>
                </a:solidFill>
              </a:rPr>
              <a:t>coordinates</a:t>
            </a:r>
            <a:endParaRPr lang="tr-TR" sz="1400" b="1" dirty="0">
              <a:solidFill>
                <a:schemeClr val="tx1"/>
              </a:solidFill>
            </a:endParaRPr>
          </a:p>
        </p:txBody>
      </p:sp>
      <p:cxnSp>
        <p:nvCxnSpPr>
          <p:cNvPr id="15" name="Straight Arrow Connector 14">
            <a:extLst>
              <a:ext uri="{FF2B5EF4-FFF2-40B4-BE49-F238E27FC236}">
                <a16:creationId xmlns:a16="http://schemas.microsoft.com/office/drawing/2014/main" id="{5E790DDF-BF87-4FF0-88D1-E4BBE125CFB0}"/>
              </a:ext>
            </a:extLst>
          </p:cNvPr>
          <p:cNvCxnSpPr>
            <a:stCxn id="13" idx="5"/>
            <a:endCxn id="11" idx="1"/>
          </p:cNvCxnSpPr>
          <p:nvPr/>
        </p:nvCxnSpPr>
        <p:spPr>
          <a:xfrm>
            <a:off x="2256905" y="2412127"/>
            <a:ext cx="7633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B8FD99E-0726-4BAE-BFA2-138EA01DEA90}"/>
              </a:ext>
            </a:extLst>
          </p:cNvPr>
          <p:cNvCxnSpPr>
            <a:stCxn id="11" idx="3"/>
            <a:endCxn id="12" idx="1"/>
          </p:cNvCxnSpPr>
          <p:nvPr/>
        </p:nvCxnSpPr>
        <p:spPr>
          <a:xfrm>
            <a:off x="4655127" y="2412127"/>
            <a:ext cx="8101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A8D59AE6-809E-4D70-A079-3CAB3CA54423}"/>
              </a:ext>
            </a:extLst>
          </p:cNvPr>
          <p:cNvSpPr/>
          <p:nvPr/>
        </p:nvSpPr>
        <p:spPr>
          <a:xfrm>
            <a:off x="5465246" y="3429000"/>
            <a:ext cx="1634836" cy="902855"/>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b="1" dirty="0" err="1">
                <a:solidFill>
                  <a:schemeClr val="tx1"/>
                </a:solidFill>
              </a:rPr>
              <a:t>Approximate</a:t>
            </a:r>
            <a:r>
              <a:rPr lang="tr-TR" sz="1400" b="1" dirty="0">
                <a:solidFill>
                  <a:schemeClr val="tx1"/>
                </a:solidFill>
              </a:rPr>
              <a:t> </a:t>
            </a:r>
            <a:r>
              <a:rPr lang="tr-TR" sz="1400" b="1" dirty="0" err="1">
                <a:solidFill>
                  <a:schemeClr val="tx1"/>
                </a:solidFill>
              </a:rPr>
              <a:t>each</a:t>
            </a:r>
            <a:r>
              <a:rPr lang="tr-TR" sz="1400" b="1" dirty="0">
                <a:solidFill>
                  <a:schemeClr val="tx1"/>
                </a:solidFill>
              </a:rPr>
              <a:t> </a:t>
            </a:r>
            <a:r>
              <a:rPr lang="tr-TR" sz="1400" b="1" dirty="0" err="1">
                <a:solidFill>
                  <a:schemeClr val="tx1"/>
                </a:solidFill>
              </a:rPr>
              <a:t>segment</a:t>
            </a:r>
            <a:endParaRPr lang="tr-TR" sz="1400" b="1" dirty="0">
              <a:solidFill>
                <a:schemeClr val="tx1"/>
              </a:solidFill>
            </a:endParaRPr>
          </a:p>
        </p:txBody>
      </p:sp>
      <p:cxnSp>
        <p:nvCxnSpPr>
          <p:cNvPr id="19" name="Straight Arrow Connector 18">
            <a:extLst>
              <a:ext uri="{FF2B5EF4-FFF2-40B4-BE49-F238E27FC236}">
                <a16:creationId xmlns:a16="http://schemas.microsoft.com/office/drawing/2014/main" id="{B6292A6A-DB23-4927-BBB5-27964440285F}"/>
              </a:ext>
            </a:extLst>
          </p:cNvPr>
          <p:cNvCxnSpPr>
            <a:cxnSpLocks/>
            <a:stCxn id="12" idx="2"/>
            <a:endCxn id="18" idx="0"/>
          </p:cNvCxnSpPr>
          <p:nvPr/>
        </p:nvCxnSpPr>
        <p:spPr>
          <a:xfrm>
            <a:off x="6282664" y="2863554"/>
            <a:ext cx="0" cy="5654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4BCFAAB9-FADD-4E61-8862-4D9526CFF517}"/>
              </a:ext>
            </a:extLst>
          </p:cNvPr>
          <p:cNvSpPr/>
          <p:nvPr/>
        </p:nvSpPr>
        <p:spPr>
          <a:xfrm>
            <a:off x="3020291" y="3432881"/>
            <a:ext cx="1634836" cy="902855"/>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b="1" dirty="0" err="1">
                <a:solidFill>
                  <a:schemeClr val="tx1"/>
                </a:solidFill>
              </a:rPr>
              <a:t>Combine</a:t>
            </a:r>
            <a:r>
              <a:rPr lang="tr-TR" sz="1400" b="1" dirty="0">
                <a:solidFill>
                  <a:schemeClr val="tx1"/>
                </a:solidFill>
              </a:rPr>
              <a:t> </a:t>
            </a:r>
            <a:r>
              <a:rPr lang="tr-TR" sz="1400" b="1" dirty="0" err="1">
                <a:solidFill>
                  <a:schemeClr val="tx1"/>
                </a:solidFill>
              </a:rPr>
              <a:t>segments</a:t>
            </a:r>
            <a:endParaRPr lang="tr-TR" sz="1400" b="1" dirty="0">
              <a:solidFill>
                <a:schemeClr val="tx1"/>
              </a:solidFill>
            </a:endParaRPr>
          </a:p>
        </p:txBody>
      </p:sp>
      <p:cxnSp>
        <p:nvCxnSpPr>
          <p:cNvPr id="23" name="Straight Arrow Connector 22">
            <a:extLst>
              <a:ext uri="{FF2B5EF4-FFF2-40B4-BE49-F238E27FC236}">
                <a16:creationId xmlns:a16="http://schemas.microsoft.com/office/drawing/2014/main" id="{E6452271-F39D-42FE-81A4-37174C20AD04}"/>
              </a:ext>
            </a:extLst>
          </p:cNvPr>
          <p:cNvCxnSpPr>
            <a:cxnSpLocks/>
            <a:stCxn id="18" idx="1"/>
            <a:endCxn id="22" idx="3"/>
          </p:cNvCxnSpPr>
          <p:nvPr/>
        </p:nvCxnSpPr>
        <p:spPr>
          <a:xfrm flipH="1">
            <a:off x="4655127" y="3880428"/>
            <a:ext cx="810119" cy="3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7511630-FB85-42CA-AE29-A846D393DB17}"/>
              </a:ext>
            </a:extLst>
          </p:cNvPr>
          <p:cNvCxnSpPr>
            <a:cxnSpLocks/>
            <a:stCxn id="22" idx="1"/>
            <a:endCxn id="44" idx="3"/>
          </p:cNvCxnSpPr>
          <p:nvPr/>
        </p:nvCxnSpPr>
        <p:spPr>
          <a:xfrm flipH="1" flipV="1">
            <a:off x="2274454" y="3880427"/>
            <a:ext cx="745837" cy="3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Flowchart: Data 30">
            <a:extLst>
              <a:ext uri="{FF2B5EF4-FFF2-40B4-BE49-F238E27FC236}">
                <a16:creationId xmlns:a16="http://schemas.microsoft.com/office/drawing/2014/main" id="{A311FEDD-9192-4CA0-8F55-C792A5B326ED}"/>
              </a:ext>
            </a:extLst>
          </p:cNvPr>
          <p:cNvSpPr/>
          <p:nvPr/>
        </p:nvSpPr>
        <p:spPr>
          <a:xfrm>
            <a:off x="327890" y="5087202"/>
            <a:ext cx="2258291" cy="902855"/>
          </a:xfrm>
          <a:prstGeom prst="flowChartInputOutpu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b="1" dirty="0">
                <a:solidFill>
                  <a:schemeClr val="tx1"/>
                </a:solidFill>
              </a:rPr>
              <a:t>Road </a:t>
            </a:r>
            <a:r>
              <a:rPr lang="tr-TR" sz="1400" b="1" dirty="0" err="1">
                <a:solidFill>
                  <a:schemeClr val="tx1"/>
                </a:solidFill>
              </a:rPr>
              <a:t>segments</a:t>
            </a:r>
            <a:endParaRPr lang="tr-TR" sz="1400" b="1" dirty="0">
              <a:solidFill>
                <a:schemeClr val="tx1"/>
              </a:solidFill>
            </a:endParaRPr>
          </a:p>
        </p:txBody>
      </p:sp>
      <p:cxnSp>
        <p:nvCxnSpPr>
          <p:cNvPr id="32" name="Straight Arrow Connector 31">
            <a:extLst>
              <a:ext uri="{FF2B5EF4-FFF2-40B4-BE49-F238E27FC236}">
                <a16:creationId xmlns:a16="http://schemas.microsoft.com/office/drawing/2014/main" id="{9F5A7E05-7975-40E7-8592-78F88F8D3309}"/>
              </a:ext>
            </a:extLst>
          </p:cNvPr>
          <p:cNvCxnSpPr>
            <a:cxnSpLocks/>
            <a:stCxn id="44" idx="2"/>
            <a:endCxn id="31" idx="1"/>
          </p:cNvCxnSpPr>
          <p:nvPr/>
        </p:nvCxnSpPr>
        <p:spPr>
          <a:xfrm>
            <a:off x="1457036" y="4331854"/>
            <a:ext cx="0" cy="755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Rounded Corners 43">
            <a:extLst>
              <a:ext uri="{FF2B5EF4-FFF2-40B4-BE49-F238E27FC236}">
                <a16:creationId xmlns:a16="http://schemas.microsoft.com/office/drawing/2014/main" id="{A2B64C48-5156-4700-8676-E5B76C7DBE17}"/>
              </a:ext>
            </a:extLst>
          </p:cNvPr>
          <p:cNvSpPr/>
          <p:nvPr/>
        </p:nvSpPr>
        <p:spPr>
          <a:xfrm>
            <a:off x="639618" y="3428999"/>
            <a:ext cx="1634836" cy="902855"/>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b="1" dirty="0" err="1">
                <a:solidFill>
                  <a:schemeClr val="tx1"/>
                </a:solidFill>
              </a:rPr>
              <a:t>Generate</a:t>
            </a:r>
            <a:r>
              <a:rPr lang="tr-TR" sz="1400" b="1" dirty="0">
                <a:solidFill>
                  <a:schemeClr val="tx1"/>
                </a:solidFill>
              </a:rPr>
              <a:t> </a:t>
            </a:r>
            <a:r>
              <a:rPr lang="tr-TR" sz="1400" b="1" dirty="0" err="1">
                <a:solidFill>
                  <a:schemeClr val="tx1"/>
                </a:solidFill>
              </a:rPr>
              <a:t>additional</a:t>
            </a:r>
            <a:r>
              <a:rPr lang="tr-TR" sz="1400" b="1" dirty="0">
                <a:solidFill>
                  <a:schemeClr val="tx1"/>
                </a:solidFill>
              </a:rPr>
              <a:t> </a:t>
            </a:r>
            <a:r>
              <a:rPr lang="tr-TR" sz="1400" b="1" dirty="0" err="1">
                <a:solidFill>
                  <a:schemeClr val="tx1"/>
                </a:solidFill>
              </a:rPr>
              <a:t>lanes</a:t>
            </a:r>
            <a:endParaRPr lang="tr-TR" sz="1400" b="1" dirty="0">
              <a:solidFill>
                <a:schemeClr val="tx1"/>
              </a:solidFill>
            </a:endParaRPr>
          </a:p>
        </p:txBody>
      </p:sp>
    </p:spTree>
    <p:extLst>
      <p:ext uri="{BB962C8B-B14F-4D97-AF65-F5344CB8AC3E}">
        <p14:creationId xmlns:p14="http://schemas.microsoft.com/office/powerpoint/2010/main" val="427813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DE0FCC5-CD6F-498B-915A-297E097AAF3A}"/>
              </a:ext>
            </a:extLst>
          </p:cNvPr>
          <p:cNvPicPr>
            <a:picLocks noChangeAspect="1"/>
          </p:cNvPicPr>
          <p:nvPr/>
        </p:nvPicPr>
        <p:blipFill>
          <a:blip r:embed="rId3"/>
          <a:stretch>
            <a:fillRect/>
          </a:stretch>
        </p:blipFill>
        <p:spPr>
          <a:xfrm>
            <a:off x="32657" y="3041408"/>
            <a:ext cx="4605148" cy="3453861"/>
          </a:xfrm>
          <a:prstGeom prst="rect">
            <a:avLst/>
          </a:prstGeom>
        </p:spPr>
      </p:pic>
      <p:sp>
        <p:nvSpPr>
          <p:cNvPr id="2" name="Title 1"/>
          <p:cNvSpPr>
            <a:spLocks noGrp="1"/>
          </p:cNvSpPr>
          <p:nvPr>
            <p:ph type="title"/>
          </p:nvPr>
        </p:nvSpPr>
        <p:spPr>
          <a:xfrm>
            <a:off x="457200" y="338138"/>
            <a:ext cx="8686800" cy="1025525"/>
          </a:xfrm>
        </p:spPr>
        <p:txBody>
          <a:bodyPr/>
          <a:lstStyle/>
          <a:p>
            <a:r>
              <a:rPr lang="tr-TR" dirty="0"/>
              <a:t>Approximation of </a:t>
            </a:r>
            <a:r>
              <a:rPr lang="tr-TR" dirty="0" err="1"/>
              <a:t>Clothoids</a:t>
            </a:r>
            <a:endParaRPr lang="tr-TR" dirty="0"/>
          </a:p>
        </p:txBody>
      </p:sp>
      <p:sp>
        <p:nvSpPr>
          <p:cNvPr id="3" name="Content Placeholder 2"/>
          <p:cNvSpPr>
            <a:spLocks noGrp="1"/>
          </p:cNvSpPr>
          <p:nvPr>
            <p:ph idx="1"/>
          </p:nvPr>
        </p:nvSpPr>
        <p:spPr>
          <a:xfrm>
            <a:off x="4645232" y="1517901"/>
            <a:ext cx="4425044" cy="1182255"/>
          </a:xfrm>
        </p:spPr>
        <p:txBody>
          <a:bodyPr/>
          <a:lstStyle/>
          <a:p>
            <a:pPr marL="342900" indent="-342900">
              <a:buClr>
                <a:srgbClr val="FF0000"/>
              </a:buClr>
              <a:buFont typeface="Arial" panose="020B0604020202020204" pitchFamily="34" charset="0"/>
              <a:buChar char="•"/>
            </a:pPr>
            <a:r>
              <a:rPr lang="tr-TR" dirty="0" err="1"/>
              <a:t>Try</a:t>
            </a:r>
            <a:r>
              <a:rPr lang="tr-TR" dirty="0"/>
              <a:t> to fit </a:t>
            </a:r>
            <a:r>
              <a:rPr lang="tr-TR" dirty="0" err="1"/>
              <a:t>arc-spline</a:t>
            </a:r>
            <a:r>
              <a:rPr lang="tr-TR" dirty="0"/>
              <a:t> </a:t>
            </a:r>
            <a:r>
              <a:rPr lang="tr-TR" dirty="0" err="1"/>
              <a:t>segment</a:t>
            </a:r>
            <a:endParaRPr lang="tr-TR" dirty="0"/>
          </a:p>
          <a:p>
            <a:pPr marL="342900" indent="-342900">
              <a:buClr>
                <a:srgbClr val="FF0000"/>
              </a:buClr>
              <a:buFont typeface="Arial" panose="020B0604020202020204" pitchFamily="34" charset="0"/>
              <a:buChar char="•"/>
            </a:pPr>
            <a:r>
              <a:rPr lang="tr-TR" dirty="0"/>
              <a:t>Adjust the order of arc-spline	</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5" name="Date Placeholder 4"/>
          <p:cNvSpPr>
            <a:spLocks noGrp="1"/>
          </p:cNvSpPr>
          <p:nvPr>
            <p:ph type="dt" sz="half" idx="2"/>
          </p:nvPr>
        </p:nvSpPr>
        <p:spPr/>
        <p:txBody>
          <a:bodyPr/>
          <a:lstStyle/>
          <a:p>
            <a:pPr>
              <a:defRPr/>
            </a:pPr>
            <a:r>
              <a:rPr lang="tr-TR" dirty="0"/>
              <a:t>METU </a:t>
            </a:r>
            <a:r>
              <a:rPr lang="tr-TR" dirty="0" err="1"/>
              <a:t>Electrical</a:t>
            </a:r>
            <a:r>
              <a:rPr lang="tr-TR" dirty="0"/>
              <a:t> &amp; </a:t>
            </a:r>
            <a:r>
              <a:rPr lang="tr-TR" dirty="0" err="1"/>
              <a:t>Electronics</a:t>
            </a:r>
            <a:r>
              <a:rPr lang="tr-TR" dirty="0"/>
              <a:t> </a:t>
            </a:r>
            <a:r>
              <a:rPr lang="tr-TR" dirty="0" err="1"/>
              <a:t>Engineering</a:t>
            </a:r>
            <a:r>
              <a:rPr lang="tr-TR" dirty="0"/>
              <a:t> </a:t>
            </a:r>
            <a:r>
              <a:rPr lang="tr-TR" dirty="0" err="1"/>
              <a:t>Department</a:t>
            </a:r>
            <a:endParaRPr lang="en-US" dirty="0"/>
          </a:p>
        </p:txBody>
      </p:sp>
      <p:pic>
        <p:nvPicPr>
          <p:cNvPr id="7" name="Picture 6">
            <a:extLst>
              <a:ext uri="{FF2B5EF4-FFF2-40B4-BE49-F238E27FC236}">
                <a16:creationId xmlns:a16="http://schemas.microsoft.com/office/drawing/2014/main" id="{1B2B6B83-8780-4446-800C-F84F037C7269}"/>
              </a:ext>
            </a:extLst>
          </p:cNvPr>
          <p:cNvPicPr>
            <a:picLocks noChangeAspect="1"/>
          </p:cNvPicPr>
          <p:nvPr/>
        </p:nvPicPr>
        <p:blipFill>
          <a:blip r:embed="rId4"/>
          <a:stretch>
            <a:fillRect/>
          </a:stretch>
        </p:blipFill>
        <p:spPr>
          <a:xfrm>
            <a:off x="4529326" y="3069177"/>
            <a:ext cx="4605148" cy="3453861"/>
          </a:xfrm>
          <a:prstGeom prst="rect">
            <a:avLst/>
          </a:prstGeom>
        </p:spPr>
      </p:pic>
      <p:sp>
        <p:nvSpPr>
          <p:cNvPr id="8" name="Content Placeholder 2">
            <a:extLst>
              <a:ext uri="{FF2B5EF4-FFF2-40B4-BE49-F238E27FC236}">
                <a16:creationId xmlns:a16="http://schemas.microsoft.com/office/drawing/2014/main" id="{A27BF694-78ED-4E1A-B805-B0E1ADFBC7EF}"/>
              </a:ext>
            </a:extLst>
          </p:cNvPr>
          <p:cNvSpPr txBox="1">
            <a:spLocks/>
          </p:cNvSpPr>
          <p:nvPr/>
        </p:nvSpPr>
        <p:spPr bwMode="auto">
          <a:xfrm>
            <a:off x="104282" y="1522481"/>
            <a:ext cx="4425044" cy="118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defTabSz="914400">
              <a:buClr>
                <a:srgbClr val="FF0000"/>
              </a:buClr>
              <a:buFont typeface="Arial" panose="020B0604020202020204" pitchFamily="34" charset="0"/>
              <a:buChar char="•"/>
            </a:pPr>
            <a:r>
              <a:rPr lang="tr-TR" dirty="0" err="1"/>
              <a:t>Try</a:t>
            </a:r>
            <a:r>
              <a:rPr lang="tr-TR" dirty="0"/>
              <a:t> </a:t>
            </a:r>
            <a:r>
              <a:rPr lang="tr-TR" dirty="0" err="1"/>
              <a:t>to</a:t>
            </a:r>
            <a:r>
              <a:rPr lang="tr-TR" dirty="0"/>
              <a:t> fit </a:t>
            </a:r>
            <a:r>
              <a:rPr lang="tr-TR" dirty="0" err="1"/>
              <a:t>line</a:t>
            </a:r>
            <a:r>
              <a:rPr lang="tr-TR" dirty="0"/>
              <a:t> </a:t>
            </a:r>
            <a:r>
              <a:rPr lang="tr-TR" dirty="0" err="1"/>
              <a:t>segment</a:t>
            </a:r>
            <a:endParaRPr lang="tr-TR" dirty="0"/>
          </a:p>
          <a:p>
            <a:pPr marL="342900" indent="-342900" defTabSz="914400">
              <a:buClr>
                <a:srgbClr val="FF0000"/>
              </a:buClr>
              <a:buFont typeface="Arial" panose="020B0604020202020204" pitchFamily="34" charset="0"/>
              <a:buChar char="•"/>
            </a:pPr>
            <a:r>
              <a:rPr lang="tr-TR" dirty="0" err="1"/>
              <a:t>Compute</a:t>
            </a:r>
            <a:r>
              <a:rPr lang="tr-TR" dirty="0"/>
              <a:t> </a:t>
            </a:r>
            <a:r>
              <a:rPr lang="tr-TR" dirty="0" err="1"/>
              <a:t>error</a:t>
            </a:r>
            <a:endParaRPr lang="tr-TR" dirty="0"/>
          </a:p>
          <a:p>
            <a:pPr defTabSz="914400"/>
            <a:endParaRPr lang="tr-TR" dirty="0"/>
          </a:p>
        </p:txBody>
      </p:sp>
    </p:spTree>
    <p:extLst>
      <p:ext uri="{BB962C8B-B14F-4D97-AF65-F5344CB8AC3E}">
        <p14:creationId xmlns:p14="http://schemas.microsoft.com/office/powerpoint/2010/main" val="2332014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5468</TotalTime>
  <Words>2307</Words>
  <Application>Microsoft Office PowerPoint</Application>
  <PresentationFormat>On-screen Show (4:3)</PresentationFormat>
  <Paragraphs>309</Paragraphs>
  <Slides>27</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BentonSansTRUReg</vt:lpstr>
      <vt:lpstr>Calibri</vt:lpstr>
      <vt:lpstr>Calibri (Headings)</vt:lpstr>
      <vt:lpstr>Cambria Math</vt:lpstr>
      <vt:lpstr>Century Gothic</vt:lpstr>
      <vt:lpstr>Constantia</vt:lpstr>
      <vt:lpstr>Times New Roman</vt:lpstr>
      <vt:lpstr>Wingdings 2</vt:lpstr>
      <vt:lpstr>ヒラギノ角ゴ Pro W3</vt:lpstr>
      <vt:lpstr>Flow</vt:lpstr>
      <vt:lpstr>PowerPoint Presentation</vt:lpstr>
      <vt:lpstr>PowerPoint Presentation</vt:lpstr>
      <vt:lpstr>Outline</vt:lpstr>
      <vt:lpstr>Motivation</vt:lpstr>
      <vt:lpstr>Background – Clothoids and Arc-splines</vt:lpstr>
      <vt:lpstr>Background Information – Data Sources</vt:lpstr>
      <vt:lpstr>Background Information – Clothoid Fitting</vt:lpstr>
      <vt:lpstr>Road Representation Algorithm</vt:lpstr>
      <vt:lpstr>Approximation of Clothoids</vt:lpstr>
      <vt:lpstr>Combination of Segments</vt:lpstr>
      <vt:lpstr>Parallel Shifting</vt:lpstr>
      <vt:lpstr>Results – Road Centerline Approximation</vt:lpstr>
      <vt:lpstr>Results – Position Error Over a Autobahn 38</vt:lpstr>
      <vt:lpstr>Results – Number of segments</vt:lpstr>
      <vt:lpstr>Arc-spline Trajectory</vt:lpstr>
      <vt:lpstr>Heading and Curvature Correction (HCC) Maneuver</vt:lpstr>
      <vt:lpstr>Position Correction Maneuver</vt:lpstr>
      <vt:lpstr>Road Curvature</vt:lpstr>
      <vt:lpstr>Maneuver Superposition</vt:lpstr>
      <vt:lpstr>Evaluation Metrics</vt:lpstr>
      <vt:lpstr>Arc-spline Trajectory Result for Case-1</vt:lpstr>
      <vt:lpstr>Arc-spline Trajectory Result for Case-2</vt:lpstr>
      <vt:lpstr>Arc-spline and Bézier Trajectories Comparison</vt:lpstr>
      <vt:lpstr>Arc-spline and Bézier Trajectories Comparison</vt:lpstr>
      <vt:lpstr>Trajectory Simulation</vt:lpstr>
      <vt:lpstr>Conclusion</vt:lpstr>
      <vt:lpstr>PowerPoint Presentation</vt:lpstr>
    </vt:vector>
  </TitlesOfParts>
  <Company>METU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DOKU BENZERLİĞİ ANALİZİ</dc:title>
  <dc:creator>Atakan Salih Bolat</dc:creator>
  <cp:lastModifiedBy>Administrator</cp:lastModifiedBy>
  <cp:revision>600</cp:revision>
  <cp:lastPrinted>2013-02-15T02:19:28Z</cp:lastPrinted>
  <dcterms:created xsi:type="dcterms:W3CDTF">2013-02-15T04:31:56Z</dcterms:created>
  <dcterms:modified xsi:type="dcterms:W3CDTF">2024-07-10T16:13:49Z</dcterms:modified>
</cp:coreProperties>
</file>