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6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58E5-074B-32DD-A131-025F858E5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15E0B-D53C-6203-498D-428716598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2E8B82-CD81-3C89-1669-F0EAFC46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4CE9F-AB5A-4257-9780-35D325EB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A9D4C-031C-3DF5-0D21-1822F7C1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1200A-88AB-12D0-188B-7353B765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B2CCC-695B-AA08-EFAB-2E78C85E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38AC7-30B0-F011-53AA-6E3975F2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F208D-9ADB-B8ED-1C5E-4C08114C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24DA1-3E45-301A-02FC-8FCBE082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F8E6DF-0DBD-9A67-6414-E87D04689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BCC239-F0D8-BF31-C91A-302238CFE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12B28-C38A-29F8-CE1A-A177056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14514C-4D11-9C82-276A-28368B2C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52B76-B399-4028-17F3-178B1F6B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7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79537-AFA1-55A7-FE4E-925FC1B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677DD-303C-8397-F736-5AAB6F9D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692AA2-CD3D-35CB-2807-A3E89CF2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95F37-A3C8-570D-0590-40FDF425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9C932-B5C6-2183-93AB-C1F842B2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9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839B9-B66C-519E-202C-2535EF1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1C0D98-40FF-CA8A-8E8D-3068D65D9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ACD639-24E3-EDAA-467B-7A967AC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4472F7-2D4E-7C4E-ADA7-0C260512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53164-97F5-7AE5-0643-F4A961C8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C6949-BA21-C0DC-837B-33AE063A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DCF03-8260-E27B-1441-5BDAD655E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FDE5B-0BB4-64A6-8F0A-BD9BC28E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B86757-C67B-8745-881D-42E16B5F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CA303-7BAC-222C-55F0-F240E705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6549C7-B8F3-EAC2-3F7E-3356268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4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2574E-5930-4D5E-D863-0AF514E6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635A28-EB95-E2D4-8351-81629B55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F34133-CFDB-F4AF-4D2D-B1B5E12E7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B3FCA2-0BBB-C48D-FA8D-C4AD364C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CDB89F-632D-890E-B589-F201B094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202147-E9C6-4E6D-FCCE-9C8FABE2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6F3-2203-3D2D-A01E-A52B5223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213E5A-7739-AF60-32B3-B97077F6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FD40A-FBE2-A494-9D3B-B72D4909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78688C-A500-7DE7-DBF6-97035D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8C13CB-944D-8F0E-0F54-D3ABCA0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14F2A3-1E28-EB46-46F8-514D18AE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BBA98F-017D-A713-9724-9324FD64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167DE6-E4D9-18DC-190D-31DC3AA4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F1D9E9-58EF-D121-3FF5-AC5C2608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2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6E9248-9D0A-03B5-4A17-6D78DB46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BDF361-881C-A82B-FA58-EC5127AF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48E3F7-FC4F-0A36-F22B-1296DD4D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25A0CE-D368-105C-C4B3-A7E0B76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7EE546-1130-AFFA-4537-3F610D35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80B93-0DC0-86BC-22C2-FCE1AED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8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4DFBD-F7EF-6AF8-77EF-352D7D88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0BE8EA-A7BA-33EC-D840-C1C209D3E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298B45-6386-C6C7-A5FD-021F938D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4DCC30-A263-9B8B-9A71-EC669F7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8F00E1-B29A-826E-5E8D-28057A88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83FAF4-5D78-2548-6B9E-87DE1E63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7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232F5-21C4-786C-6EC9-3B9DB3C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D7D1DB-E7E3-91B6-499B-FFFD8AC6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71D32-50BE-6A2C-07E6-8A0FDF97F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6A65-D379-42F3-BC1A-AC506751F48B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5E58ED-7DDF-20AB-7CAB-7DA208614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AFEB0-73C3-5976-368D-4DD9BCD47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7714-03DA-4D8C-8B67-94373F9BB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2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etrencko0607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2329504-43DA-A22B-D3E9-62F19BDDF66B}"/>
              </a:ext>
            </a:extLst>
          </p:cNvPr>
          <p:cNvSpPr/>
          <p:nvPr/>
        </p:nvSpPr>
        <p:spPr>
          <a:xfrm>
            <a:off x="696000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ED7D037-050B-050D-2D9B-65B0EE5372D6}"/>
              </a:ext>
            </a:extLst>
          </p:cNvPr>
          <p:cNvSpPr/>
          <p:nvPr/>
        </p:nvSpPr>
        <p:spPr>
          <a:xfrm>
            <a:off x="7576109" y="-1078305"/>
            <a:ext cx="5400000" cy="5400000"/>
          </a:xfrm>
          <a:prstGeom prst="ellipse">
            <a:avLst/>
          </a:prstGeom>
          <a:noFill/>
          <a:ln w="381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DE71797-C9C5-3DC4-0599-C82358E7664D}"/>
              </a:ext>
            </a:extLst>
          </p:cNvPr>
          <p:cNvSpPr/>
          <p:nvPr/>
        </p:nvSpPr>
        <p:spPr>
          <a:xfrm>
            <a:off x="2679167" y="2119769"/>
            <a:ext cx="871369" cy="8713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B6B7DFE-C2DA-52C1-0821-E082330F43FE}"/>
              </a:ext>
            </a:extLst>
          </p:cNvPr>
          <p:cNvSpPr/>
          <p:nvPr/>
        </p:nvSpPr>
        <p:spPr>
          <a:xfrm>
            <a:off x="2961969" y="2274838"/>
            <a:ext cx="6268063" cy="2308324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r>
              <a: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Цифровой прорыв</a:t>
            </a:r>
          </a:p>
          <a:p>
            <a:r>
              <a:rPr lang="ru-RU" sz="48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-52"/>
              </a:rPr>
              <a:t>2022</a:t>
            </a:r>
          </a:p>
          <a:p>
            <a:r>
              <a:rPr lang="ru-RU" sz="2400" dirty="0">
                <a:ln w="0"/>
                <a:solidFill>
                  <a:srgbClr val="C80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itchFamily="2" charset="-52"/>
              </a:rPr>
              <a:t>Всероссийский чемпионат</a:t>
            </a:r>
          </a:p>
          <a:p>
            <a:r>
              <a:rPr lang="ru-RU" sz="2400" b="0" cap="none" spc="0" dirty="0">
                <a:ln w="0"/>
                <a:solidFill>
                  <a:srgbClr val="C800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 pitchFamily="2" charset="-52"/>
              </a:rPr>
              <a:t>г. Иннополис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F97360-DEB2-FFE1-839A-3565FFD71F03}"/>
              </a:ext>
            </a:extLst>
          </p:cNvPr>
          <p:cNvSpPr/>
          <p:nvPr/>
        </p:nvSpPr>
        <p:spPr>
          <a:xfrm>
            <a:off x="-485149" y="4708751"/>
            <a:ext cx="3600000" cy="3600000"/>
          </a:xfrm>
          <a:prstGeom prst="ellipse">
            <a:avLst/>
          </a:prstGeom>
          <a:noFill/>
          <a:ln w="2540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Google Shape;217;p30">
            <a:extLst>
              <a:ext uri="{FF2B5EF4-FFF2-40B4-BE49-F238E27FC236}">
                <a16:creationId xmlns:a16="http://schemas.microsoft.com/office/drawing/2014/main" id="{C22B73D9-EEF8-DFE6-B1DD-14658BB734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0536" y="635214"/>
            <a:ext cx="1100775" cy="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18;p30">
            <a:extLst>
              <a:ext uri="{FF2B5EF4-FFF2-40B4-BE49-F238E27FC236}">
                <a16:creationId xmlns:a16="http://schemas.microsoft.com/office/drawing/2014/main" id="{E82D5896-B7C6-1F3D-37A7-F9DE397AE2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536" y="635214"/>
            <a:ext cx="2310928" cy="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19;p30">
            <a:extLst>
              <a:ext uri="{FF2B5EF4-FFF2-40B4-BE49-F238E27FC236}">
                <a16:creationId xmlns:a16="http://schemas.microsoft.com/office/drawing/2014/main" id="{5B0F0F9D-BFDD-182D-66D3-C49AC4C383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0689" y="667189"/>
            <a:ext cx="1534725" cy="4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BB1FAB-5BA4-2290-8051-31E7AF46B373}"/>
              </a:ext>
            </a:extLst>
          </p:cNvPr>
          <p:cNvSpPr/>
          <p:nvPr/>
        </p:nvSpPr>
        <p:spPr>
          <a:xfrm>
            <a:off x="7576109" y="5342664"/>
            <a:ext cx="31245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Петренко Максим</a:t>
            </a:r>
          </a:p>
        </p:txBody>
      </p:sp>
    </p:spTree>
    <p:extLst>
      <p:ext uri="{BB962C8B-B14F-4D97-AF65-F5344CB8AC3E}">
        <p14:creationId xmlns:p14="http://schemas.microsoft.com/office/powerpoint/2010/main" val="415575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FDE3C5-BD43-3D8F-14FC-EA1BB6F3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3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46D12B1-3771-C231-50AE-8558F46677A2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9030D4E-3CFF-DCEA-61E1-13235C09BEDB}"/>
              </a:ext>
            </a:extLst>
          </p:cNvPr>
          <p:cNvSpPr/>
          <p:nvPr/>
        </p:nvSpPr>
        <p:spPr>
          <a:xfrm>
            <a:off x="1133742" y="824888"/>
            <a:ext cx="99245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Используемые инструменты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83C0506-B50C-23AE-B986-88D81FC4B2DA}"/>
              </a:ext>
            </a:extLst>
          </p:cNvPr>
          <p:cNvSpPr/>
          <p:nvPr/>
        </p:nvSpPr>
        <p:spPr>
          <a:xfrm>
            <a:off x="695999" y="2090172"/>
            <a:ext cx="10799999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Python: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n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umpy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pandas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j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son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matplotlib, seaborn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LGBM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RFE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58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E26BC62-D66C-AB41-871D-4DBB5C5BE812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620E5E8-F51E-A99F-268E-98F2C759FFC0}"/>
              </a:ext>
            </a:extLst>
          </p:cNvPr>
          <p:cNvSpPr/>
          <p:nvPr/>
        </p:nvSpPr>
        <p:spPr>
          <a:xfrm>
            <a:off x="4455968" y="824888"/>
            <a:ext cx="32800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Решение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98FC9B-3637-7596-6334-E7EA55CA350F}"/>
              </a:ext>
            </a:extLst>
          </p:cNvPr>
          <p:cNvSpPr/>
          <p:nvPr/>
        </p:nvSpPr>
        <p:spPr>
          <a:xfrm>
            <a:off x="695998" y="2090173"/>
            <a:ext cx="10799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ru-RU" sz="240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1.</a:t>
            </a:r>
            <a:r>
              <a:rPr lang="ru-RU" sz="240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Анализ данных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itchFamily="2" charset="-52"/>
            </a:endParaRPr>
          </a:p>
          <a:p>
            <a:pPr lvl="1"/>
            <a:r>
              <a:rPr lang="ru-RU" sz="240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2.</a:t>
            </a:r>
            <a:r>
              <a:rPr lang="ru-RU" sz="2400" b="1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Подготовка данных</a:t>
            </a:r>
          </a:p>
          <a:p>
            <a:pPr lvl="1"/>
            <a:r>
              <a:rPr lang="ru-RU" sz="240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3.</a:t>
            </a:r>
            <a:r>
              <a:rPr lang="ru-RU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Обучение модели</a:t>
            </a:r>
          </a:p>
          <a:p>
            <a:pPr lvl="1"/>
            <a:r>
              <a:rPr lang="ru-RU" sz="240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4.</a:t>
            </a:r>
            <a:r>
              <a:rPr lang="ru-RU" sz="240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Формировка результатов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9335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B8799C1-EA86-0AFC-7744-3B9012945D5E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AD1E0B-AAA1-8F0A-565D-9CD549F833F0}"/>
              </a:ext>
            </a:extLst>
          </p:cNvPr>
          <p:cNvSpPr/>
          <p:nvPr/>
        </p:nvSpPr>
        <p:spPr>
          <a:xfrm>
            <a:off x="3399592" y="824888"/>
            <a:ext cx="53928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Анализ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82D169-AC7C-B90C-D26D-5AC75DE5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77" y="2123024"/>
            <a:ext cx="2050686" cy="197732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D50854E-C77D-EC53-A8F8-7F7CE36BDA64}"/>
              </a:ext>
            </a:extLst>
          </p:cNvPr>
          <p:cNvSpPr/>
          <p:nvPr/>
        </p:nvSpPr>
        <p:spPr>
          <a:xfrm>
            <a:off x="1050191" y="4125747"/>
            <a:ext cx="22092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Заметен слабый разброс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itchFamily="2" charset="-52"/>
            </a:endParaRPr>
          </a:p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популярности классов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75BB40-3549-C652-D0B6-F9B89100E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19" y="2123024"/>
            <a:ext cx="2050686" cy="2041103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B8FF4F4-2299-9BE9-19C7-48E4B53D3157}"/>
              </a:ext>
            </a:extLst>
          </p:cNvPr>
          <p:cNvSpPr/>
          <p:nvPr/>
        </p:nvSpPr>
        <p:spPr>
          <a:xfrm>
            <a:off x="4050705" y="4164127"/>
            <a:ext cx="39485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Четкой зависимости между</a:t>
            </a:r>
          </a:p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категорией культуры и площадью территории</a:t>
            </a:r>
          </a:p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выявлено не было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E6C48A0-56C7-4C5A-F989-16886A07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475" y="2090173"/>
            <a:ext cx="2105286" cy="203557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5A580D5-44C5-40CE-AB9E-C5353F125B3B}"/>
              </a:ext>
            </a:extLst>
          </p:cNvPr>
          <p:cNvSpPr/>
          <p:nvPr/>
        </p:nvSpPr>
        <p:spPr>
          <a:xfrm>
            <a:off x="8190286" y="4125747"/>
            <a:ext cx="330571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Корреляции между индексами</a:t>
            </a:r>
          </a:p>
          <a:p>
            <a:pPr algn="ctr"/>
            <a:r>
              <a:rPr lang="ru-RU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в разные дни также не было выявлено</a:t>
            </a:r>
          </a:p>
        </p:txBody>
      </p:sp>
    </p:spTree>
    <p:extLst>
      <p:ext uri="{BB962C8B-B14F-4D97-AF65-F5344CB8AC3E}">
        <p14:creationId xmlns:p14="http://schemas.microsoft.com/office/powerpoint/2010/main" val="396232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E7A1BAD-D8F7-5BA4-9107-7E7A5403F7A0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35E14E-E7A9-5F07-8288-637839A89119}"/>
              </a:ext>
            </a:extLst>
          </p:cNvPr>
          <p:cNvSpPr/>
          <p:nvPr/>
        </p:nvSpPr>
        <p:spPr>
          <a:xfrm>
            <a:off x="2675031" y="824888"/>
            <a:ext cx="68419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Подготовка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333F91-D496-D7E5-8C0C-0ACC20CC0936}"/>
              </a:ext>
            </a:extLst>
          </p:cNvPr>
          <p:cNvSpPr/>
          <p:nvPr/>
        </p:nvSpPr>
        <p:spPr>
          <a:xfrm>
            <a:off x="695999" y="2090173"/>
            <a:ext cx="108000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Путём тестирования и анализа оптимальными были выбраны следующие параметры: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x_center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координата центроида поля по координате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X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y_center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координата центроида поля по координате 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p_count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количество точек в полигоне поля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&lt;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месяц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&gt;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_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mean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средний индекс за месяц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&lt;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месяц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&gt;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_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median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медианный индекс за месяц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&lt;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месяц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&gt;</a:t>
            </a:r>
            <a:r>
              <a:rPr lang="ru-RU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_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std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–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средний индекс за месяц</a:t>
            </a:r>
          </a:p>
        </p:txBody>
      </p:sp>
    </p:spTree>
    <p:extLst>
      <p:ext uri="{BB962C8B-B14F-4D97-AF65-F5344CB8AC3E}">
        <p14:creationId xmlns:p14="http://schemas.microsoft.com/office/powerpoint/2010/main" val="49916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E58865F-276D-6CD8-577B-303C6AC4D890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DA3A652-B434-293B-E9FC-0ECA67409320}"/>
              </a:ext>
            </a:extLst>
          </p:cNvPr>
          <p:cNvSpPr/>
          <p:nvPr/>
        </p:nvSpPr>
        <p:spPr>
          <a:xfrm>
            <a:off x="2949148" y="824888"/>
            <a:ext cx="629371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Обучение модели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CFE7BD-3A7D-2DF5-DDF5-8CA44B9DEC02}"/>
              </a:ext>
            </a:extLst>
          </p:cNvPr>
          <p:cNvSpPr/>
          <p:nvPr/>
        </p:nvSpPr>
        <p:spPr>
          <a:xfrm>
            <a:off x="696000" y="2090173"/>
            <a:ext cx="1079999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 algn="just"/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В качестве модели был выбран классификатор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LGBMClassifier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с параметрами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max_depth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= 12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и </a:t>
            </a:r>
            <a:r>
              <a:rPr lang="en-US" sz="2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colsample_bytree</a:t>
            </a:r>
            <a:r>
              <a:rPr lang="ru-RU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=</a:t>
            </a:r>
            <a:r>
              <a:rPr lang="ru-RU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0.5</a:t>
            </a:r>
            <a:r>
              <a:rPr lang="ru-RU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т.к. она показала наилучшие и стабильные результаты при тестах. Затем прибегнул к отбору лучших параметров с помощью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RFE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(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recursive feature elimination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)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, которая выбирает 70 лучших фич, потом вручную убираются не прошедшие отбор.</a:t>
            </a:r>
          </a:p>
        </p:txBody>
      </p:sp>
    </p:spTree>
    <p:extLst>
      <p:ext uri="{BB962C8B-B14F-4D97-AF65-F5344CB8AC3E}">
        <p14:creationId xmlns:p14="http://schemas.microsoft.com/office/powerpoint/2010/main" val="76706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585004B-F793-4039-54F6-2EC6A6D2589B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821430-5C13-90DD-D745-7633DBFF14F1}"/>
              </a:ext>
            </a:extLst>
          </p:cNvPr>
          <p:cNvSpPr/>
          <p:nvPr/>
        </p:nvSpPr>
        <p:spPr>
          <a:xfrm>
            <a:off x="2467455" y="824888"/>
            <a:ext cx="72571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Важность признаков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DD3C7F-BDCE-F0D3-092C-59962FC3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8" y="2018245"/>
            <a:ext cx="806880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B0DAF08-7853-F473-6D6F-3242A0F6F1E8}"/>
              </a:ext>
            </a:extLst>
          </p:cNvPr>
          <p:cNvSpPr/>
          <p:nvPr/>
        </p:nvSpPr>
        <p:spPr>
          <a:xfrm>
            <a:off x="695999" y="390600"/>
            <a:ext cx="10800000" cy="607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176BF6-8561-68EC-A30F-D3134AF5A4EC}"/>
              </a:ext>
            </a:extLst>
          </p:cNvPr>
          <p:cNvSpPr/>
          <p:nvPr/>
        </p:nvSpPr>
        <p:spPr>
          <a:xfrm>
            <a:off x="4386251" y="824888"/>
            <a:ext cx="34195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Контакты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F1BE31-EC2C-81BB-6F00-B28A3742AB31}"/>
              </a:ext>
            </a:extLst>
          </p:cNvPr>
          <p:cNvSpPr/>
          <p:nvPr/>
        </p:nvSpPr>
        <p:spPr>
          <a:xfrm>
            <a:off x="695998" y="2090173"/>
            <a:ext cx="10799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ru-RU" sz="240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Студент СФБашГУ: </a:t>
            </a:r>
            <a:r>
              <a:rPr lang="ru-RU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Петренко Максим</a:t>
            </a:r>
          </a:p>
          <a:p>
            <a:pPr lvl="1"/>
            <a:r>
              <a:rPr lang="ru-RU" sz="2400" b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Тел.</a:t>
            </a:r>
            <a:r>
              <a:rPr lang="ru-RU" sz="240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:</a:t>
            </a: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+7-982-501-01-91</a:t>
            </a:r>
          </a:p>
          <a:p>
            <a:pPr lvl="1"/>
            <a:r>
              <a:rPr lang="en-US" sz="240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E</a:t>
            </a:r>
            <a:r>
              <a:rPr lang="en-US" sz="2400" b="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-mail:</a:t>
            </a: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</a:t>
            </a:r>
            <a:r>
              <a:rPr lang="en-US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  <a:hlinkClick r:id="rId2"/>
              </a:rPr>
              <a:t>petrencko0607@gmail.com</a:t>
            </a:r>
            <a:endParaRPr lang="en-US" sz="2400" b="0" cap="none" spc="0" dirty="0">
              <a:ln w="0"/>
              <a:solidFill>
                <a:srgbClr val="C800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 ExtraBold" pitchFamily="2" charset="-52"/>
            </a:endParaRPr>
          </a:p>
          <a:p>
            <a:pPr lvl="1"/>
            <a:r>
              <a:rPr lang="ru-RU" sz="2400" b="0" cap="none" spc="0" dirty="0">
                <a:ln w="0"/>
                <a:solidFill>
                  <a:srgbClr val="C800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ExtraBold" pitchFamily="2" charset="-52"/>
              </a:rPr>
              <a:t>Город:</a:t>
            </a:r>
            <a:r>
              <a:rPr lang="ru-RU" sz="2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" pitchFamily="2" charset="-52"/>
              </a:rPr>
              <a:t> Стерлитамак</a:t>
            </a:r>
          </a:p>
        </p:txBody>
      </p:sp>
    </p:spTree>
    <p:extLst>
      <p:ext uri="{BB962C8B-B14F-4D97-AF65-F5344CB8AC3E}">
        <p14:creationId xmlns:p14="http://schemas.microsoft.com/office/powerpoint/2010/main" val="2501412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Montserrat ExtraBold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Петренко Максим</dc:creator>
  <cp:lastModifiedBy>Петренко Максим</cp:lastModifiedBy>
  <cp:revision>1</cp:revision>
  <dcterms:created xsi:type="dcterms:W3CDTF">2022-11-20T10:36:29Z</dcterms:created>
  <dcterms:modified xsi:type="dcterms:W3CDTF">2022-11-20T10:36:29Z</dcterms:modified>
</cp:coreProperties>
</file>