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6" autoAdjust="0"/>
    <p:restoredTop sz="94660"/>
  </p:normalViewPr>
  <p:slideViewPr>
    <p:cSldViewPr snapToGrid="0">
      <p:cViewPr>
        <p:scale>
          <a:sx n="81" d="100"/>
          <a:sy n="81" d="100"/>
        </p:scale>
        <p:origin x="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8882-10CB-8105-AC90-136239C4E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5ECCA-082E-EFBB-7805-B40D169F6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FC6567-E4AE-4291-1DE7-45C673902C25}"/>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49B20BF6-EDA5-06E1-DC59-C17EAD3F6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3DA67-8567-BCC7-742C-26B3A99A58F6}"/>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66350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31EB-CDA8-A9C2-E0C8-A13893D3ED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E2BE90-8215-787A-FDE1-4316806ED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8CEF1-B2D5-6BE7-91E7-825D952332CC}"/>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9577EA6F-5A59-3153-42C9-5DDBF8A0D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62037-EFC8-A3F3-0B30-5119A3D72461}"/>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249097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2696A-4C34-A54C-61ED-3D5948A398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A58027-51B7-64A2-0623-24B8197375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2A99B-4FC3-2F6E-D475-5DBD7F320D2E}"/>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CC940DD5-FF59-1031-E136-47C8C0C14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2859C-133A-A319-51BE-B35B33F7EF6F}"/>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244688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E3D1-F34C-316E-D112-853A2847C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EF333-C24A-3668-13C4-F7744015F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E756E1-3A76-6079-BB02-2D9C92570DD6}"/>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18727821-B50A-025A-C3E8-FD69891EE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2D6A7-2154-0174-EED6-B197078ECE1A}"/>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1673973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F9AD-9BE2-B1F4-2EEB-71D0E8DDA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50996-F521-14FA-CB0D-895737C4F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A222C6-37DA-C762-6A3A-9391303B2AE8}"/>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FABFEA2A-AEE8-5446-4BF4-E37722C09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9A861-B180-E12D-4055-5E6276D28FB9}"/>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65530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C383-A389-C4DC-4F3D-B73D26AFF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3BC20-A1F6-A9E3-F909-D9C8686D6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94320-DEC0-34A6-388E-C151BD7C14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72BC8-4F1C-A572-0744-959ABC358E9C}"/>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6" name="Footer Placeholder 5">
            <a:extLst>
              <a:ext uri="{FF2B5EF4-FFF2-40B4-BE49-F238E27FC236}">
                <a16:creationId xmlns:a16="http://schemas.microsoft.com/office/drawing/2014/main" id="{489ADBDD-94A2-ACC9-7EEB-1D70B4475C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48BA3D-4E03-3688-8563-72968C86C2F3}"/>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330843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E38F-C75C-0AB8-8000-388911645E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05F1B0-C66C-E96A-2083-E70E7E9A2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F3D498-5356-5C59-3940-5C0037F03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B82A72-10DA-268B-3461-8FA3429B1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4A650-1E40-6181-73EF-4AF50F3008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ACAC2-278A-E7F1-0369-952460600B61}"/>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8" name="Footer Placeholder 7">
            <a:extLst>
              <a:ext uri="{FF2B5EF4-FFF2-40B4-BE49-F238E27FC236}">
                <a16:creationId xmlns:a16="http://schemas.microsoft.com/office/drawing/2014/main" id="{35D2CCC5-D88B-2E55-1FF9-2431CDF3C0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FFEB1F-955C-3167-E712-95AD2496104B}"/>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31497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89BB-00F1-2940-2B18-9F04D5F298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010700-31EE-23D8-F0DE-AFF65F1C3392}"/>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4" name="Footer Placeholder 3">
            <a:extLst>
              <a:ext uri="{FF2B5EF4-FFF2-40B4-BE49-F238E27FC236}">
                <a16:creationId xmlns:a16="http://schemas.microsoft.com/office/drawing/2014/main" id="{9781BD18-4A9F-ABD5-D7E8-6900FB6E1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9CBAE4-18FB-7C80-19C3-FF7BCB802E24}"/>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358630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393746-879F-8A3A-A19B-07878F4BFC4D}"/>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3" name="Footer Placeholder 2">
            <a:extLst>
              <a:ext uri="{FF2B5EF4-FFF2-40B4-BE49-F238E27FC236}">
                <a16:creationId xmlns:a16="http://schemas.microsoft.com/office/drawing/2014/main" id="{CA318CAD-673A-93AC-2208-3BB960986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458DF0-CEE2-A4D3-3FB4-16241A4D7B88}"/>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324223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7FC4-789F-A3AF-8CBD-77B04DAD4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DBB026-B8A3-6FA6-DD3A-FB1B8A955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B4880E-C37F-CBB2-AA64-F0B7DCA6C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2F629-4538-42D4-1290-6D848818907F}"/>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6" name="Footer Placeholder 5">
            <a:extLst>
              <a:ext uri="{FF2B5EF4-FFF2-40B4-BE49-F238E27FC236}">
                <a16:creationId xmlns:a16="http://schemas.microsoft.com/office/drawing/2014/main" id="{866EA39B-54F1-42FB-7D93-5B38729BA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13FFC-923F-34DC-C24C-9ED6EF040AE2}"/>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139037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E657-A473-117A-BF65-56E1D7A44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D9145B-BC4B-EE3C-8A13-9D89FB3C7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C6400C-743D-66A9-9895-6249BC8ED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A7BF91-6A31-CA34-0E6B-21CDFF8D7DAE}"/>
              </a:ext>
            </a:extLst>
          </p:cNvPr>
          <p:cNvSpPr>
            <a:spLocks noGrp="1"/>
          </p:cNvSpPr>
          <p:nvPr>
            <p:ph type="dt" sz="half" idx="10"/>
          </p:nvPr>
        </p:nvSpPr>
        <p:spPr/>
        <p:txBody>
          <a:bodyPr/>
          <a:lstStyle/>
          <a:p>
            <a:fld id="{F5096ECF-89C5-411C-ABAD-8114565CD177}" type="datetimeFigureOut">
              <a:rPr lang="en-US" smtClean="0"/>
              <a:t>11/7/2023</a:t>
            </a:fld>
            <a:endParaRPr lang="en-US"/>
          </a:p>
        </p:txBody>
      </p:sp>
      <p:sp>
        <p:nvSpPr>
          <p:cNvPr id="6" name="Footer Placeholder 5">
            <a:extLst>
              <a:ext uri="{FF2B5EF4-FFF2-40B4-BE49-F238E27FC236}">
                <a16:creationId xmlns:a16="http://schemas.microsoft.com/office/drawing/2014/main" id="{1D7E0EEF-EC8A-6930-DC06-80CDA1D8B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AD33A-E493-D469-62CB-E0FAC5630329}"/>
              </a:ext>
            </a:extLst>
          </p:cNvPr>
          <p:cNvSpPr>
            <a:spLocks noGrp="1"/>
          </p:cNvSpPr>
          <p:nvPr>
            <p:ph type="sldNum" sz="quarter" idx="12"/>
          </p:nvPr>
        </p:nvSpPr>
        <p:spPr/>
        <p:txBody>
          <a:bodyPr/>
          <a:lstStyle/>
          <a:p>
            <a:fld id="{9227B022-880E-447E-B3E9-4BC83D96B33D}" type="slidenum">
              <a:rPr lang="en-US" smtClean="0"/>
              <a:t>‹#›</a:t>
            </a:fld>
            <a:endParaRPr lang="en-US"/>
          </a:p>
        </p:txBody>
      </p:sp>
    </p:spTree>
    <p:extLst>
      <p:ext uri="{BB962C8B-B14F-4D97-AF65-F5344CB8AC3E}">
        <p14:creationId xmlns:p14="http://schemas.microsoft.com/office/powerpoint/2010/main" val="318150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18D07D-0DCB-1B06-E58A-A8F6C6B28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7A409-C96C-E60D-92AB-310F298BE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661AD-B958-3483-0099-C7B691F21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96ECF-89C5-411C-ABAD-8114565CD177}" type="datetimeFigureOut">
              <a:rPr lang="en-US" smtClean="0"/>
              <a:t>11/7/2023</a:t>
            </a:fld>
            <a:endParaRPr lang="en-US"/>
          </a:p>
        </p:txBody>
      </p:sp>
      <p:sp>
        <p:nvSpPr>
          <p:cNvPr id="5" name="Footer Placeholder 4">
            <a:extLst>
              <a:ext uri="{FF2B5EF4-FFF2-40B4-BE49-F238E27FC236}">
                <a16:creationId xmlns:a16="http://schemas.microsoft.com/office/drawing/2014/main" id="{A9073572-AD94-07F8-2C06-A8574B626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731CDC-F986-AE7E-1AD3-7D1F24019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7B022-880E-447E-B3E9-4BC83D96B33D}" type="slidenum">
              <a:rPr lang="en-US" smtClean="0"/>
              <a:t>‹#›</a:t>
            </a:fld>
            <a:endParaRPr lang="en-US"/>
          </a:p>
        </p:txBody>
      </p:sp>
    </p:spTree>
    <p:extLst>
      <p:ext uri="{BB962C8B-B14F-4D97-AF65-F5344CB8AC3E}">
        <p14:creationId xmlns:p14="http://schemas.microsoft.com/office/powerpoint/2010/main" val="179590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C13D0-A079-D336-BD3C-06E0E0D4B65A}"/>
              </a:ext>
            </a:extLst>
          </p:cNvPr>
          <p:cNvSpPr txBox="1"/>
          <p:nvPr/>
        </p:nvSpPr>
        <p:spPr>
          <a:xfrm>
            <a:off x="225631" y="154379"/>
            <a:ext cx="11966369" cy="2769989"/>
          </a:xfrm>
          <a:prstGeom prst="rect">
            <a:avLst/>
          </a:prstGeom>
          <a:noFill/>
        </p:spPr>
        <p:txBody>
          <a:bodyPr wrap="square" rtlCol="0">
            <a:spAutoFit/>
          </a:bodyPr>
          <a:lstStyle/>
          <a:p>
            <a:endParaRPr lang="en-US" dirty="0">
              <a:solidFill>
                <a:srgbClr val="202122"/>
              </a:solidFill>
              <a:latin typeface="Lato" panose="020F0502020204030203" pitchFamily="34" charset="0"/>
            </a:endParaRPr>
          </a:p>
          <a:p>
            <a:r>
              <a:rPr lang="en-US" sz="1800" b="0" i="0" dirty="0">
                <a:solidFill>
                  <a:srgbClr val="202122"/>
                </a:solidFill>
                <a:effectLst/>
                <a:latin typeface="Lato" panose="020F0502020204030203" pitchFamily="34" charset="0"/>
              </a:rPr>
              <a:t>/*2023FA-ENGR—2304-81001-P00 TSEGEZAB ATAKLTI*/</a:t>
            </a:r>
          </a:p>
          <a:p>
            <a:endParaRPr lang="en-US" sz="1800" b="0" i="0" dirty="0">
              <a:solidFill>
                <a:srgbClr val="202122"/>
              </a:solidFill>
              <a:effectLst/>
              <a:latin typeface="Lato" panose="020F0502020204030203" pitchFamily="34" charset="0"/>
            </a:endParaRPr>
          </a:p>
          <a:p>
            <a:r>
              <a:rPr lang="en-US" sz="2400" i="0" dirty="0">
                <a:solidFill>
                  <a:srgbClr val="202122"/>
                </a:solidFill>
                <a:effectLst/>
                <a:latin typeface="Lato" panose="020F0502020204030203" pitchFamily="34" charset="0"/>
              </a:rPr>
              <a:t>Assignment 09: Summary of Structured File, Streaming Input / Output A09</a:t>
            </a:r>
          </a:p>
          <a:p>
            <a:endParaRPr lang="en-US" sz="2400" i="0" dirty="0">
              <a:solidFill>
                <a:srgbClr val="202122"/>
              </a:solidFill>
              <a:effectLst/>
              <a:latin typeface="Lato" panose="020F0502020204030203" pitchFamily="34" charset="0"/>
            </a:endParaRPr>
          </a:p>
          <a:p>
            <a:r>
              <a:rPr lang="en-US" dirty="0">
                <a:solidFill>
                  <a:srgbClr val="202122"/>
                </a:solidFill>
                <a:latin typeface="Lato" panose="020F0502020204030203" pitchFamily="34" charset="0"/>
              </a:rPr>
              <a:t>                    </a:t>
            </a:r>
            <a:r>
              <a:rPr lang="en-US" dirty="0" err="1">
                <a:solidFill>
                  <a:srgbClr val="202122"/>
                </a:solidFill>
                <a:latin typeface="Lato" panose="020F0502020204030203" pitchFamily="34" charset="0"/>
              </a:rPr>
              <a:t>Tesgezab</a:t>
            </a:r>
            <a:r>
              <a:rPr lang="en-US" dirty="0">
                <a:solidFill>
                  <a:srgbClr val="202122"/>
                </a:solidFill>
                <a:latin typeface="Lato" panose="020F0502020204030203" pitchFamily="34" charset="0"/>
              </a:rPr>
              <a:t> Ataklti </a:t>
            </a:r>
          </a:p>
          <a:p>
            <a:r>
              <a:rPr lang="en-US" dirty="0">
                <a:solidFill>
                  <a:srgbClr val="202122"/>
                </a:solidFill>
                <a:latin typeface="Lato" panose="020F0502020204030203" pitchFamily="34" charset="0"/>
              </a:rPr>
              <a:t>                   due date :11/21/2023</a:t>
            </a:r>
          </a:p>
          <a:p>
            <a:endParaRPr lang="en-US" dirty="0">
              <a:solidFill>
                <a:srgbClr val="202122"/>
              </a:solidFill>
              <a:latin typeface="Lato" panose="020F0502020204030203" pitchFamily="34" charset="0"/>
            </a:endParaRPr>
          </a:p>
          <a:p>
            <a:endParaRPr lang="en-US" sz="1800" b="0" i="0" dirty="0">
              <a:solidFill>
                <a:srgbClr val="202122"/>
              </a:solidFill>
              <a:effectLst/>
              <a:latin typeface="Lato" panose="020F0502020204030203" pitchFamily="34" charset="0"/>
            </a:endParaRPr>
          </a:p>
        </p:txBody>
      </p:sp>
    </p:spTree>
    <p:extLst>
      <p:ext uri="{BB962C8B-B14F-4D97-AF65-F5344CB8AC3E}">
        <p14:creationId xmlns:p14="http://schemas.microsoft.com/office/powerpoint/2010/main" val="1918487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4E636-82DB-0DEE-130C-4FA9CAA60C27}"/>
              </a:ext>
            </a:extLst>
          </p:cNvPr>
          <p:cNvSpPr txBox="1"/>
          <p:nvPr/>
        </p:nvSpPr>
        <p:spPr>
          <a:xfrm>
            <a:off x="178130" y="178130"/>
            <a:ext cx="11839699" cy="7848302"/>
          </a:xfrm>
          <a:prstGeom prst="rect">
            <a:avLst/>
          </a:prstGeom>
          <a:noFill/>
        </p:spPr>
        <p:txBody>
          <a:bodyPr wrap="square" rtlCol="0">
            <a:spAutoFit/>
          </a:bodyPr>
          <a:lstStyle/>
          <a:p>
            <a:r>
              <a:rPr lang="en-US" dirty="0"/>
              <a:t>#include &lt;</a:t>
            </a:r>
            <a:r>
              <a:rPr lang="en-US" dirty="0" err="1"/>
              <a:t>stdio.h</a:t>
            </a:r>
            <a:r>
              <a:rPr lang="en-US" dirty="0"/>
              <a:t>&gt;</a:t>
            </a:r>
          </a:p>
          <a:p>
            <a:r>
              <a:rPr lang="en-US" dirty="0"/>
              <a:t>int main() {</a:t>
            </a:r>
          </a:p>
          <a:p>
            <a:r>
              <a:rPr lang="en-US" dirty="0"/>
              <a:t>    int number = 42;</a:t>
            </a:r>
          </a:p>
          <a:p>
            <a:r>
              <a:rPr lang="en-US" dirty="0"/>
              <a:t>    // Open a file for writing</a:t>
            </a:r>
          </a:p>
          <a:p>
            <a:r>
              <a:rPr lang="en-US" dirty="0"/>
              <a:t>    FILE *file = </a:t>
            </a:r>
            <a:r>
              <a:rPr lang="en-US" dirty="0" err="1"/>
              <a:t>fopen</a:t>
            </a:r>
            <a:r>
              <a:rPr lang="en-US" dirty="0"/>
              <a:t>("output.txt", "w");  // Change the filename as needed</a:t>
            </a:r>
          </a:p>
          <a:p>
            <a:r>
              <a:rPr lang="en-US" dirty="0"/>
              <a:t>     if (file != NULL) {</a:t>
            </a:r>
          </a:p>
          <a:p>
            <a:r>
              <a:rPr lang="en-US" dirty="0"/>
              <a:t>        // Write the formatted output to the file</a:t>
            </a:r>
          </a:p>
          <a:p>
            <a:r>
              <a:rPr lang="en-US" dirty="0"/>
              <a:t>        </a:t>
            </a:r>
            <a:r>
              <a:rPr lang="en-US" dirty="0" err="1"/>
              <a:t>fprintf</a:t>
            </a:r>
            <a:r>
              <a:rPr lang="en-US" dirty="0"/>
              <a:t>(file, "The number is: %d\n", number);</a:t>
            </a:r>
          </a:p>
          <a:p>
            <a:r>
              <a:rPr lang="en-US" dirty="0"/>
              <a:t>        // Close the file</a:t>
            </a:r>
          </a:p>
          <a:p>
            <a:r>
              <a:rPr lang="en-US" dirty="0"/>
              <a:t>        </a:t>
            </a:r>
            <a:r>
              <a:rPr lang="en-US" dirty="0" err="1"/>
              <a:t>fclose</a:t>
            </a:r>
            <a:r>
              <a:rPr lang="en-US" dirty="0"/>
              <a:t>(file);</a:t>
            </a:r>
          </a:p>
          <a:p>
            <a:r>
              <a:rPr lang="en-US" dirty="0"/>
              <a:t>        // Now, let's read and display the content of the file</a:t>
            </a:r>
          </a:p>
          <a:p>
            <a:r>
              <a:rPr lang="en-US" dirty="0"/>
              <a:t>        file = </a:t>
            </a:r>
            <a:r>
              <a:rPr lang="en-US" dirty="0" err="1"/>
              <a:t>fopen</a:t>
            </a:r>
            <a:r>
              <a:rPr lang="en-US" dirty="0"/>
              <a:t>("output.txt", "r");</a:t>
            </a:r>
          </a:p>
          <a:p>
            <a:r>
              <a:rPr lang="en-US" dirty="0"/>
              <a:t>        if (file != NULL) {</a:t>
            </a:r>
          </a:p>
          <a:p>
            <a:r>
              <a:rPr lang="en-US" dirty="0"/>
              <a:t>            char buffer[100]; // A buffer to hold the file's contents</a:t>
            </a:r>
          </a:p>
          <a:p>
            <a:r>
              <a:rPr lang="en-US" dirty="0"/>
              <a:t>            while (</a:t>
            </a:r>
            <a:r>
              <a:rPr lang="en-US" dirty="0" err="1"/>
              <a:t>fgets</a:t>
            </a:r>
            <a:r>
              <a:rPr lang="en-US" dirty="0"/>
              <a:t>(buffer, </a:t>
            </a:r>
            <a:r>
              <a:rPr lang="en-US" dirty="0" err="1"/>
              <a:t>sizeof</a:t>
            </a:r>
            <a:r>
              <a:rPr lang="en-US" dirty="0"/>
              <a:t>(buffer), file) != NULL) {</a:t>
            </a:r>
          </a:p>
          <a:p>
            <a:r>
              <a:rPr lang="en-US" dirty="0"/>
              <a:t>                </a:t>
            </a:r>
            <a:r>
              <a:rPr lang="en-US" dirty="0" err="1"/>
              <a:t>printf</a:t>
            </a:r>
            <a:r>
              <a:rPr lang="en-US" dirty="0"/>
              <a:t>("%s", buffer);</a:t>
            </a:r>
          </a:p>
          <a:p>
            <a:r>
              <a:rPr lang="en-US" dirty="0"/>
              <a:t>            }</a:t>
            </a:r>
          </a:p>
          <a:p>
            <a:r>
              <a:rPr lang="en-US" dirty="0"/>
              <a:t>            </a:t>
            </a:r>
            <a:r>
              <a:rPr lang="en-US" dirty="0" err="1"/>
              <a:t>fclose</a:t>
            </a:r>
            <a:r>
              <a:rPr lang="en-US" dirty="0"/>
              <a:t>(file);</a:t>
            </a:r>
          </a:p>
          <a:p>
            <a:r>
              <a:rPr lang="en-US" dirty="0"/>
              <a:t>        } else {</a:t>
            </a:r>
          </a:p>
          <a:p>
            <a:r>
              <a:rPr lang="en-US" dirty="0"/>
              <a:t>            </a:t>
            </a:r>
            <a:r>
              <a:rPr lang="en-US" dirty="0" err="1"/>
              <a:t>perror</a:t>
            </a:r>
            <a:r>
              <a:rPr lang="en-US" dirty="0"/>
              <a:t>("Failed to open the file for reading");</a:t>
            </a:r>
          </a:p>
          <a:p>
            <a:r>
              <a:rPr lang="en-US" dirty="0"/>
              <a:t>        }</a:t>
            </a:r>
          </a:p>
          <a:p>
            <a:r>
              <a:rPr lang="en-US" dirty="0"/>
              <a:t>    } else {</a:t>
            </a:r>
          </a:p>
          <a:p>
            <a:r>
              <a:rPr lang="en-US" dirty="0"/>
              <a:t>        </a:t>
            </a:r>
            <a:r>
              <a:rPr lang="en-US" dirty="0" err="1"/>
              <a:t>perror</a:t>
            </a:r>
            <a:r>
              <a:rPr lang="en-US" dirty="0"/>
              <a:t>("Failed to open the file for writing");</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34798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7EF34-3C32-2FFD-371B-D8CE46C8DE8E}"/>
              </a:ext>
            </a:extLst>
          </p:cNvPr>
          <p:cNvSpPr txBox="1"/>
          <p:nvPr/>
        </p:nvSpPr>
        <p:spPr>
          <a:xfrm>
            <a:off x="118753" y="178130"/>
            <a:ext cx="12073247" cy="6740307"/>
          </a:xfrm>
          <a:prstGeom prst="rect">
            <a:avLst/>
          </a:prstGeom>
          <a:noFill/>
        </p:spPr>
        <p:txBody>
          <a:bodyPr wrap="square" rtlCol="0">
            <a:spAutoFit/>
          </a:bodyPr>
          <a:lstStyle/>
          <a:p>
            <a:r>
              <a:rPr lang="en-US" sz="2400" dirty="0"/>
              <a:t>In summary, </a:t>
            </a:r>
            <a:r>
              <a:rPr lang="en-US" sz="2400" dirty="0" err="1"/>
              <a:t>fprintf</a:t>
            </a:r>
            <a:r>
              <a:rPr lang="en-US" sz="2400" dirty="0"/>
              <a:t> is a versatile function for writing formatted data to a file. It uses a format string with placeholders and format specifiers to control the output's appearance. By combining placeholders and formatting directives, we can tailor the output to match our specific needs when we writing data to a file. </a:t>
            </a:r>
          </a:p>
          <a:p>
            <a:r>
              <a:rPr lang="en-US" sz="2400" dirty="0"/>
              <a:t>   </a:t>
            </a:r>
            <a:r>
              <a:rPr lang="en-US" sz="2400" b="1" dirty="0"/>
              <a:t>Summarize standard streams, input redirection and output redirection</a:t>
            </a:r>
          </a:p>
          <a:p>
            <a:r>
              <a:rPr lang="en-US" sz="2400" b="0" i="0" dirty="0">
                <a:solidFill>
                  <a:srgbClr val="374151"/>
                </a:solidFill>
                <a:effectLst/>
                <a:latin typeface="Söhne"/>
              </a:rPr>
              <a:t>Standard streams, input redirection, and output redirection are concepts related to how data is transferred between a program and the environment in which it runs. There are some summary of these concepts. Standard Streams: Standard Input (stdin) is the default input stream. It is used to receive input from the user or from other programs. In C and many other programming languages, we can read data from stdin using functions like </a:t>
            </a:r>
            <a:r>
              <a:rPr lang="en-US" sz="2400" b="0" i="0" dirty="0" err="1">
                <a:solidFill>
                  <a:srgbClr val="374151"/>
                </a:solidFill>
                <a:effectLst/>
                <a:latin typeface="Söhne"/>
              </a:rPr>
              <a:t>scanf</a:t>
            </a:r>
            <a:r>
              <a:rPr lang="en-US" sz="2400" b="0" i="0" dirty="0">
                <a:solidFill>
                  <a:srgbClr val="374151"/>
                </a:solidFill>
                <a:effectLst/>
                <a:latin typeface="Söhne"/>
              </a:rPr>
              <a:t> or </a:t>
            </a:r>
            <a:r>
              <a:rPr lang="en-US" sz="2400" b="0" i="0" dirty="0" err="1">
                <a:solidFill>
                  <a:srgbClr val="374151"/>
                </a:solidFill>
                <a:effectLst/>
                <a:latin typeface="Söhne"/>
              </a:rPr>
              <a:t>fgets</a:t>
            </a:r>
            <a:r>
              <a:rPr lang="en-US" sz="2400" b="0" i="0" dirty="0">
                <a:solidFill>
                  <a:srgbClr val="374151"/>
                </a:solidFill>
                <a:effectLst/>
                <a:latin typeface="Söhne"/>
              </a:rPr>
              <a:t>.</a:t>
            </a:r>
          </a:p>
          <a:p>
            <a:r>
              <a:rPr lang="en-US" sz="2400" b="0" i="0" dirty="0">
                <a:solidFill>
                  <a:srgbClr val="374151"/>
                </a:solidFill>
                <a:effectLst/>
                <a:latin typeface="Söhne"/>
              </a:rPr>
              <a:t>Standard Output (</a:t>
            </a:r>
            <a:r>
              <a:rPr lang="en-US" sz="2400" b="0" i="0" dirty="0" err="1">
                <a:solidFill>
                  <a:srgbClr val="374151"/>
                </a:solidFill>
                <a:effectLst/>
                <a:latin typeface="Söhne"/>
              </a:rPr>
              <a:t>stdout</a:t>
            </a:r>
            <a:r>
              <a:rPr lang="en-US" sz="2400" b="0" i="0" dirty="0">
                <a:solidFill>
                  <a:srgbClr val="374151"/>
                </a:solidFill>
                <a:effectLst/>
                <a:latin typeface="Söhne"/>
              </a:rPr>
              <a:t>): This is the default output stream. It is used to display output to the user or to send data to other programs. In C and other languages, we can write data to </a:t>
            </a:r>
            <a:r>
              <a:rPr lang="en-US" sz="2400" b="0" i="0" dirty="0" err="1">
                <a:solidFill>
                  <a:srgbClr val="374151"/>
                </a:solidFill>
                <a:effectLst/>
                <a:latin typeface="Söhne"/>
              </a:rPr>
              <a:t>stdout</a:t>
            </a:r>
            <a:r>
              <a:rPr lang="en-US" sz="2400" b="0" i="0" dirty="0">
                <a:solidFill>
                  <a:srgbClr val="374151"/>
                </a:solidFill>
                <a:effectLst/>
                <a:latin typeface="Söhne"/>
              </a:rPr>
              <a:t> using functions like </a:t>
            </a:r>
            <a:r>
              <a:rPr lang="en-US" sz="2400" b="0" i="0" dirty="0" err="1">
                <a:solidFill>
                  <a:srgbClr val="374151"/>
                </a:solidFill>
                <a:effectLst/>
                <a:latin typeface="Söhne"/>
              </a:rPr>
              <a:t>printf</a:t>
            </a:r>
            <a:r>
              <a:rPr lang="en-US" sz="2400" b="0" i="0" dirty="0">
                <a:solidFill>
                  <a:srgbClr val="374151"/>
                </a:solidFill>
                <a:effectLst/>
                <a:latin typeface="Söhne"/>
              </a:rPr>
              <a:t> or puts. Standard Error (stderr): This is another output stream specifically for error messages. It is used to display error and diagnostic messages to the user or to log error information. In C programming, </a:t>
            </a:r>
            <a:r>
              <a:rPr lang="en-US" sz="2400" dirty="0">
                <a:solidFill>
                  <a:srgbClr val="374151"/>
                </a:solidFill>
                <a:latin typeface="Söhne"/>
              </a:rPr>
              <a:t>we </a:t>
            </a:r>
            <a:r>
              <a:rPr lang="en-US" sz="2400" b="0" i="0" dirty="0">
                <a:solidFill>
                  <a:srgbClr val="374151"/>
                </a:solidFill>
                <a:effectLst/>
                <a:latin typeface="Söhne"/>
              </a:rPr>
              <a:t>can write error messages to stderr using functions like </a:t>
            </a:r>
            <a:r>
              <a:rPr lang="en-US" sz="2400" b="0" i="0" dirty="0" err="1">
                <a:solidFill>
                  <a:srgbClr val="374151"/>
                </a:solidFill>
                <a:effectLst/>
                <a:latin typeface="Söhne"/>
              </a:rPr>
              <a:t>fprintf</a:t>
            </a:r>
            <a:r>
              <a:rPr lang="en-US" sz="2400" b="0" i="0" dirty="0">
                <a:solidFill>
                  <a:srgbClr val="374151"/>
                </a:solidFill>
                <a:effectLst/>
                <a:latin typeface="Söhne"/>
              </a:rPr>
              <a:t>(stderr, ...). It's separate from </a:t>
            </a:r>
            <a:r>
              <a:rPr lang="en-US" sz="2400" b="0" i="0" dirty="0" err="1">
                <a:solidFill>
                  <a:srgbClr val="374151"/>
                </a:solidFill>
                <a:effectLst/>
                <a:latin typeface="Söhne"/>
              </a:rPr>
              <a:t>stdout</a:t>
            </a:r>
            <a:r>
              <a:rPr lang="en-US" sz="2400" b="0" i="0" dirty="0">
                <a:solidFill>
                  <a:srgbClr val="374151"/>
                </a:solidFill>
                <a:effectLst/>
                <a:latin typeface="Söhne"/>
              </a:rPr>
              <a:t> so that error messages can be distinguished and redirected differently if needed.</a:t>
            </a:r>
            <a:endParaRPr lang="en-US" sz="2400" b="1" dirty="0"/>
          </a:p>
          <a:p>
            <a:endParaRPr lang="en-US" sz="2400" dirty="0"/>
          </a:p>
        </p:txBody>
      </p:sp>
    </p:spTree>
    <p:extLst>
      <p:ext uri="{BB962C8B-B14F-4D97-AF65-F5344CB8AC3E}">
        <p14:creationId xmlns:p14="http://schemas.microsoft.com/office/powerpoint/2010/main" val="16503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B8295-1930-38F8-749E-3CDEC58428D6}"/>
              </a:ext>
            </a:extLst>
          </p:cNvPr>
          <p:cNvSpPr txBox="1"/>
          <p:nvPr/>
        </p:nvSpPr>
        <p:spPr>
          <a:xfrm>
            <a:off x="106878" y="190005"/>
            <a:ext cx="11982203" cy="6740307"/>
          </a:xfrm>
          <a:prstGeom prst="rect">
            <a:avLst/>
          </a:prstGeom>
          <a:noFill/>
        </p:spPr>
        <p:txBody>
          <a:bodyPr wrap="square" rtlCol="0">
            <a:spAutoFit/>
          </a:bodyPr>
          <a:lstStyle/>
          <a:p>
            <a:r>
              <a:rPr lang="en-US" dirty="0"/>
              <a:t>                  </a:t>
            </a:r>
            <a:r>
              <a:rPr lang="en-US" sz="2400" dirty="0"/>
              <a:t>Input Redirection:</a:t>
            </a:r>
          </a:p>
          <a:p>
            <a:r>
              <a:rPr lang="en-US" sz="2400" dirty="0"/>
              <a:t>Input redirection is a feature provided by command-line interfaces (CLIs) and shell environments. It allows us to change the source of input for a program from the default keyboard input to a file or another program's output.</a:t>
            </a:r>
          </a:p>
          <a:p>
            <a:r>
              <a:rPr lang="en-US" sz="2400" dirty="0"/>
              <a:t>We can use the &lt; symbol to specify input redirection in many command-line environments. For example, program &lt; input.txt redirects the standard input of program to the contents of the input.txt file. The program reads data from the file instead of the keyboard. Output Redirection:</a:t>
            </a:r>
          </a:p>
          <a:p>
            <a:r>
              <a:rPr lang="en-US" sz="2400" dirty="0"/>
              <a:t>Output redirection is a feature that allows you to change the destination of a program's output from the default display on the screen to a file or another program's input.</a:t>
            </a:r>
          </a:p>
          <a:p>
            <a:r>
              <a:rPr lang="en-US" sz="2400" dirty="0"/>
              <a:t>You can use the &gt; symbol to specify output redirection in many command-line environments. For example, program &gt; output.txt redirects the standard output of program to the output.txt file. The program's output is saved to the file instead of being displayed on the screen.</a:t>
            </a:r>
          </a:p>
          <a:p>
            <a:r>
              <a:rPr lang="en-US" sz="2400" dirty="0"/>
              <a:t>You can also append output to an existing file using &gt;&gt;. For example, program &gt;&gt; output.txt appends the program's output to the end of the output.txt file without overwriting its content. Output redirection is particularly useful for saving program output to log files, capturing the results of a command, or sending data to other programs as input. In summary, standard streams, input redirection, and output redirection are essential for controlling how data flows in and out of programs in a command-line environment.</a:t>
            </a:r>
          </a:p>
        </p:txBody>
      </p:sp>
    </p:spTree>
    <p:extLst>
      <p:ext uri="{BB962C8B-B14F-4D97-AF65-F5344CB8AC3E}">
        <p14:creationId xmlns:p14="http://schemas.microsoft.com/office/powerpoint/2010/main" val="7820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4A45B-83B6-F5C7-90AF-276F0DA586D7}"/>
              </a:ext>
            </a:extLst>
          </p:cNvPr>
          <p:cNvSpPr txBox="1"/>
          <p:nvPr/>
        </p:nvSpPr>
        <p:spPr>
          <a:xfrm>
            <a:off x="154379" y="130629"/>
            <a:ext cx="11851574" cy="1938992"/>
          </a:xfrm>
          <a:prstGeom prst="rect">
            <a:avLst/>
          </a:prstGeom>
          <a:noFill/>
        </p:spPr>
        <p:txBody>
          <a:bodyPr wrap="square" rtlCol="0">
            <a:spAutoFit/>
          </a:bodyPr>
          <a:lstStyle/>
          <a:p>
            <a:r>
              <a:rPr lang="en-US" sz="2400" dirty="0"/>
              <a:t>They provide flexibility in interacting with files and other programs allowing users to read and write data from and to different sources and destinations.</a:t>
            </a:r>
            <a:r>
              <a:rPr lang="en-US" sz="2400" b="0" i="0" dirty="0">
                <a:solidFill>
                  <a:srgbClr val="374151"/>
                </a:solidFill>
                <a:effectLst/>
                <a:latin typeface="Söhne"/>
              </a:rPr>
              <a:t> Understanding these concepts and functions is vital for effective data handling, file manipulation, and script automation in programming and system administration. They form the foundation of many applications and tasks in software development.</a:t>
            </a:r>
            <a:endParaRPr lang="en-US" sz="2400" dirty="0"/>
          </a:p>
        </p:txBody>
      </p:sp>
    </p:spTree>
    <p:extLst>
      <p:ext uri="{BB962C8B-B14F-4D97-AF65-F5344CB8AC3E}">
        <p14:creationId xmlns:p14="http://schemas.microsoft.com/office/powerpoint/2010/main" val="35113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9E572-C956-A031-A23B-048D6D183E0B}"/>
              </a:ext>
            </a:extLst>
          </p:cNvPr>
          <p:cNvSpPr txBox="1"/>
          <p:nvPr/>
        </p:nvSpPr>
        <p:spPr>
          <a:xfrm>
            <a:off x="201881" y="344384"/>
            <a:ext cx="11792197" cy="6740307"/>
          </a:xfrm>
          <a:prstGeom prst="rect">
            <a:avLst/>
          </a:prstGeom>
          <a:noFill/>
        </p:spPr>
        <p:txBody>
          <a:bodyPr wrap="square" rtlCol="0">
            <a:spAutoFit/>
          </a:bodyPr>
          <a:lstStyle/>
          <a:p>
            <a:pPr algn="l"/>
            <a:r>
              <a:rPr lang="en-US" sz="2400" b="0" i="0" dirty="0">
                <a:solidFill>
                  <a:srgbClr val="343541"/>
                </a:solidFill>
                <a:effectLst/>
                <a:latin typeface="Söhne"/>
              </a:rPr>
              <a:t>       </a:t>
            </a:r>
            <a:r>
              <a:rPr lang="en-US" sz="2400" b="1" i="0" dirty="0">
                <a:solidFill>
                  <a:srgbClr val="343541"/>
                </a:solidFill>
                <a:effectLst/>
                <a:latin typeface="Söhne"/>
              </a:rPr>
              <a:t>Discuss file/stream Input/Output, necessary libraries and its usefulness. </a:t>
            </a:r>
          </a:p>
          <a:p>
            <a:pPr algn="l"/>
            <a:r>
              <a:rPr lang="en-US" sz="2400" b="0" i="0" dirty="0">
                <a:solidFill>
                  <a:srgbClr val="374151"/>
                </a:solidFill>
                <a:effectLst/>
                <a:latin typeface="Söhne"/>
              </a:rPr>
              <a:t>File and stream input/output are fundamental concepts in computer programming, and they play a crucial role in handling data in various applications. File I/O involves reading from and writing to files on a storage device, while stream I/O involves reading from and writing to data streams, which are sequences of data elements. Let's discuss these concepts, the necessary libraries, and their usefulness.</a:t>
            </a:r>
          </a:p>
          <a:p>
            <a:pPr algn="l"/>
            <a:r>
              <a:rPr lang="en-US" sz="2400" b="1" i="0" dirty="0">
                <a:solidFill>
                  <a:srgbClr val="374151"/>
                </a:solidFill>
                <a:effectLst/>
                <a:latin typeface="Söhne"/>
              </a:rPr>
              <a:t>                      File Input/Output</a:t>
            </a:r>
            <a:endParaRPr lang="en-US" sz="2400" b="0" i="0" dirty="0">
              <a:solidFill>
                <a:srgbClr val="374151"/>
              </a:solidFill>
              <a:effectLst/>
              <a:latin typeface="Söhne"/>
            </a:endParaRPr>
          </a:p>
          <a:p>
            <a:pPr algn="l"/>
            <a:r>
              <a:rPr lang="en-US" sz="2400" b="0" i="0" dirty="0">
                <a:solidFill>
                  <a:srgbClr val="374151"/>
                </a:solidFill>
                <a:effectLst/>
                <a:latin typeface="Söhne"/>
              </a:rPr>
              <a:t>File I/O is the process of reading data from and writing data to files. It is essential for various tasks such as reading configuration files, storing and retrieving data, and processing large datasets. The following are some key points related to file I/O such as :</a:t>
            </a:r>
          </a:p>
          <a:p>
            <a:pPr algn="l"/>
            <a:r>
              <a:rPr lang="en-US" sz="2400" dirty="0">
                <a:solidFill>
                  <a:srgbClr val="374151"/>
                </a:solidFill>
                <a:latin typeface="Söhne"/>
              </a:rPr>
              <a:t>  Necessary Libraries: Most programming languages provide libraries or modules for file I/O operations. Some popular examples include:</a:t>
            </a:r>
          </a:p>
          <a:p>
            <a:pPr algn="l"/>
            <a:r>
              <a:rPr lang="en-US" sz="2400" dirty="0">
                <a:solidFill>
                  <a:srgbClr val="374151"/>
                </a:solidFill>
                <a:latin typeface="Söhne"/>
              </a:rPr>
              <a:t>C/C++: &lt;</a:t>
            </a:r>
            <a:r>
              <a:rPr lang="en-US" sz="2400" dirty="0" err="1">
                <a:solidFill>
                  <a:srgbClr val="374151"/>
                </a:solidFill>
                <a:latin typeface="Söhne"/>
              </a:rPr>
              <a:t>stdio.h</a:t>
            </a:r>
            <a:r>
              <a:rPr lang="en-US" sz="2400" dirty="0">
                <a:solidFill>
                  <a:srgbClr val="374151"/>
                </a:solidFill>
                <a:latin typeface="Söhne"/>
              </a:rPr>
              <a:t>&gt;, &lt;</a:t>
            </a:r>
            <a:r>
              <a:rPr lang="en-US" sz="2400" dirty="0" err="1">
                <a:solidFill>
                  <a:srgbClr val="374151"/>
                </a:solidFill>
                <a:latin typeface="Söhne"/>
              </a:rPr>
              <a:t>fstream</a:t>
            </a:r>
            <a:r>
              <a:rPr lang="en-US" sz="2400" dirty="0">
                <a:solidFill>
                  <a:srgbClr val="374151"/>
                </a:solidFill>
                <a:latin typeface="Söhne"/>
              </a:rPr>
              <a:t>&gt;</a:t>
            </a:r>
          </a:p>
          <a:p>
            <a:pPr algn="l"/>
            <a:r>
              <a:rPr lang="en-US" sz="2400" dirty="0">
                <a:solidFill>
                  <a:srgbClr val="374151"/>
                </a:solidFill>
                <a:latin typeface="Söhne"/>
              </a:rPr>
              <a:t>Python: open(), </a:t>
            </a:r>
            <a:r>
              <a:rPr lang="en-US" sz="2400" dirty="0" err="1">
                <a:solidFill>
                  <a:srgbClr val="374151"/>
                </a:solidFill>
                <a:latin typeface="Söhne"/>
              </a:rPr>
              <a:t>os</a:t>
            </a:r>
            <a:r>
              <a:rPr lang="en-US" sz="2400" dirty="0">
                <a:solidFill>
                  <a:srgbClr val="374151"/>
                </a:solidFill>
                <a:latin typeface="Söhne"/>
              </a:rPr>
              <a:t>, </a:t>
            </a:r>
            <a:r>
              <a:rPr lang="en-US" sz="2400" dirty="0" err="1">
                <a:solidFill>
                  <a:srgbClr val="374151"/>
                </a:solidFill>
                <a:latin typeface="Söhne"/>
              </a:rPr>
              <a:t>shutil</a:t>
            </a:r>
            <a:endParaRPr lang="en-US" sz="2400" dirty="0">
              <a:solidFill>
                <a:srgbClr val="374151"/>
              </a:solidFill>
              <a:latin typeface="Söhne"/>
            </a:endParaRPr>
          </a:p>
          <a:p>
            <a:pPr algn="l"/>
            <a:r>
              <a:rPr lang="en-US" sz="2400" dirty="0">
                <a:solidFill>
                  <a:srgbClr val="374151"/>
                </a:solidFill>
                <a:latin typeface="Söhne"/>
              </a:rPr>
              <a:t>Java: File, </a:t>
            </a:r>
            <a:r>
              <a:rPr lang="en-US" sz="2400" dirty="0" err="1">
                <a:solidFill>
                  <a:srgbClr val="374151"/>
                </a:solidFill>
                <a:latin typeface="Söhne"/>
              </a:rPr>
              <a:t>BufferedReader</a:t>
            </a:r>
            <a:r>
              <a:rPr lang="en-US" sz="2400" dirty="0">
                <a:solidFill>
                  <a:srgbClr val="374151"/>
                </a:solidFill>
                <a:latin typeface="Söhne"/>
              </a:rPr>
              <a:t>, </a:t>
            </a:r>
            <a:r>
              <a:rPr lang="en-US" sz="2400" dirty="0" err="1">
                <a:solidFill>
                  <a:srgbClr val="374151"/>
                </a:solidFill>
                <a:latin typeface="Söhne"/>
              </a:rPr>
              <a:t>FileWriter</a:t>
            </a:r>
            <a:r>
              <a:rPr lang="en-US" sz="2400" dirty="0">
                <a:solidFill>
                  <a:srgbClr val="374151"/>
                </a:solidFill>
                <a:latin typeface="Söhne"/>
              </a:rPr>
              <a:t>. C#: </a:t>
            </a:r>
            <a:r>
              <a:rPr lang="en-US" sz="2400" dirty="0" err="1">
                <a:solidFill>
                  <a:srgbClr val="374151"/>
                </a:solidFill>
                <a:latin typeface="Söhne"/>
              </a:rPr>
              <a:t>FileStream</a:t>
            </a:r>
            <a:r>
              <a:rPr lang="en-US" sz="2400" dirty="0">
                <a:solidFill>
                  <a:srgbClr val="374151"/>
                </a:solidFill>
                <a:latin typeface="Söhne"/>
              </a:rPr>
              <a:t>, </a:t>
            </a:r>
            <a:r>
              <a:rPr lang="en-US" sz="2400" dirty="0" err="1">
                <a:solidFill>
                  <a:srgbClr val="374151"/>
                </a:solidFill>
                <a:latin typeface="Söhne"/>
              </a:rPr>
              <a:t>StreamReader</a:t>
            </a:r>
            <a:r>
              <a:rPr lang="en-US" sz="2400" dirty="0">
                <a:solidFill>
                  <a:srgbClr val="374151"/>
                </a:solidFill>
                <a:latin typeface="Söhne"/>
              </a:rPr>
              <a:t>, </a:t>
            </a:r>
            <a:r>
              <a:rPr lang="en-US" sz="2400" dirty="0" err="1">
                <a:solidFill>
                  <a:srgbClr val="374151"/>
                </a:solidFill>
                <a:latin typeface="Söhne"/>
              </a:rPr>
              <a:t>StreamWriter</a:t>
            </a:r>
            <a:endParaRPr lang="en-US" sz="2400" dirty="0">
              <a:solidFill>
                <a:srgbClr val="374151"/>
              </a:solidFill>
              <a:latin typeface="Söhne"/>
            </a:endParaRPr>
          </a:p>
          <a:p>
            <a:pPr algn="l"/>
            <a:r>
              <a:rPr lang="en-US" sz="2400" dirty="0">
                <a:solidFill>
                  <a:srgbClr val="374151"/>
                </a:solidFill>
                <a:latin typeface="Söhne"/>
              </a:rPr>
              <a:t>Ruby: File, IO</a:t>
            </a:r>
          </a:p>
          <a:p>
            <a:pPr algn="l"/>
            <a:r>
              <a:rPr lang="en-US" sz="2400" dirty="0">
                <a:solidFill>
                  <a:srgbClr val="374151"/>
                </a:solidFill>
                <a:latin typeface="Söhne"/>
              </a:rPr>
              <a:t>JavaScript (Node.js): fs module</a:t>
            </a:r>
            <a:endParaRPr lang="en-US" sz="2400" b="0" i="0" dirty="0">
              <a:solidFill>
                <a:srgbClr val="374151"/>
              </a:solidFill>
              <a:effectLst/>
              <a:latin typeface="Söhne"/>
            </a:endParaRPr>
          </a:p>
          <a:p>
            <a:pPr algn="l"/>
            <a:endParaRPr lang="en-US" sz="2400" b="0" i="0" dirty="0">
              <a:solidFill>
                <a:srgbClr val="374151"/>
              </a:solidFill>
              <a:effectLst/>
              <a:latin typeface="Söhne"/>
            </a:endParaRPr>
          </a:p>
        </p:txBody>
      </p:sp>
    </p:spTree>
    <p:extLst>
      <p:ext uri="{BB962C8B-B14F-4D97-AF65-F5344CB8AC3E}">
        <p14:creationId xmlns:p14="http://schemas.microsoft.com/office/powerpoint/2010/main" val="262469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628A3-8E1F-1400-69D8-C6396E719ACD}"/>
              </a:ext>
            </a:extLst>
          </p:cNvPr>
          <p:cNvSpPr txBox="1"/>
          <p:nvPr/>
        </p:nvSpPr>
        <p:spPr>
          <a:xfrm>
            <a:off x="288966" y="285008"/>
            <a:ext cx="11614067" cy="6370975"/>
          </a:xfrm>
          <a:prstGeom prst="rect">
            <a:avLst/>
          </a:prstGeom>
          <a:noFill/>
        </p:spPr>
        <p:txBody>
          <a:bodyPr wrap="square" rtlCol="0">
            <a:spAutoFit/>
          </a:bodyPr>
          <a:lstStyle/>
          <a:p>
            <a:pPr algn="l"/>
            <a:r>
              <a:rPr lang="en-US" sz="2400" b="1" i="0" dirty="0">
                <a:solidFill>
                  <a:srgbClr val="374151"/>
                </a:solidFill>
                <a:effectLst/>
                <a:latin typeface="Söhne"/>
              </a:rPr>
              <a:t>                                     Usefulness</a:t>
            </a:r>
            <a:endParaRPr lang="en-US" sz="2400" b="0" i="0" dirty="0">
              <a:solidFill>
                <a:srgbClr val="374151"/>
              </a:solidFill>
              <a:effectLst/>
              <a:latin typeface="Söhne"/>
            </a:endParaRPr>
          </a:p>
          <a:p>
            <a:pPr algn="l"/>
            <a:r>
              <a:rPr lang="en-US" sz="2400" i="0" dirty="0">
                <a:solidFill>
                  <a:srgbClr val="374151"/>
                </a:solidFill>
                <a:effectLst/>
                <a:latin typeface="Söhne"/>
              </a:rPr>
              <a:t>Data Exchange</a:t>
            </a:r>
            <a:r>
              <a:rPr lang="en-US" sz="2400" b="1" i="0" dirty="0">
                <a:solidFill>
                  <a:srgbClr val="374151"/>
                </a:solidFill>
                <a:effectLst/>
                <a:latin typeface="Söhne"/>
              </a:rPr>
              <a:t>: </a:t>
            </a:r>
            <a:r>
              <a:rPr lang="en-US" sz="2400" i="0" dirty="0">
                <a:solidFill>
                  <a:srgbClr val="374151"/>
                </a:solidFill>
                <a:effectLst/>
                <a:latin typeface="Söhne"/>
              </a:rPr>
              <a:t>Files are a common way to share data between applications and systems.</a:t>
            </a:r>
          </a:p>
          <a:p>
            <a:pPr algn="l"/>
            <a:r>
              <a:rPr lang="en-US" sz="2400" i="0" dirty="0">
                <a:solidFill>
                  <a:srgbClr val="374151"/>
                </a:solidFill>
                <a:effectLst/>
                <a:latin typeface="Söhne"/>
              </a:rPr>
              <a:t>Logging</a:t>
            </a:r>
            <a:r>
              <a:rPr lang="en-US" sz="2400" b="1" i="0" dirty="0">
                <a:solidFill>
                  <a:srgbClr val="374151"/>
                </a:solidFill>
                <a:effectLst/>
                <a:latin typeface="Söhne"/>
              </a:rPr>
              <a:t>:</a:t>
            </a:r>
            <a:r>
              <a:rPr lang="en-US" sz="2400" b="0" i="0" dirty="0">
                <a:solidFill>
                  <a:srgbClr val="374151"/>
                </a:solidFill>
                <a:effectLst/>
                <a:latin typeface="Söhne"/>
              </a:rPr>
              <a:t> Log files are essential for debugging and recording application activity.</a:t>
            </a:r>
          </a:p>
          <a:p>
            <a:pPr algn="l"/>
            <a:r>
              <a:rPr lang="en-US" sz="2400" i="0" dirty="0">
                <a:solidFill>
                  <a:srgbClr val="374151"/>
                </a:solidFill>
                <a:effectLst/>
                <a:latin typeface="Söhne"/>
              </a:rPr>
              <a:t>Data Persistence</a:t>
            </a:r>
            <a:r>
              <a:rPr lang="en-US" sz="2400" b="1" i="0" dirty="0">
                <a:solidFill>
                  <a:srgbClr val="374151"/>
                </a:solidFill>
                <a:effectLst/>
                <a:latin typeface="Söhne"/>
              </a:rPr>
              <a:t>:</a:t>
            </a:r>
            <a:r>
              <a:rPr lang="en-US" sz="2400" b="0" i="0" dirty="0">
                <a:solidFill>
                  <a:srgbClr val="374151"/>
                </a:solidFill>
                <a:effectLst/>
                <a:latin typeface="Söhne"/>
              </a:rPr>
              <a:t> Files allow us to store data between program runs, making it possible to save and retrieve information.</a:t>
            </a:r>
          </a:p>
          <a:p>
            <a:pPr algn="l"/>
            <a:r>
              <a:rPr lang="en-US" sz="2400" i="0" dirty="0">
                <a:solidFill>
                  <a:srgbClr val="374151"/>
                </a:solidFill>
                <a:effectLst/>
                <a:latin typeface="Söhne"/>
              </a:rPr>
              <a:t>Configuratio</a:t>
            </a:r>
            <a:r>
              <a:rPr lang="en-US" sz="2400" b="1" i="0" dirty="0">
                <a:solidFill>
                  <a:srgbClr val="374151"/>
                </a:solidFill>
                <a:effectLst/>
                <a:latin typeface="Söhne"/>
              </a:rPr>
              <a:t>n:</a:t>
            </a:r>
            <a:r>
              <a:rPr lang="en-US" sz="2400" b="0" i="0" dirty="0">
                <a:solidFill>
                  <a:srgbClr val="374151"/>
                </a:solidFill>
                <a:effectLst/>
                <a:latin typeface="Söhne"/>
              </a:rPr>
              <a:t> Configuration files are often stored as plain text or structured data files (e.g., JSON, XML).</a:t>
            </a:r>
          </a:p>
          <a:p>
            <a:pPr algn="l"/>
            <a:r>
              <a:rPr lang="en-US" sz="2400" i="0" dirty="0">
                <a:solidFill>
                  <a:srgbClr val="374151"/>
                </a:solidFill>
                <a:effectLst/>
                <a:latin typeface="Söhne"/>
              </a:rPr>
              <a:t>Data Processing</a:t>
            </a:r>
            <a:r>
              <a:rPr lang="en-US" sz="2400" b="1" i="0" dirty="0">
                <a:solidFill>
                  <a:srgbClr val="374151"/>
                </a:solidFill>
                <a:effectLst/>
                <a:latin typeface="Söhne"/>
              </a:rPr>
              <a:t>:</a:t>
            </a:r>
            <a:r>
              <a:rPr lang="en-US" sz="2400" b="0" i="0" dirty="0">
                <a:solidFill>
                  <a:srgbClr val="374151"/>
                </a:solidFill>
                <a:effectLst/>
                <a:latin typeface="Söhne"/>
              </a:rPr>
              <a:t> Input files can be processed sequentially or in parts, making it efficient for handling large datasets.</a:t>
            </a:r>
            <a:r>
              <a:rPr lang="en-US" sz="2400" b="1" i="0" dirty="0">
                <a:solidFill>
                  <a:srgbClr val="374151"/>
                </a:solidFill>
                <a:effectLst/>
                <a:latin typeface="Söhne"/>
              </a:rPr>
              <a:t> </a:t>
            </a:r>
          </a:p>
          <a:p>
            <a:pPr algn="l"/>
            <a:r>
              <a:rPr lang="en-US" sz="2400" i="0" dirty="0">
                <a:solidFill>
                  <a:srgbClr val="374151"/>
                </a:solidFill>
                <a:effectLst/>
                <a:latin typeface="Söhne"/>
              </a:rPr>
              <a:t>Stream Input/Output</a:t>
            </a:r>
            <a:r>
              <a:rPr lang="en-US" sz="2400" b="1" i="0" dirty="0">
                <a:solidFill>
                  <a:srgbClr val="374151"/>
                </a:solidFill>
                <a:effectLst/>
                <a:latin typeface="Söhne"/>
              </a:rPr>
              <a:t>:</a:t>
            </a:r>
            <a:r>
              <a:rPr lang="en-US" sz="2400" dirty="0">
                <a:solidFill>
                  <a:srgbClr val="374151"/>
                </a:solidFill>
                <a:latin typeface="Söhne"/>
              </a:rPr>
              <a:t> </a:t>
            </a:r>
            <a:r>
              <a:rPr lang="en-US" sz="2400" b="0" i="0" dirty="0">
                <a:solidFill>
                  <a:srgbClr val="374151"/>
                </a:solidFill>
                <a:effectLst/>
                <a:latin typeface="Söhne"/>
              </a:rPr>
              <a:t>Stream I/O deals with data that is being transferred or processed as a continuous flow. This can include network communication, inter-process communication, and data streams within a program. Ther</a:t>
            </a:r>
            <a:r>
              <a:rPr lang="en-US" sz="2400" dirty="0">
                <a:solidFill>
                  <a:srgbClr val="374151"/>
                </a:solidFill>
                <a:latin typeface="Söhne"/>
              </a:rPr>
              <a:t>e are many </a:t>
            </a:r>
            <a:r>
              <a:rPr lang="en-US" sz="2400" b="0" i="0" dirty="0">
                <a:solidFill>
                  <a:srgbClr val="374151"/>
                </a:solidFill>
                <a:effectLst/>
                <a:latin typeface="Söhne"/>
              </a:rPr>
              <a:t>Key points regarding stream I/O such as Necessary Libraries: Stream I/O is often an inherent part of programming languages or frameworks. For example: Java: Input Stream, Out put Stream, Reader, Writer</a:t>
            </a:r>
          </a:p>
          <a:p>
            <a:pPr algn="l"/>
            <a:r>
              <a:rPr lang="en-US" sz="2400" b="0" i="0" dirty="0">
                <a:solidFill>
                  <a:srgbClr val="374151"/>
                </a:solidFill>
                <a:effectLst/>
                <a:latin typeface="Söhne"/>
              </a:rPr>
              <a:t>C#: Network Stream, Stream Reader, Stream Writer</a:t>
            </a:r>
          </a:p>
          <a:p>
            <a:pPr algn="l"/>
            <a:r>
              <a:rPr lang="en-US" sz="2400" b="0" i="0" dirty="0">
                <a:solidFill>
                  <a:srgbClr val="374151"/>
                </a:solidFill>
                <a:effectLst/>
                <a:latin typeface="Söhne"/>
              </a:rPr>
              <a:t>Node.js (JavaScript): Readable Stream, Writable Stream.</a:t>
            </a:r>
          </a:p>
          <a:p>
            <a:pPr algn="l"/>
            <a:endParaRPr lang="en-US" sz="2400" b="0" i="0" dirty="0">
              <a:solidFill>
                <a:srgbClr val="374151"/>
              </a:solidFill>
              <a:effectLst/>
              <a:latin typeface="Söhne"/>
            </a:endParaRPr>
          </a:p>
        </p:txBody>
      </p:sp>
    </p:spTree>
    <p:extLst>
      <p:ext uri="{BB962C8B-B14F-4D97-AF65-F5344CB8AC3E}">
        <p14:creationId xmlns:p14="http://schemas.microsoft.com/office/powerpoint/2010/main" val="248906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9439E7-8962-36F2-E3C5-7E62B780DD92}"/>
              </a:ext>
            </a:extLst>
          </p:cNvPr>
          <p:cNvSpPr txBox="1"/>
          <p:nvPr/>
        </p:nvSpPr>
        <p:spPr>
          <a:xfrm>
            <a:off x="225631" y="237506"/>
            <a:ext cx="11966369" cy="5632311"/>
          </a:xfrm>
          <a:prstGeom prst="rect">
            <a:avLst/>
          </a:prstGeom>
          <a:noFill/>
        </p:spPr>
        <p:txBody>
          <a:bodyPr wrap="square" rtlCol="0">
            <a:spAutoFit/>
          </a:bodyPr>
          <a:lstStyle/>
          <a:p>
            <a:r>
              <a:rPr lang="en-US" dirty="0"/>
              <a:t>                             </a:t>
            </a:r>
            <a:r>
              <a:rPr lang="en-US" sz="2400" dirty="0"/>
              <a:t>Usefulness</a:t>
            </a:r>
          </a:p>
          <a:p>
            <a:r>
              <a:rPr lang="en-US" sz="2400" dirty="0"/>
              <a:t>Real-Time Data: Streams are used for handling real-time or continuous data such as sensor data, audio/video streams, or network data.</a:t>
            </a:r>
          </a:p>
          <a:p>
            <a:r>
              <a:rPr lang="en-US" sz="2400" dirty="0"/>
              <a:t>Inter-Process Communication: Streams can be used to exchange data between processes, making it suitable for tasks like IPC and pipelines.</a:t>
            </a:r>
          </a:p>
          <a:p>
            <a:r>
              <a:rPr lang="en-US" sz="2400" dirty="0"/>
              <a:t>Efficiency: Streams allow data to be processed incrementally, reducing memory usage and enabling processing of large datasets.</a:t>
            </a:r>
          </a:p>
          <a:p>
            <a:r>
              <a:rPr lang="en-US" sz="2400" dirty="0"/>
              <a:t>Concurrent Processing: Streams can be used to enable parallel processing of data, particularly useful in multi-threaded or asynchronous applications.</a:t>
            </a:r>
            <a:r>
              <a:rPr lang="en-US" sz="2400" b="0" i="0" dirty="0">
                <a:solidFill>
                  <a:srgbClr val="374151"/>
                </a:solidFill>
                <a:effectLst/>
                <a:latin typeface="Söhne"/>
              </a:rPr>
              <a:t> </a:t>
            </a:r>
            <a:r>
              <a:rPr lang="en-US" sz="2400" i="0" dirty="0">
                <a:solidFill>
                  <a:srgbClr val="374151"/>
                </a:solidFill>
                <a:effectLst/>
                <a:latin typeface="Söhne"/>
              </a:rPr>
              <a:t>In generally, both file and stream I/O are crucial for handling data in various programming scenarios. The choice between file and stream I/O depends on the specific requirements of the application. Files are suitable for storing data persistently and handling large, structured datasets, while streams are more appropriate for real-time data, inter-process communication, and efficient data processing. Libraries and modules provided by programming languages make it easier to work with these I/O operations.</a:t>
            </a:r>
            <a:endParaRPr lang="en-US" sz="2400" dirty="0"/>
          </a:p>
        </p:txBody>
      </p:sp>
    </p:spTree>
    <p:extLst>
      <p:ext uri="{BB962C8B-B14F-4D97-AF65-F5344CB8AC3E}">
        <p14:creationId xmlns:p14="http://schemas.microsoft.com/office/powerpoint/2010/main" val="218010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DB6F73-2A2D-72BB-DC8D-15B53978A588}"/>
              </a:ext>
            </a:extLst>
          </p:cNvPr>
          <p:cNvSpPr txBox="1"/>
          <p:nvPr/>
        </p:nvSpPr>
        <p:spPr>
          <a:xfrm>
            <a:off x="795646" y="273132"/>
            <a:ext cx="10889673" cy="7386638"/>
          </a:xfrm>
          <a:prstGeom prst="rect">
            <a:avLst/>
          </a:prstGeom>
          <a:noFill/>
        </p:spPr>
        <p:txBody>
          <a:bodyPr wrap="square" rtlCol="0">
            <a:spAutoFit/>
          </a:bodyPr>
          <a:lstStyle/>
          <a:p>
            <a:pPr algn="l"/>
            <a:r>
              <a:rPr lang="en-US" b="0" i="0" dirty="0">
                <a:solidFill>
                  <a:srgbClr val="000000"/>
                </a:solidFill>
                <a:effectLst/>
                <a:latin typeface="Helvetica Neue"/>
              </a:rPr>
              <a:t>                 </a:t>
            </a:r>
            <a:r>
              <a:rPr lang="en-US" sz="2400" b="1" i="0" dirty="0">
                <a:solidFill>
                  <a:srgbClr val="000000"/>
                </a:solidFill>
                <a:effectLst/>
                <a:latin typeface="Helvetica Neue"/>
              </a:rPr>
              <a:t>Summarize file pointers and their us </a:t>
            </a:r>
          </a:p>
          <a:p>
            <a:pPr algn="l"/>
            <a:r>
              <a:rPr lang="en-US" sz="2400" b="0" i="0" dirty="0">
                <a:solidFill>
                  <a:srgbClr val="374151"/>
                </a:solidFill>
                <a:effectLst/>
                <a:latin typeface="Söhne"/>
              </a:rPr>
              <a:t>File pointers are a concept in programming that refers to a mechanism for tracking the current position within a file during file input/output operations. They are essential for managing and navigating through files and their uses include.</a:t>
            </a:r>
          </a:p>
          <a:p>
            <a:pPr algn="l"/>
            <a:r>
              <a:rPr lang="en-US" sz="2400" i="0" dirty="0">
                <a:solidFill>
                  <a:srgbClr val="374151"/>
                </a:solidFill>
                <a:effectLst/>
                <a:latin typeface="Söhne"/>
              </a:rPr>
              <a:t>Reading and Writing</a:t>
            </a:r>
            <a:r>
              <a:rPr lang="en-US" sz="2400" b="1" i="0" dirty="0">
                <a:solidFill>
                  <a:srgbClr val="374151"/>
                </a:solidFill>
                <a:effectLst/>
                <a:latin typeface="Söhne"/>
              </a:rPr>
              <a:t>:</a:t>
            </a:r>
            <a:r>
              <a:rPr lang="en-US" sz="2400" b="0" i="0" dirty="0">
                <a:solidFill>
                  <a:srgbClr val="374151"/>
                </a:solidFill>
                <a:effectLst/>
                <a:latin typeface="Söhne"/>
              </a:rPr>
              <a:t> File pointers allow us to read data from or write data to a file at a specific location within the file. This enables random access to different parts of the file, not just sequential access.</a:t>
            </a:r>
            <a:r>
              <a:rPr lang="en-US" sz="2400" b="1" i="0" dirty="0">
                <a:solidFill>
                  <a:srgbClr val="374151"/>
                </a:solidFill>
                <a:effectLst/>
                <a:latin typeface="Söhne"/>
              </a:rPr>
              <a:t> </a:t>
            </a:r>
          </a:p>
          <a:p>
            <a:pPr algn="l"/>
            <a:r>
              <a:rPr lang="en-US" sz="2400" i="0" dirty="0">
                <a:solidFill>
                  <a:srgbClr val="374151"/>
                </a:solidFill>
                <a:effectLst/>
                <a:latin typeface="Söhne"/>
              </a:rPr>
              <a:t>Seeking</a:t>
            </a:r>
            <a:r>
              <a:rPr lang="en-US" sz="2400" b="1" i="0" dirty="0">
                <a:solidFill>
                  <a:srgbClr val="374151"/>
                </a:solidFill>
                <a:effectLst/>
                <a:latin typeface="Söhne"/>
              </a:rPr>
              <a:t>:</a:t>
            </a:r>
            <a:r>
              <a:rPr lang="en-US" sz="2400" b="0" i="0" dirty="0">
                <a:solidFill>
                  <a:srgbClr val="374151"/>
                </a:solidFill>
                <a:effectLst/>
                <a:latin typeface="Söhne"/>
              </a:rPr>
              <a:t> We can use file pointers to move to a specific position within a file, which is especially useful for editing, appending, or updating data at a particular location.</a:t>
            </a:r>
          </a:p>
          <a:p>
            <a:pPr algn="l"/>
            <a:r>
              <a:rPr lang="en-US" sz="2400" i="0" dirty="0">
                <a:solidFill>
                  <a:srgbClr val="374151"/>
                </a:solidFill>
                <a:effectLst/>
                <a:latin typeface="Söhne"/>
              </a:rPr>
              <a:t>Managing File Position</a:t>
            </a:r>
            <a:r>
              <a:rPr lang="en-US" sz="2400" b="1" i="0" dirty="0">
                <a:solidFill>
                  <a:srgbClr val="374151"/>
                </a:solidFill>
                <a:effectLst/>
                <a:latin typeface="Söhne"/>
              </a:rPr>
              <a:t>:</a:t>
            </a:r>
            <a:r>
              <a:rPr lang="en-US" sz="2400" b="0" i="0" dirty="0">
                <a:solidFill>
                  <a:srgbClr val="374151"/>
                </a:solidFill>
                <a:effectLst/>
                <a:latin typeface="Söhne"/>
              </a:rPr>
              <a:t> File pointers keep track of the current read or write position, so we can perform operations like rewinding to the beginning of the file or skipping to a specific offset.</a:t>
            </a:r>
          </a:p>
          <a:p>
            <a:pPr algn="l"/>
            <a:r>
              <a:rPr lang="en-US" sz="2400" i="0" dirty="0">
                <a:solidFill>
                  <a:srgbClr val="374151"/>
                </a:solidFill>
                <a:effectLst/>
                <a:latin typeface="Söhne"/>
              </a:rPr>
              <a:t>Random Access: </a:t>
            </a:r>
            <a:r>
              <a:rPr lang="en-US" sz="2400" b="0" i="0" dirty="0">
                <a:solidFill>
                  <a:srgbClr val="374151"/>
                </a:solidFill>
                <a:effectLst/>
                <a:latin typeface="Söhne"/>
              </a:rPr>
              <a:t>File pointers enable random access to data in a file making it efficient for tasks like searching for specific information within a large file or updating individual records in a database.</a:t>
            </a:r>
          </a:p>
          <a:p>
            <a:pPr algn="l"/>
            <a:r>
              <a:rPr lang="en-US" sz="2400" b="1" i="0" dirty="0">
                <a:effectLst/>
                <a:latin typeface="Söhne"/>
              </a:rPr>
              <a:t> </a:t>
            </a:r>
            <a:r>
              <a:rPr lang="en-US" sz="2400" i="0" dirty="0">
                <a:effectLst/>
                <a:latin typeface="Söhne"/>
              </a:rPr>
              <a:t>Navigating Data Structures</a:t>
            </a:r>
            <a:r>
              <a:rPr lang="en-US" sz="2400" b="1" i="0" dirty="0">
                <a:effectLst/>
                <a:latin typeface="Söhne"/>
              </a:rPr>
              <a:t>:</a:t>
            </a:r>
            <a:r>
              <a:rPr lang="en-US" sz="2400" b="0" i="0" dirty="0">
                <a:solidFill>
                  <a:srgbClr val="374151"/>
                </a:solidFill>
                <a:effectLst/>
                <a:latin typeface="Söhne"/>
              </a:rPr>
              <a:t> In some cases, file pointers are used to traverse structured data within a file, such as records in a database or elements in a binary file.</a:t>
            </a:r>
          </a:p>
          <a:p>
            <a:pPr algn="l"/>
            <a:endParaRPr lang="en-US" sz="2400" b="0" i="0" dirty="0">
              <a:solidFill>
                <a:srgbClr val="374151"/>
              </a:solidFill>
              <a:effectLst/>
              <a:latin typeface="Söhne"/>
            </a:endParaRPr>
          </a:p>
          <a:p>
            <a:endParaRPr lang="en-US" sz="2400" b="1" i="0" dirty="0">
              <a:solidFill>
                <a:srgbClr val="000000"/>
              </a:solidFill>
              <a:effectLst/>
              <a:latin typeface="inherit"/>
            </a:endParaRPr>
          </a:p>
          <a:p>
            <a:endParaRPr lang="en-US" dirty="0"/>
          </a:p>
        </p:txBody>
      </p:sp>
    </p:spTree>
    <p:extLst>
      <p:ext uri="{BB962C8B-B14F-4D97-AF65-F5344CB8AC3E}">
        <p14:creationId xmlns:p14="http://schemas.microsoft.com/office/powerpoint/2010/main" val="224091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5DB561-D18C-8FD7-181E-95113224A7C4}"/>
              </a:ext>
            </a:extLst>
          </p:cNvPr>
          <p:cNvSpPr txBox="1"/>
          <p:nvPr/>
        </p:nvSpPr>
        <p:spPr>
          <a:xfrm>
            <a:off x="320634" y="225631"/>
            <a:ext cx="11661569" cy="6740307"/>
          </a:xfrm>
          <a:prstGeom prst="rect">
            <a:avLst/>
          </a:prstGeom>
          <a:noFill/>
        </p:spPr>
        <p:txBody>
          <a:bodyPr wrap="square" rtlCol="0">
            <a:spAutoFit/>
          </a:bodyPr>
          <a:lstStyle/>
          <a:p>
            <a:pPr algn="l"/>
            <a:r>
              <a:rPr lang="en-US" sz="2400" i="0" dirty="0">
                <a:solidFill>
                  <a:srgbClr val="374151"/>
                </a:solidFill>
                <a:effectLst/>
                <a:latin typeface="Söhne"/>
              </a:rPr>
              <a:t>                     Optimizing I/O</a:t>
            </a:r>
          </a:p>
          <a:p>
            <a:pPr algn="l"/>
            <a:r>
              <a:rPr lang="en-US" sz="2400" i="0" dirty="0">
                <a:solidFill>
                  <a:srgbClr val="374151"/>
                </a:solidFill>
                <a:effectLst/>
                <a:latin typeface="Söhne"/>
              </a:rPr>
              <a:t> </a:t>
            </a:r>
            <a:r>
              <a:rPr lang="en-US" sz="2400" b="0" i="0" dirty="0">
                <a:solidFill>
                  <a:srgbClr val="374151"/>
                </a:solidFill>
                <a:effectLst/>
                <a:latin typeface="Söhne"/>
              </a:rPr>
              <a:t>Efficient use of file pointers can lead to more efficient I/O operations by minimizing the need to read or write data redundantly or in a specific order.</a:t>
            </a:r>
          </a:p>
          <a:p>
            <a:pPr algn="l"/>
            <a:r>
              <a:rPr lang="en-US" sz="2400" b="0" i="0" dirty="0">
                <a:solidFill>
                  <a:srgbClr val="374151"/>
                </a:solidFill>
                <a:effectLst/>
                <a:latin typeface="Söhne"/>
              </a:rPr>
              <a:t>In summary, file pointers are crucial for managing and manipulating data within files allowing for both sequential and random access. They are essential for tasks like reading, writing, seeking, and navigating through files, making them a fundamental concept in file input/output operations in programming.  </a:t>
            </a:r>
          </a:p>
          <a:p>
            <a:pPr algn="l"/>
            <a:r>
              <a:rPr lang="en-US" sz="2400" b="0" i="0" dirty="0">
                <a:solidFill>
                  <a:srgbClr val="374151"/>
                </a:solidFill>
                <a:effectLst/>
                <a:latin typeface="Söhne"/>
              </a:rPr>
              <a:t>                      Discuss </a:t>
            </a:r>
            <a:r>
              <a:rPr lang="en-US" sz="2400" b="0" i="0" dirty="0" err="1">
                <a:solidFill>
                  <a:srgbClr val="374151"/>
                </a:solidFill>
                <a:effectLst/>
                <a:latin typeface="Söhne"/>
              </a:rPr>
              <a:t>fread</a:t>
            </a:r>
            <a:r>
              <a:rPr lang="en-US" sz="2400" b="0" i="0" dirty="0">
                <a:solidFill>
                  <a:srgbClr val="374151"/>
                </a:solidFill>
                <a:effectLst/>
                <a:latin typeface="Söhne"/>
              </a:rPr>
              <a:t> and </a:t>
            </a:r>
            <a:r>
              <a:rPr lang="en-US" sz="2400" b="0" i="0" dirty="0" err="1">
                <a:solidFill>
                  <a:srgbClr val="374151"/>
                </a:solidFill>
                <a:effectLst/>
                <a:latin typeface="Söhne"/>
              </a:rPr>
              <a:t>fwrite</a:t>
            </a:r>
            <a:r>
              <a:rPr lang="en-US" sz="2400" b="0" i="0" dirty="0">
                <a:solidFill>
                  <a:srgbClr val="374151"/>
                </a:solidFill>
                <a:effectLst/>
                <a:latin typeface="Söhne"/>
              </a:rPr>
              <a:t> functions:</a:t>
            </a:r>
          </a:p>
          <a:p>
            <a:pPr algn="l"/>
            <a:r>
              <a:rPr lang="en-US" sz="2400" b="0" i="0" dirty="0" err="1">
                <a:solidFill>
                  <a:srgbClr val="374151"/>
                </a:solidFill>
                <a:effectLst/>
                <a:latin typeface="Söhne"/>
              </a:rPr>
              <a:t>fread</a:t>
            </a:r>
            <a:r>
              <a:rPr lang="en-US" sz="2400" b="0" i="0" dirty="0">
                <a:solidFill>
                  <a:srgbClr val="374151"/>
                </a:solidFill>
                <a:effectLst/>
                <a:latin typeface="Söhne"/>
              </a:rPr>
              <a:t> and </a:t>
            </a:r>
            <a:r>
              <a:rPr lang="en-US" sz="2400" b="0" i="0" dirty="0" err="1">
                <a:solidFill>
                  <a:srgbClr val="374151"/>
                </a:solidFill>
                <a:effectLst/>
                <a:latin typeface="Söhne"/>
              </a:rPr>
              <a:t>fwrite</a:t>
            </a:r>
            <a:r>
              <a:rPr lang="en-US" sz="2400" b="0" i="0" dirty="0">
                <a:solidFill>
                  <a:srgbClr val="374151"/>
                </a:solidFill>
                <a:effectLst/>
                <a:latin typeface="Söhne"/>
              </a:rPr>
              <a:t> are standard C library functions which is used for file input/output in the C programming language. These functions are designed to read and write binary data to and from files. </a:t>
            </a:r>
            <a:r>
              <a:rPr lang="en-US" sz="2400" dirty="0">
                <a:solidFill>
                  <a:srgbClr val="374151"/>
                </a:solidFill>
                <a:latin typeface="Söhne"/>
              </a:rPr>
              <a:t>There are</a:t>
            </a:r>
            <a:r>
              <a:rPr lang="en-US" sz="2400" b="0" i="0" dirty="0">
                <a:solidFill>
                  <a:srgbClr val="374151"/>
                </a:solidFill>
                <a:effectLst/>
                <a:latin typeface="Söhne"/>
              </a:rPr>
              <a:t> some an overview of function such as:</a:t>
            </a:r>
          </a:p>
          <a:p>
            <a:pPr algn="l"/>
            <a:r>
              <a:rPr lang="en-US" sz="2400" b="0" i="0" dirty="0">
                <a:solidFill>
                  <a:srgbClr val="374151"/>
                </a:solidFill>
                <a:effectLst/>
                <a:latin typeface="Söhne"/>
              </a:rPr>
              <a:t>Purpose: </a:t>
            </a:r>
            <a:r>
              <a:rPr lang="en-US" sz="2400" b="0" i="0" dirty="0" err="1">
                <a:solidFill>
                  <a:srgbClr val="374151"/>
                </a:solidFill>
                <a:effectLst/>
                <a:latin typeface="Söhne"/>
              </a:rPr>
              <a:t>fread</a:t>
            </a:r>
            <a:r>
              <a:rPr lang="en-US" sz="2400" b="0" i="0" dirty="0">
                <a:solidFill>
                  <a:srgbClr val="374151"/>
                </a:solidFill>
                <a:effectLst/>
                <a:latin typeface="Söhne"/>
              </a:rPr>
              <a:t> (file read) is used for reading binary data from a file. </a:t>
            </a:r>
            <a:r>
              <a:rPr lang="en-US" sz="2400" dirty="0">
                <a:solidFill>
                  <a:srgbClr val="374151"/>
                </a:solidFill>
                <a:latin typeface="Söhne"/>
              </a:rPr>
              <a:t>Pointer:</a:t>
            </a:r>
            <a:r>
              <a:rPr lang="en-US" sz="2400" b="0" i="0" dirty="0">
                <a:solidFill>
                  <a:srgbClr val="374151"/>
                </a:solidFill>
                <a:effectLst/>
                <a:latin typeface="Söhne"/>
              </a:rPr>
              <a:t> A pointer </a:t>
            </a:r>
            <a:r>
              <a:rPr lang="en-US" sz="2400" dirty="0">
                <a:solidFill>
                  <a:srgbClr val="374151"/>
                </a:solidFill>
                <a:latin typeface="Söhne"/>
              </a:rPr>
              <a:t>is </a:t>
            </a:r>
            <a:r>
              <a:rPr lang="en-US" sz="2400" b="0" i="0" dirty="0">
                <a:solidFill>
                  <a:srgbClr val="374151"/>
                </a:solidFill>
                <a:effectLst/>
                <a:latin typeface="Söhne"/>
              </a:rPr>
              <a:t>the memory location where the read data will be stored.  size: The size in bytes of each element to be read. count: Count is the number of elements to be read. Stream: It is a pointer to the FILE structure representing the file to be read.</a:t>
            </a:r>
          </a:p>
          <a:p>
            <a:pPr algn="l"/>
            <a:r>
              <a:rPr lang="en-US" sz="2400" b="0" i="0" dirty="0">
                <a:solidFill>
                  <a:srgbClr val="374151"/>
                </a:solidFill>
                <a:effectLst/>
                <a:latin typeface="Söhne"/>
              </a:rPr>
              <a:t>Return Value: The function returns the number of elements successfully read from the file. If it doesn't read the requested number of elements, it indicates an error by returning a value less than count.</a:t>
            </a:r>
          </a:p>
        </p:txBody>
      </p:sp>
    </p:spTree>
    <p:extLst>
      <p:ext uri="{BB962C8B-B14F-4D97-AF65-F5344CB8AC3E}">
        <p14:creationId xmlns:p14="http://schemas.microsoft.com/office/powerpoint/2010/main" val="341794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03B8C-C257-CAF4-CB8F-9ACDACFA263E}"/>
              </a:ext>
            </a:extLst>
          </p:cNvPr>
          <p:cNvSpPr txBox="1"/>
          <p:nvPr/>
        </p:nvSpPr>
        <p:spPr>
          <a:xfrm>
            <a:off x="95003" y="190005"/>
            <a:ext cx="11994078" cy="646331"/>
          </a:xfrm>
          <a:prstGeom prst="rect">
            <a:avLst/>
          </a:prstGeom>
          <a:noFill/>
        </p:spPr>
        <p:txBody>
          <a:bodyPr wrap="square" rtlCol="0">
            <a:spAutoFit/>
          </a:bodyPr>
          <a:lstStyle/>
          <a:p>
            <a:r>
              <a:rPr lang="en-US" dirty="0"/>
              <a:t>                    Example:</a:t>
            </a:r>
          </a:p>
          <a:p>
            <a:endParaRPr lang="en-US" dirty="0"/>
          </a:p>
        </p:txBody>
      </p:sp>
      <p:sp>
        <p:nvSpPr>
          <p:cNvPr id="4" name="TextBox 3">
            <a:extLst>
              <a:ext uri="{FF2B5EF4-FFF2-40B4-BE49-F238E27FC236}">
                <a16:creationId xmlns:a16="http://schemas.microsoft.com/office/drawing/2014/main" id="{BA59E58A-BE6B-F746-D7B6-413F00760342}"/>
              </a:ext>
            </a:extLst>
          </p:cNvPr>
          <p:cNvSpPr txBox="1"/>
          <p:nvPr/>
        </p:nvSpPr>
        <p:spPr>
          <a:xfrm>
            <a:off x="3048990" y="61816"/>
            <a:ext cx="6097978" cy="6740307"/>
          </a:xfrm>
          <a:prstGeom prst="rect">
            <a:avLst/>
          </a:prstGeom>
          <a:noFill/>
        </p:spPr>
        <p:txBody>
          <a:bodyPr wrap="square">
            <a:spAutoFit/>
          </a:bodyPr>
          <a:lstStyle/>
          <a:p>
            <a:r>
              <a:rPr lang="en-US" dirty="0"/>
              <a:t>#include &lt;</a:t>
            </a:r>
            <a:r>
              <a:rPr lang="en-US" dirty="0" err="1"/>
              <a:t>stdio.h</a:t>
            </a:r>
            <a:r>
              <a:rPr lang="en-US" dirty="0"/>
              <a:t>&gt;</a:t>
            </a:r>
          </a:p>
          <a:p>
            <a:r>
              <a:rPr lang="en-US" dirty="0"/>
              <a:t>#include &lt;</a:t>
            </a:r>
            <a:r>
              <a:rPr lang="en-US" dirty="0" err="1"/>
              <a:t>stdlib.h</a:t>
            </a:r>
            <a:r>
              <a:rPr lang="en-US" dirty="0"/>
              <a:t>&gt;</a:t>
            </a:r>
          </a:p>
          <a:p>
            <a:endParaRPr lang="en-US" dirty="0"/>
          </a:p>
          <a:p>
            <a:r>
              <a:rPr lang="en-US" dirty="0"/>
              <a:t>int main() {</a:t>
            </a:r>
          </a:p>
          <a:p>
            <a:r>
              <a:rPr lang="en-US" dirty="0"/>
              <a:t>    FILE *file = </a:t>
            </a:r>
            <a:r>
              <a:rPr lang="en-US" dirty="0" err="1"/>
              <a:t>fopen</a:t>
            </a:r>
            <a:r>
              <a:rPr lang="en-US" dirty="0"/>
              <a:t>("data/</a:t>
            </a:r>
            <a:r>
              <a:rPr lang="en-US" dirty="0" err="1"/>
              <a:t>data.bin</a:t>
            </a:r>
            <a:r>
              <a:rPr lang="en-US" dirty="0"/>
              <a:t>", "</a:t>
            </a:r>
            <a:r>
              <a:rPr lang="en-US" dirty="0" err="1"/>
              <a:t>rb</a:t>
            </a:r>
            <a:r>
              <a:rPr lang="en-US" dirty="0"/>
              <a:t>");  // Relative path to "</a:t>
            </a:r>
            <a:r>
              <a:rPr lang="en-US" dirty="0" err="1"/>
              <a:t>data.bin</a:t>
            </a:r>
            <a:r>
              <a:rPr lang="en-US" dirty="0"/>
              <a:t>"</a:t>
            </a:r>
          </a:p>
          <a:p>
            <a:r>
              <a:rPr lang="en-US" dirty="0"/>
              <a:t>    if (file != NULL) {</a:t>
            </a:r>
          </a:p>
          <a:p>
            <a:r>
              <a:rPr lang="en-US" dirty="0"/>
              <a:t>        int data[5];</a:t>
            </a:r>
          </a:p>
          <a:p>
            <a:r>
              <a:rPr lang="en-US" dirty="0"/>
              <a:t>        </a:t>
            </a:r>
            <a:r>
              <a:rPr lang="en-US" dirty="0" err="1"/>
              <a:t>size_t</a:t>
            </a:r>
            <a:r>
              <a:rPr lang="en-US" dirty="0"/>
              <a:t> </a:t>
            </a:r>
            <a:r>
              <a:rPr lang="en-US" dirty="0" err="1"/>
              <a:t>elements_read</a:t>
            </a:r>
            <a:r>
              <a:rPr lang="en-US" dirty="0"/>
              <a:t> = </a:t>
            </a:r>
            <a:r>
              <a:rPr lang="en-US" dirty="0" err="1"/>
              <a:t>fread</a:t>
            </a:r>
            <a:r>
              <a:rPr lang="en-US" dirty="0"/>
              <a:t>(data, </a:t>
            </a:r>
            <a:r>
              <a:rPr lang="en-US" dirty="0" err="1"/>
              <a:t>sizeof</a:t>
            </a:r>
            <a:r>
              <a:rPr lang="en-US" dirty="0"/>
              <a:t>(int), 5, file);</a:t>
            </a:r>
          </a:p>
          <a:p>
            <a:r>
              <a:rPr lang="en-US" dirty="0"/>
              <a:t>        if (</a:t>
            </a:r>
            <a:r>
              <a:rPr lang="en-US" dirty="0" err="1"/>
              <a:t>elements_read</a:t>
            </a:r>
            <a:r>
              <a:rPr lang="en-US" dirty="0"/>
              <a:t> == 5) {</a:t>
            </a:r>
          </a:p>
          <a:p>
            <a:r>
              <a:rPr lang="en-US" dirty="0"/>
              <a:t>            for (int </a:t>
            </a:r>
            <a:r>
              <a:rPr lang="en-US" dirty="0" err="1"/>
              <a:t>i</a:t>
            </a:r>
            <a:r>
              <a:rPr lang="en-US" dirty="0"/>
              <a:t> = 0; </a:t>
            </a:r>
            <a:r>
              <a:rPr lang="en-US" dirty="0" err="1"/>
              <a:t>i</a:t>
            </a:r>
            <a:r>
              <a:rPr lang="en-US" dirty="0"/>
              <a:t> &lt; 5; </a:t>
            </a:r>
            <a:r>
              <a:rPr lang="en-US" dirty="0" err="1"/>
              <a:t>i</a:t>
            </a:r>
            <a:r>
              <a:rPr lang="en-US" dirty="0"/>
              <a:t>++) {</a:t>
            </a:r>
          </a:p>
          <a:p>
            <a:r>
              <a:rPr lang="en-US" dirty="0"/>
              <a:t>                </a:t>
            </a:r>
            <a:r>
              <a:rPr lang="en-US" dirty="0" err="1"/>
              <a:t>printf</a:t>
            </a:r>
            <a:r>
              <a:rPr lang="en-US" dirty="0"/>
              <a:t>("data[%d] = %d\n", </a:t>
            </a:r>
            <a:r>
              <a:rPr lang="en-US" dirty="0" err="1"/>
              <a:t>i</a:t>
            </a:r>
            <a:r>
              <a:rPr lang="en-US" dirty="0"/>
              <a:t>, data[</a:t>
            </a:r>
            <a:r>
              <a:rPr lang="en-US" dirty="0" err="1"/>
              <a:t>i</a:t>
            </a:r>
            <a:r>
              <a:rPr lang="en-US" dirty="0"/>
              <a:t>]);</a:t>
            </a:r>
          </a:p>
          <a:p>
            <a:r>
              <a:rPr lang="en-US" dirty="0"/>
              <a:t>            }</a:t>
            </a:r>
          </a:p>
          <a:p>
            <a:r>
              <a:rPr lang="en-US" dirty="0"/>
              <a:t>        } else {</a:t>
            </a:r>
          </a:p>
          <a:p>
            <a:r>
              <a:rPr lang="en-US" dirty="0"/>
              <a:t>            </a:t>
            </a:r>
            <a:r>
              <a:rPr lang="en-US" dirty="0" err="1"/>
              <a:t>printf</a:t>
            </a:r>
            <a:r>
              <a:rPr lang="en-US" dirty="0"/>
              <a:t>("Failed to read the expected number of elements from the file.\n");</a:t>
            </a:r>
          </a:p>
          <a:p>
            <a:r>
              <a:rPr lang="en-US" dirty="0"/>
              <a:t>        }</a:t>
            </a:r>
          </a:p>
          <a:p>
            <a:r>
              <a:rPr lang="en-US" dirty="0"/>
              <a:t>        </a:t>
            </a:r>
            <a:r>
              <a:rPr lang="en-US" dirty="0" err="1"/>
              <a:t>fclose</a:t>
            </a:r>
            <a:r>
              <a:rPr lang="en-US" dirty="0"/>
              <a:t>(file);</a:t>
            </a:r>
          </a:p>
          <a:p>
            <a:r>
              <a:rPr lang="en-US" dirty="0"/>
              <a:t>    } else {</a:t>
            </a:r>
          </a:p>
          <a:p>
            <a:r>
              <a:rPr lang="en-US" dirty="0"/>
              <a:t>        </a:t>
            </a:r>
            <a:r>
              <a:rPr lang="en-US" dirty="0" err="1"/>
              <a:t>perror</a:t>
            </a:r>
            <a:r>
              <a:rPr lang="en-US" dirty="0"/>
              <a:t>("Failed to open the file for reading");</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358984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84BE7-9442-B2D8-7CA1-313333433BD6}"/>
              </a:ext>
            </a:extLst>
          </p:cNvPr>
          <p:cNvSpPr txBox="1"/>
          <p:nvPr/>
        </p:nvSpPr>
        <p:spPr>
          <a:xfrm>
            <a:off x="190005" y="154379"/>
            <a:ext cx="11792198" cy="6740307"/>
          </a:xfrm>
          <a:prstGeom prst="rect">
            <a:avLst/>
          </a:prstGeom>
          <a:noFill/>
        </p:spPr>
        <p:txBody>
          <a:bodyPr wrap="square" rtlCol="0">
            <a:spAutoFit/>
          </a:bodyPr>
          <a:lstStyle/>
          <a:p>
            <a:r>
              <a:rPr lang="en-US" sz="2400" dirty="0"/>
              <a:t>Both </a:t>
            </a:r>
            <a:r>
              <a:rPr lang="en-US" sz="2400" dirty="0" err="1"/>
              <a:t>fread</a:t>
            </a:r>
            <a:r>
              <a:rPr lang="en-US" sz="2400" dirty="0"/>
              <a:t> and </a:t>
            </a:r>
            <a:r>
              <a:rPr lang="en-US" sz="2400" dirty="0" err="1"/>
              <a:t>fwrite</a:t>
            </a:r>
            <a:r>
              <a:rPr lang="en-US" sz="2400" dirty="0"/>
              <a:t> are commonly used for low-level binary I/O operations. They are suitable for reading and writing structured data, such as arrays of integers or records, and are often used for tasks like saving and loading binary files or implementing custom serialization/deserialization routines. It's important to handle errors and check the return values to ensure the I/O operations were successful</a:t>
            </a:r>
            <a:r>
              <a:rPr lang="en-US" dirty="0"/>
              <a:t>. </a:t>
            </a:r>
          </a:p>
          <a:p>
            <a:r>
              <a:rPr lang="en-US" sz="2400" b="1" i="0" dirty="0">
                <a:solidFill>
                  <a:srgbClr val="000000"/>
                </a:solidFill>
                <a:effectLst/>
                <a:latin typeface="Helvetica Neue"/>
              </a:rPr>
              <a:t>Summarize the </a:t>
            </a:r>
            <a:r>
              <a:rPr lang="en-US" sz="2400" b="1" i="0" dirty="0" err="1">
                <a:solidFill>
                  <a:srgbClr val="000000"/>
                </a:solidFill>
                <a:effectLst/>
                <a:latin typeface="Helvetica Neue"/>
              </a:rPr>
              <a:t>fprintf</a:t>
            </a:r>
            <a:r>
              <a:rPr lang="en-US" sz="2400" b="1" i="0" dirty="0">
                <a:solidFill>
                  <a:srgbClr val="000000"/>
                </a:solidFill>
                <a:effectLst/>
                <a:latin typeface="Helvetica Neue"/>
              </a:rPr>
              <a:t> function including a brief discussion of formatting.</a:t>
            </a:r>
          </a:p>
          <a:p>
            <a:r>
              <a:rPr lang="en-US" sz="2400" b="1" dirty="0">
                <a:solidFill>
                  <a:srgbClr val="000000"/>
                </a:solidFill>
                <a:latin typeface="inherit"/>
              </a:rPr>
              <a:t>  </a:t>
            </a:r>
            <a:r>
              <a:rPr lang="en-US" sz="2400" dirty="0" err="1"/>
              <a:t>fprintf</a:t>
            </a:r>
            <a:r>
              <a:rPr lang="en-US" sz="2400" dirty="0"/>
              <a:t> is a standard C library function used for formatted output to a file. It allows us to write data to a file in a specific format, much like </a:t>
            </a:r>
            <a:r>
              <a:rPr lang="en-US" sz="2400" dirty="0" err="1"/>
              <a:t>printf</a:t>
            </a:r>
            <a:r>
              <a:rPr lang="en-US" sz="2400" dirty="0"/>
              <a:t> does for standard output to the console. Here's a summary of </a:t>
            </a:r>
            <a:r>
              <a:rPr lang="en-US" sz="2400" dirty="0" err="1"/>
              <a:t>fprintf</a:t>
            </a:r>
            <a:r>
              <a:rPr lang="en-US" sz="2400" dirty="0"/>
              <a:t> and its relationship with formatting:  </a:t>
            </a:r>
            <a:r>
              <a:rPr lang="en-US" sz="2400" dirty="0" err="1"/>
              <a:t>fprintf</a:t>
            </a:r>
            <a:r>
              <a:rPr lang="en-US" sz="2400" dirty="0"/>
              <a:t> Function:</a:t>
            </a:r>
          </a:p>
          <a:p>
            <a:r>
              <a:rPr lang="en-US" sz="2400" dirty="0"/>
              <a:t> </a:t>
            </a:r>
            <a:r>
              <a:rPr lang="en-US" sz="2400" dirty="0" err="1"/>
              <a:t>fprintf</a:t>
            </a:r>
            <a:r>
              <a:rPr lang="en-US" sz="2400" dirty="0"/>
              <a:t> is used for writing formatted data to a file as opposed to the console. stream: A pointer to the FILE structure representing the file to which data will be written.</a:t>
            </a:r>
          </a:p>
          <a:p>
            <a:r>
              <a:rPr lang="en-US" sz="2400" dirty="0"/>
              <a:t>format: It is a string that specifies the format of the output. Optional arguments corresponding to the placeholders in the format string.</a:t>
            </a:r>
          </a:p>
          <a:p>
            <a:r>
              <a:rPr lang="en-US" sz="2400" dirty="0"/>
              <a:t>Return Value: It returns the number of characters written to the file. If an error occurs, it returns a negative value. Formatting: The format string in </a:t>
            </a:r>
            <a:r>
              <a:rPr lang="en-US" sz="2400" dirty="0" err="1"/>
              <a:t>fprintf</a:t>
            </a:r>
            <a:r>
              <a:rPr lang="en-US" sz="2400" dirty="0"/>
              <a:t> contains placeholders and format specifiers that control how the data is written to the file. These format specifiers begin with the % character and are followed by characters that specify the type and style of the output. </a:t>
            </a:r>
          </a:p>
        </p:txBody>
      </p:sp>
    </p:spTree>
    <p:extLst>
      <p:ext uri="{BB962C8B-B14F-4D97-AF65-F5344CB8AC3E}">
        <p14:creationId xmlns:p14="http://schemas.microsoft.com/office/powerpoint/2010/main" val="345100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48745-31D1-EB63-4799-5EE3904B7CEA}"/>
              </a:ext>
            </a:extLst>
          </p:cNvPr>
          <p:cNvSpPr txBox="1"/>
          <p:nvPr/>
        </p:nvSpPr>
        <p:spPr>
          <a:xfrm>
            <a:off x="213756" y="261257"/>
            <a:ext cx="11851574" cy="6278642"/>
          </a:xfrm>
          <a:prstGeom prst="rect">
            <a:avLst/>
          </a:prstGeom>
          <a:noFill/>
        </p:spPr>
        <p:txBody>
          <a:bodyPr wrap="square" rtlCol="0">
            <a:spAutoFit/>
          </a:bodyPr>
          <a:lstStyle/>
          <a:p>
            <a:r>
              <a:rPr lang="en-US" dirty="0"/>
              <a:t> </a:t>
            </a:r>
            <a:r>
              <a:rPr lang="en-US" sz="2400" dirty="0"/>
              <a:t>There are some example Common format specifiers such as,</a:t>
            </a:r>
          </a:p>
          <a:p>
            <a:endParaRPr lang="en-US" sz="2400" dirty="0"/>
          </a:p>
          <a:p>
            <a:r>
              <a:rPr lang="en-US" sz="2400" dirty="0"/>
              <a:t>%d: Represents an integer.</a:t>
            </a:r>
          </a:p>
          <a:p>
            <a:r>
              <a:rPr lang="en-US" sz="2400" dirty="0"/>
              <a:t>%f: Represents a floating-point number.</a:t>
            </a:r>
          </a:p>
          <a:p>
            <a:r>
              <a:rPr lang="en-US" sz="2400" dirty="0"/>
              <a:t>%s: Represents a string.</a:t>
            </a:r>
          </a:p>
          <a:p>
            <a:r>
              <a:rPr lang="en-US" sz="2400" dirty="0"/>
              <a:t>%c: Represents a character.</a:t>
            </a:r>
          </a:p>
          <a:p>
            <a:r>
              <a:rPr lang="en-US" sz="2400" dirty="0"/>
              <a:t>%x or %X: Represents a hexadecimal integer.</a:t>
            </a:r>
          </a:p>
          <a:p>
            <a:r>
              <a:rPr lang="en-US" sz="2400" dirty="0"/>
              <a:t>%o: Represents an octal integer.</a:t>
            </a:r>
          </a:p>
          <a:p>
            <a:r>
              <a:rPr lang="en-US" sz="2400" dirty="0"/>
              <a:t>%p: Represents a pointer. The </a:t>
            </a:r>
            <a:r>
              <a:rPr lang="en-US" sz="2400" dirty="0" err="1"/>
              <a:t>fprintf</a:t>
            </a:r>
            <a:r>
              <a:rPr lang="en-US" sz="2400" dirty="0"/>
              <a:t> function will replace %d with the value of the number variable in the output.</a:t>
            </a:r>
          </a:p>
          <a:p>
            <a:r>
              <a:rPr lang="en-US" sz="2400" dirty="0"/>
              <a:t>Formatting Directives:</a:t>
            </a:r>
          </a:p>
          <a:p>
            <a:r>
              <a:rPr lang="en-US" sz="2400" dirty="0"/>
              <a:t>We can also use additional formatting directives to control the width, precision, and alignment of the output. For example:</a:t>
            </a:r>
          </a:p>
          <a:p>
            <a:r>
              <a:rPr lang="en-US" sz="2400" dirty="0"/>
              <a:t>%10d: Right-align the integer, taking up at least 10 characters. %-10s: Left-align the string, taking up at least 10 characters.</a:t>
            </a:r>
          </a:p>
          <a:p>
            <a:r>
              <a:rPr lang="en-US" sz="2400" dirty="0"/>
              <a:t>%.2f: Format the floating-point number with 2 decimal places.</a:t>
            </a:r>
          </a:p>
          <a:p>
            <a:endParaRPr lang="en-US" dirty="0"/>
          </a:p>
        </p:txBody>
      </p:sp>
    </p:spTree>
    <p:extLst>
      <p:ext uri="{BB962C8B-B14F-4D97-AF65-F5344CB8AC3E}">
        <p14:creationId xmlns:p14="http://schemas.microsoft.com/office/powerpoint/2010/main" val="307582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2526</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Helvetica Neue</vt:lpstr>
      <vt:lpstr>inherit</vt:lpstr>
      <vt:lpstr>Lato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Tsegezab, Ataklti Berhe</dc:creator>
  <cp:lastModifiedBy>Tsegezab, Ataklti Berhe</cp:lastModifiedBy>
  <cp:revision>3</cp:revision>
  <dcterms:created xsi:type="dcterms:W3CDTF">2023-11-07T18:14:50Z</dcterms:created>
  <dcterms:modified xsi:type="dcterms:W3CDTF">2023-11-08T01:07:47Z</dcterms:modified>
</cp:coreProperties>
</file>