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6" d="100"/>
          <a:sy n="86" d="100"/>
        </p:scale>
        <p:origin x="9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53EC-5B42-C317-0C00-444C4DA4A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2DBAE-499E-F6E2-82FF-A41A41E5D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6FDCA6-A403-1AC6-7570-991FCBF2A4AC}"/>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4AC2FE83-A279-3A1D-0331-E9AD96336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10094-013C-AB37-BC84-B20CACE31943}"/>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176691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B146-E6B4-8683-2614-E4BBD6F48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92DDE4-EF7E-2503-DC69-5FCC27A6C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C971C-B9C9-8192-6834-4FEF1460AF58}"/>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86FA4DB6-CE02-6B45-2885-3FD1C522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00C61-E538-2D1D-3AE8-4A866A367524}"/>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419018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EE250-B74B-ADED-7805-32DB5A9340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2DA018-7559-F2D9-3F4D-573E7CFD7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4E0CB-77E6-F9DD-9EE9-44D30B19690F}"/>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36C4F282-F223-C202-67E9-BB7008CE6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4ED22-F508-D336-3BFD-90B3FC14C31B}"/>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60720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0284-2B38-7276-7361-D5FB549D5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760BD-77C3-28FC-191E-D53A09F1F4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79BC7-9720-76F3-D1B6-44D0DFDE04DB}"/>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19240A29-24D4-5AA1-7035-1B903C3D3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31915-79F2-188D-4C84-FA3D7E811698}"/>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131051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42B7-7D12-D733-E974-2B66BB33F2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E1691F-195E-F5C9-8E5C-D5DA0E75C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2829D-82A0-4822-F62D-D5BFE6AEE968}"/>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5B687043-1B11-CE2B-79CF-64354FB9D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6DAE4-4901-B829-D4E5-8C3F51A47FFC}"/>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182679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0F60-9E68-CE5F-17D4-76FFF88819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AC3A9-6EE8-0492-88B3-8D6DCA366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21EC9D-E68A-3821-3106-BF6D07270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DE2FA-C023-67B4-878B-B01C120BAB34}"/>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6" name="Footer Placeholder 5">
            <a:extLst>
              <a:ext uri="{FF2B5EF4-FFF2-40B4-BE49-F238E27FC236}">
                <a16:creationId xmlns:a16="http://schemas.microsoft.com/office/drawing/2014/main" id="{FBA5B46C-A7A5-4D6D-D1A5-72537C1B7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DE2A6-B5AC-C2AC-C76A-DE7C9EF00B69}"/>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324046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F03C-CABA-94BB-0C0E-FCE5ECE0B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94EB33-D63F-4FDD-959E-B33D1E227B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C08558-EA34-9374-89E2-25F063EDA5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48E8D-67F5-D5BD-C7C9-802CE21BD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631D8-7C97-9E1E-AC45-DA72DA543B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D81240-7D83-65CB-F30B-1D8E98AC8521}"/>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8" name="Footer Placeholder 7">
            <a:extLst>
              <a:ext uri="{FF2B5EF4-FFF2-40B4-BE49-F238E27FC236}">
                <a16:creationId xmlns:a16="http://schemas.microsoft.com/office/drawing/2014/main" id="{63C1D715-25A4-B99A-4619-67B3E3022D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1E0709-6B70-BC33-D797-37D460252C0E}"/>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58590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40FE-C52A-A6EA-CB3B-1547CDC73C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83A8D-E531-4CBB-085C-1E0483D46F53}"/>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4" name="Footer Placeholder 3">
            <a:extLst>
              <a:ext uri="{FF2B5EF4-FFF2-40B4-BE49-F238E27FC236}">
                <a16:creationId xmlns:a16="http://schemas.microsoft.com/office/drawing/2014/main" id="{965E97E6-0FB0-72A5-8181-3D9BBA0404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7C08D-14F4-116C-22E1-1F80759FBD57}"/>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24495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77BAE-BAAB-4E7D-8279-1EDDE700B738}"/>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3" name="Footer Placeholder 2">
            <a:extLst>
              <a:ext uri="{FF2B5EF4-FFF2-40B4-BE49-F238E27FC236}">
                <a16:creationId xmlns:a16="http://schemas.microsoft.com/office/drawing/2014/main" id="{B166EE29-EAEC-D0A2-684F-F6AABCBE9A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05DB8-DB6F-28FB-2E8B-5537C6E8AA5D}"/>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280932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CBCF-07A5-215B-0DDE-6FE5040C1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F5AD8-A6FC-18BB-76B5-2D0356C49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E2103C-F8C1-51E5-8E81-60B956340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406408-2867-3F30-1776-32EB69762704}"/>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6" name="Footer Placeholder 5">
            <a:extLst>
              <a:ext uri="{FF2B5EF4-FFF2-40B4-BE49-F238E27FC236}">
                <a16:creationId xmlns:a16="http://schemas.microsoft.com/office/drawing/2014/main" id="{DE86737C-49F2-B628-54D4-9C00DF6F7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3980E-601F-34BE-31E9-4BCACEEC1653}"/>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265624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535F-4822-C1A2-B37E-CAE60D56C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9D4DAE-E775-F18E-D697-42A31F6CDC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F3BBDD-B5B5-B371-C309-8A01562C7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68A51-4244-B85B-9D3D-77720B414E2C}"/>
              </a:ext>
            </a:extLst>
          </p:cNvPr>
          <p:cNvSpPr>
            <a:spLocks noGrp="1"/>
          </p:cNvSpPr>
          <p:nvPr>
            <p:ph type="dt" sz="half" idx="10"/>
          </p:nvPr>
        </p:nvSpPr>
        <p:spPr/>
        <p:txBody>
          <a:bodyPr/>
          <a:lstStyle/>
          <a:p>
            <a:fld id="{2F17C680-99B7-42A3-9E28-438D21934447}" type="datetimeFigureOut">
              <a:rPr lang="en-US" smtClean="0"/>
              <a:t>10/23/2023</a:t>
            </a:fld>
            <a:endParaRPr lang="en-US"/>
          </a:p>
        </p:txBody>
      </p:sp>
      <p:sp>
        <p:nvSpPr>
          <p:cNvPr id="6" name="Footer Placeholder 5">
            <a:extLst>
              <a:ext uri="{FF2B5EF4-FFF2-40B4-BE49-F238E27FC236}">
                <a16:creationId xmlns:a16="http://schemas.microsoft.com/office/drawing/2014/main" id="{70638E63-70E8-67F9-212D-C8383E0D3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829EE-E821-4CD4-998D-DD979FED5088}"/>
              </a:ext>
            </a:extLst>
          </p:cNvPr>
          <p:cNvSpPr>
            <a:spLocks noGrp="1"/>
          </p:cNvSpPr>
          <p:nvPr>
            <p:ph type="sldNum" sz="quarter" idx="12"/>
          </p:nvPr>
        </p:nvSpPr>
        <p:spPr/>
        <p:txBody>
          <a:bodyPr/>
          <a:lstStyle/>
          <a:p>
            <a:fld id="{6BC8FE22-F2CB-40CE-ABFE-05EF08F7F0E7}" type="slidenum">
              <a:rPr lang="en-US" smtClean="0"/>
              <a:t>‹#›</a:t>
            </a:fld>
            <a:endParaRPr lang="en-US"/>
          </a:p>
        </p:txBody>
      </p:sp>
    </p:spTree>
    <p:extLst>
      <p:ext uri="{BB962C8B-B14F-4D97-AF65-F5344CB8AC3E}">
        <p14:creationId xmlns:p14="http://schemas.microsoft.com/office/powerpoint/2010/main" val="171250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06A5F-7CB8-96F0-04BD-0C1D811C9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594229-C9C8-EBBC-881B-95DCA22B5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24A45-5217-3972-DF53-B906E3F61F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7C680-99B7-42A3-9E28-438D21934447}" type="datetimeFigureOut">
              <a:rPr lang="en-US" smtClean="0"/>
              <a:t>10/23/2023</a:t>
            </a:fld>
            <a:endParaRPr lang="en-US"/>
          </a:p>
        </p:txBody>
      </p:sp>
      <p:sp>
        <p:nvSpPr>
          <p:cNvPr id="5" name="Footer Placeholder 4">
            <a:extLst>
              <a:ext uri="{FF2B5EF4-FFF2-40B4-BE49-F238E27FC236}">
                <a16:creationId xmlns:a16="http://schemas.microsoft.com/office/drawing/2014/main" id="{9172F489-E42D-247F-1D07-1B355972F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588C9C-7F5F-C6A9-0E46-EAE4C697F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8FE22-F2CB-40CE-ABFE-05EF08F7F0E7}" type="slidenum">
              <a:rPr lang="en-US" smtClean="0"/>
              <a:t>‹#›</a:t>
            </a:fld>
            <a:endParaRPr lang="en-US"/>
          </a:p>
        </p:txBody>
      </p:sp>
    </p:spTree>
    <p:extLst>
      <p:ext uri="{BB962C8B-B14F-4D97-AF65-F5344CB8AC3E}">
        <p14:creationId xmlns:p14="http://schemas.microsoft.com/office/powerpoint/2010/main" val="2763241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4710E2-ACF2-1FF7-3F94-78AD8A1D5BA7}"/>
              </a:ext>
            </a:extLst>
          </p:cNvPr>
          <p:cNvSpPr>
            <a:spLocks noGrp="1"/>
          </p:cNvSpPr>
          <p:nvPr>
            <p:ph type="subTitle" idx="1"/>
          </p:nvPr>
        </p:nvSpPr>
        <p:spPr>
          <a:xfrm>
            <a:off x="969364" y="1653317"/>
            <a:ext cx="9144000" cy="1655762"/>
          </a:xfrm>
        </p:spPr>
        <p:txBody>
          <a:bodyPr>
            <a:normAutofit fontScale="70000" lnSpcReduction="20000"/>
          </a:bodyPr>
          <a:lstStyle/>
          <a:p>
            <a:r>
              <a:rPr lang="en-US" b="0" i="0" dirty="0">
                <a:solidFill>
                  <a:srgbClr val="202122"/>
                </a:solidFill>
                <a:effectLst/>
                <a:latin typeface="Lato" panose="020F0502020204030203" pitchFamily="34" charset="0"/>
              </a:rPr>
              <a:t>/*2023FA-ENGR--230481001-P00 TSEGEZAB ATAKLTI*/</a:t>
            </a:r>
            <a:endParaRPr lang="en-US" b="1" dirty="0">
              <a:solidFill>
                <a:srgbClr val="374151"/>
              </a:solidFill>
              <a:latin typeface="Söhne"/>
            </a:endParaRPr>
          </a:p>
          <a:p>
            <a:endParaRPr lang="en-US" b="1" i="0" dirty="0">
              <a:solidFill>
                <a:srgbClr val="374151"/>
              </a:solidFill>
              <a:effectLst/>
              <a:latin typeface="Söhne"/>
            </a:endParaRPr>
          </a:p>
          <a:p>
            <a:r>
              <a:rPr lang="en-US" sz="3100" b="1" i="0" dirty="0">
                <a:solidFill>
                  <a:srgbClr val="374151"/>
                </a:solidFill>
                <a:effectLst/>
                <a:latin typeface="Söhne"/>
              </a:rPr>
              <a:t>Introduction to C Programming Language</a:t>
            </a:r>
          </a:p>
          <a:p>
            <a:r>
              <a:rPr lang="en-US" i="0" dirty="0" err="1">
                <a:solidFill>
                  <a:srgbClr val="374151"/>
                </a:solidFill>
                <a:effectLst/>
                <a:latin typeface="Söhne"/>
              </a:rPr>
              <a:t>Aatklti</a:t>
            </a:r>
            <a:r>
              <a:rPr lang="en-US" i="0" dirty="0">
                <a:solidFill>
                  <a:srgbClr val="374151"/>
                </a:solidFill>
                <a:effectLst/>
                <a:latin typeface="Söhne"/>
              </a:rPr>
              <a:t> Tsegezab</a:t>
            </a:r>
          </a:p>
          <a:p>
            <a:r>
              <a:rPr lang="en-US" dirty="0">
                <a:solidFill>
                  <a:srgbClr val="374151"/>
                </a:solidFill>
                <a:latin typeface="Söhne"/>
              </a:rPr>
              <a:t>11/10/2023</a:t>
            </a:r>
          </a:p>
          <a:p>
            <a:endParaRPr lang="en-US" i="0" dirty="0">
              <a:solidFill>
                <a:srgbClr val="374151"/>
              </a:solidFill>
              <a:effectLst/>
              <a:latin typeface="Söhne"/>
            </a:endParaRPr>
          </a:p>
          <a:p>
            <a:endParaRPr lang="en-US" b="1" i="0" dirty="0">
              <a:solidFill>
                <a:srgbClr val="374151"/>
              </a:solidFill>
              <a:effectLst/>
              <a:latin typeface="Söhne"/>
            </a:endParaRPr>
          </a:p>
          <a:p>
            <a:endParaRPr lang="en-US" b="1" dirty="0"/>
          </a:p>
        </p:txBody>
      </p:sp>
    </p:spTree>
    <p:extLst>
      <p:ext uri="{BB962C8B-B14F-4D97-AF65-F5344CB8AC3E}">
        <p14:creationId xmlns:p14="http://schemas.microsoft.com/office/powerpoint/2010/main" val="166480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487EE1-BDBA-6609-637F-442D53F40363}"/>
              </a:ext>
            </a:extLst>
          </p:cNvPr>
          <p:cNvSpPr txBox="1"/>
          <p:nvPr/>
        </p:nvSpPr>
        <p:spPr>
          <a:xfrm>
            <a:off x="3048000" y="335845"/>
            <a:ext cx="6096000" cy="6463308"/>
          </a:xfrm>
          <a:prstGeom prst="rect">
            <a:avLst/>
          </a:prstGeom>
          <a:noFill/>
        </p:spPr>
        <p:txBody>
          <a:bodyPr wrap="square">
            <a:spAutoFit/>
          </a:bodyPr>
          <a:lstStyle/>
          <a:p>
            <a:r>
              <a:rPr lang="en-US" u="sng" dirty="0"/>
              <a:t>Do while loop programming</a:t>
            </a:r>
          </a:p>
          <a:p>
            <a:endParaRPr lang="en-US" u="sng" dirty="0"/>
          </a:p>
          <a:p>
            <a:r>
              <a:rPr lang="en-US" dirty="0"/>
              <a:t>#include &lt;</a:t>
            </a:r>
            <a:r>
              <a:rPr lang="en-US" dirty="0" err="1"/>
              <a:t>stdio.h</a:t>
            </a:r>
            <a:r>
              <a:rPr lang="en-US" dirty="0"/>
              <a:t>&gt;</a:t>
            </a:r>
          </a:p>
          <a:p>
            <a:r>
              <a:rPr lang="en-US" dirty="0"/>
              <a:t>int main() {</a:t>
            </a:r>
          </a:p>
          <a:p>
            <a:r>
              <a:rPr lang="en-US" dirty="0"/>
              <a:t>    int num, factorial = 1;</a:t>
            </a:r>
          </a:p>
          <a:p>
            <a:endParaRPr lang="en-US" dirty="0"/>
          </a:p>
          <a:p>
            <a:r>
              <a:rPr lang="en-US" dirty="0"/>
              <a:t>    </a:t>
            </a:r>
            <a:r>
              <a:rPr lang="en-US" dirty="0" err="1"/>
              <a:t>printf</a:t>
            </a:r>
            <a:r>
              <a:rPr lang="en-US" dirty="0"/>
              <a:t>("Enter a positive integer: ");</a:t>
            </a:r>
          </a:p>
          <a:p>
            <a:r>
              <a:rPr lang="en-US" dirty="0"/>
              <a:t>    </a:t>
            </a:r>
            <a:r>
              <a:rPr lang="en-US" dirty="0" err="1"/>
              <a:t>scanf</a:t>
            </a:r>
            <a:r>
              <a:rPr lang="en-US" dirty="0"/>
              <a:t>("%d", &amp;num);</a:t>
            </a:r>
          </a:p>
          <a:p>
            <a:endParaRPr lang="en-US" dirty="0"/>
          </a:p>
          <a:p>
            <a:r>
              <a:rPr lang="en-US" dirty="0"/>
              <a:t>    if (num &lt; 0) {</a:t>
            </a:r>
          </a:p>
          <a:p>
            <a:r>
              <a:rPr lang="en-US" dirty="0"/>
              <a:t>        </a:t>
            </a:r>
            <a:r>
              <a:rPr lang="en-US" dirty="0" err="1"/>
              <a:t>printf</a:t>
            </a:r>
            <a:r>
              <a:rPr lang="en-US" dirty="0"/>
              <a:t>("Factorial is not defined for negative numbers.\n");</a:t>
            </a:r>
          </a:p>
          <a:p>
            <a:r>
              <a:rPr lang="en-US" dirty="0"/>
              <a:t>    } else {</a:t>
            </a:r>
          </a:p>
          <a:p>
            <a:r>
              <a:rPr lang="en-US" dirty="0"/>
              <a:t>        int </a:t>
            </a:r>
            <a:r>
              <a:rPr lang="en-US" dirty="0" err="1"/>
              <a:t>i</a:t>
            </a:r>
            <a:r>
              <a:rPr lang="en-US" dirty="0"/>
              <a:t> = 1;</a:t>
            </a:r>
          </a:p>
          <a:p>
            <a:r>
              <a:rPr lang="en-US" dirty="0"/>
              <a:t>        do {</a:t>
            </a:r>
          </a:p>
          <a:p>
            <a:r>
              <a:rPr lang="en-US" dirty="0"/>
              <a:t>            factorial *= </a:t>
            </a:r>
            <a:r>
              <a:rPr lang="en-US" dirty="0" err="1"/>
              <a:t>i</a:t>
            </a:r>
            <a:r>
              <a:rPr lang="en-US" dirty="0"/>
              <a:t>;</a:t>
            </a:r>
          </a:p>
          <a:p>
            <a:r>
              <a:rPr lang="en-US" dirty="0"/>
              <a:t>            </a:t>
            </a:r>
            <a:r>
              <a:rPr lang="en-US" dirty="0" err="1"/>
              <a:t>i</a:t>
            </a:r>
            <a:r>
              <a:rPr lang="en-US" dirty="0"/>
              <a:t>++;</a:t>
            </a:r>
          </a:p>
          <a:p>
            <a:r>
              <a:rPr lang="en-US" dirty="0"/>
              <a:t>        } while (</a:t>
            </a:r>
            <a:r>
              <a:rPr lang="en-US" dirty="0" err="1"/>
              <a:t>i</a:t>
            </a:r>
            <a:r>
              <a:rPr lang="en-US" dirty="0"/>
              <a:t> &lt;= num);</a:t>
            </a:r>
          </a:p>
          <a:p>
            <a:r>
              <a:rPr lang="en-US" dirty="0"/>
              <a:t>        </a:t>
            </a:r>
          </a:p>
          <a:p>
            <a:r>
              <a:rPr lang="en-US" dirty="0"/>
              <a:t>        </a:t>
            </a:r>
            <a:r>
              <a:rPr lang="en-US" dirty="0" err="1"/>
              <a:t>printf</a:t>
            </a:r>
            <a:r>
              <a:rPr lang="en-US" dirty="0"/>
              <a:t>("Factorial of %d is: %d\n", num, factorial);</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21975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95540-A689-A459-5CE7-AFBCDEA834E5}"/>
              </a:ext>
            </a:extLst>
          </p:cNvPr>
          <p:cNvSpPr txBox="1"/>
          <p:nvPr/>
        </p:nvSpPr>
        <p:spPr>
          <a:xfrm>
            <a:off x="535259" y="434898"/>
            <a:ext cx="11218126" cy="2677656"/>
          </a:xfrm>
          <a:prstGeom prst="rect">
            <a:avLst/>
          </a:prstGeom>
          <a:noFill/>
        </p:spPr>
        <p:txBody>
          <a:bodyPr wrap="square" rtlCol="0">
            <a:spAutoFit/>
          </a:bodyPr>
          <a:lstStyle/>
          <a:p>
            <a:r>
              <a:rPr lang="en-US" sz="2400" dirty="0"/>
              <a:t>                           Conclusion</a:t>
            </a:r>
          </a:p>
          <a:p>
            <a:r>
              <a:rPr lang="en-US" sz="2400" dirty="0"/>
              <a:t>Loops are indispensable tools in C programming which allowing us to execute code repeatedly.</a:t>
            </a:r>
          </a:p>
          <a:p>
            <a:r>
              <a:rPr lang="en-US" sz="2400" dirty="0"/>
              <a:t>We explored their syntax including initialization, condition, and iteration which dictate how loops function.</a:t>
            </a:r>
          </a:p>
          <a:p>
            <a:r>
              <a:rPr lang="en-US" sz="2400" dirty="0"/>
              <a:t>The primary purpose of loops is to streamline repetitive tasks and improve code efficiency.</a:t>
            </a:r>
          </a:p>
        </p:txBody>
      </p:sp>
    </p:spTree>
    <p:extLst>
      <p:ext uri="{BB962C8B-B14F-4D97-AF65-F5344CB8AC3E}">
        <p14:creationId xmlns:p14="http://schemas.microsoft.com/office/powerpoint/2010/main" val="16745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E351CA4-27B0-9832-DE46-BD27EA0CBECC}"/>
              </a:ext>
            </a:extLst>
          </p:cNvPr>
          <p:cNvSpPr>
            <a:spLocks noChangeArrowheads="1"/>
          </p:cNvSpPr>
          <p:nvPr/>
        </p:nvSpPr>
        <p:spPr bwMode="auto">
          <a:xfrm>
            <a:off x="0" y="-130806"/>
            <a:ext cx="223138" cy="2616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5272B86-945A-BF3F-83C3-02605BAAF7FE}"/>
              </a:ext>
            </a:extLst>
          </p:cNvPr>
          <p:cNvSpPr txBox="1"/>
          <p:nvPr/>
        </p:nvSpPr>
        <p:spPr>
          <a:xfrm>
            <a:off x="937447" y="1135411"/>
            <a:ext cx="11031415" cy="6278642"/>
          </a:xfrm>
          <a:prstGeom prst="rect">
            <a:avLst/>
          </a:prstGeom>
          <a:noFill/>
        </p:spPr>
        <p:txBody>
          <a:bodyPr wrap="square" rtlCol="0">
            <a:spAutoFit/>
          </a:bodyPr>
          <a:lstStyle/>
          <a:p>
            <a:r>
              <a:rPr lang="en-US" sz="2400" b="1" dirty="0"/>
              <a:t>                                                                    C loops</a:t>
            </a:r>
          </a:p>
          <a:p>
            <a:endParaRPr lang="en-US" b="1" dirty="0"/>
          </a:p>
          <a:p>
            <a:r>
              <a:rPr lang="en-US" b="1" dirty="0"/>
              <a:t>          </a:t>
            </a:r>
            <a:r>
              <a:rPr lang="en-US" sz="2400" dirty="0"/>
              <a:t>Loops are important </a:t>
            </a:r>
            <a:r>
              <a:rPr lang="en-US" sz="2400" b="0" i="0" dirty="0">
                <a:solidFill>
                  <a:srgbClr val="374151"/>
                </a:solidFill>
                <a:effectLst/>
                <a:latin typeface="Söhne"/>
              </a:rPr>
              <a:t>control structures in C  programming that make the repetition of a set of instructions and execute a block of code repeatedly. They use </a:t>
            </a:r>
            <a:r>
              <a:rPr lang="en-US" sz="2400" dirty="0">
                <a:solidFill>
                  <a:srgbClr val="374151"/>
                </a:solidFill>
                <a:latin typeface="Söhne"/>
              </a:rPr>
              <a:t>for the </a:t>
            </a:r>
            <a:r>
              <a:rPr lang="en-US" sz="2400" b="0" i="0" dirty="0">
                <a:solidFill>
                  <a:srgbClr val="374151"/>
                </a:solidFill>
                <a:effectLst/>
                <a:latin typeface="Söhne"/>
              </a:rPr>
              <a:t>purpose of automating repetitive tasks, making code more efficient, and decreasing redundancy. </a:t>
            </a:r>
            <a:r>
              <a:rPr lang="en-US" sz="2400" dirty="0">
                <a:solidFill>
                  <a:srgbClr val="374151"/>
                </a:solidFill>
                <a:latin typeface="Söhne"/>
              </a:rPr>
              <a:t>C loops </a:t>
            </a:r>
            <a:r>
              <a:rPr lang="en-US" sz="2400" b="0" i="0" dirty="0">
                <a:solidFill>
                  <a:srgbClr val="374151"/>
                </a:solidFill>
                <a:effectLst/>
                <a:latin typeface="Söhne"/>
              </a:rPr>
              <a:t> have two main components such as syntax and purpose.</a:t>
            </a:r>
          </a:p>
          <a:p>
            <a:pPr algn="l"/>
            <a:r>
              <a:rPr lang="en-US" sz="2400" b="1" i="0" dirty="0">
                <a:solidFill>
                  <a:srgbClr val="374151"/>
                </a:solidFill>
                <a:effectLst/>
                <a:latin typeface="Söhne"/>
              </a:rPr>
              <a:t>                            Syntax</a:t>
            </a:r>
            <a:endParaRPr lang="en-US" sz="2400" b="0" i="0" dirty="0">
              <a:solidFill>
                <a:srgbClr val="374151"/>
              </a:solidFill>
              <a:effectLst/>
              <a:latin typeface="Söhne"/>
            </a:endParaRPr>
          </a:p>
          <a:p>
            <a:pPr algn="l"/>
            <a:r>
              <a:rPr lang="en-US" sz="2400" b="0" i="0" dirty="0">
                <a:solidFill>
                  <a:srgbClr val="374151"/>
                </a:solidFill>
                <a:effectLst/>
                <a:latin typeface="Söhne"/>
              </a:rPr>
              <a:t>The syntax of loops can </a:t>
            </a:r>
            <a:r>
              <a:rPr lang="en-US" sz="2400" dirty="0">
                <a:solidFill>
                  <a:srgbClr val="374151"/>
                </a:solidFill>
                <a:latin typeface="Söhne"/>
              </a:rPr>
              <a:t>different</a:t>
            </a:r>
            <a:r>
              <a:rPr lang="en-US" sz="2400" b="0" i="0" dirty="0">
                <a:solidFill>
                  <a:srgbClr val="374151"/>
                </a:solidFill>
                <a:effectLst/>
                <a:latin typeface="Söhne"/>
              </a:rPr>
              <a:t> slightly depending on the programming language</a:t>
            </a:r>
            <a:r>
              <a:rPr lang="en-US" sz="2400" dirty="0">
                <a:solidFill>
                  <a:srgbClr val="374151"/>
                </a:solidFill>
                <a:latin typeface="Söhne"/>
              </a:rPr>
              <a:t>. The loops syntax</a:t>
            </a:r>
            <a:r>
              <a:rPr lang="en-US" sz="2400" b="0" i="0" dirty="0">
                <a:solidFill>
                  <a:srgbClr val="374151"/>
                </a:solidFill>
                <a:effectLst/>
                <a:latin typeface="Söhne"/>
              </a:rPr>
              <a:t> have </a:t>
            </a:r>
            <a:r>
              <a:rPr lang="en-US" sz="2400" dirty="0">
                <a:solidFill>
                  <a:srgbClr val="374151"/>
                </a:solidFill>
                <a:latin typeface="Söhne"/>
              </a:rPr>
              <a:t>many</a:t>
            </a:r>
            <a:r>
              <a:rPr lang="en-US" sz="2400" b="0" i="0" dirty="0">
                <a:solidFill>
                  <a:srgbClr val="374151"/>
                </a:solidFill>
                <a:effectLst/>
                <a:latin typeface="Söhne"/>
              </a:rPr>
              <a:t> elements</a:t>
            </a:r>
            <a:r>
              <a:rPr lang="en-US" sz="2400" dirty="0">
                <a:solidFill>
                  <a:srgbClr val="374151"/>
                </a:solidFill>
                <a:latin typeface="Söhne"/>
              </a:rPr>
              <a:t> such as </a:t>
            </a:r>
            <a:r>
              <a:rPr lang="en-US" sz="2400" i="0" dirty="0">
                <a:solidFill>
                  <a:srgbClr val="374151"/>
                </a:solidFill>
                <a:effectLst/>
                <a:latin typeface="Söhne"/>
              </a:rPr>
              <a:t>Initialization, condition, body, and increment or decrement.</a:t>
            </a:r>
            <a:r>
              <a:rPr lang="en-US" sz="2400" b="0" i="0" dirty="0">
                <a:solidFill>
                  <a:srgbClr val="374151"/>
                </a:solidFill>
                <a:effectLst/>
                <a:latin typeface="Söhne"/>
              </a:rPr>
              <a:t> initializing loop control variables or counters</a:t>
            </a:r>
            <a:r>
              <a:rPr lang="en-US" sz="2400" dirty="0">
                <a:solidFill>
                  <a:srgbClr val="374151"/>
                </a:solidFill>
                <a:latin typeface="Söhne"/>
              </a:rPr>
              <a:t>  helps to </a:t>
            </a:r>
            <a:r>
              <a:rPr lang="en-US" sz="2400" b="0" i="0" dirty="0">
                <a:solidFill>
                  <a:srgbClr val="374151"/>
                </a:solidFill>
                <a:effectLst/>
                <a:latin typeface="Söhne"/>
              </a:rPr>
              <a:t>determine how many times the loop will run.</a:t>
            </a:r>
          </a:p>
          <a:p>
            <a:pPr algn="l"/>
            <a:r>
              <a:rPr lang="en-US" sz="2400" b="1" i="0" dirty="0">
                <a:solidFill>
                  <a:srgbClr val="374151"/>
                </a:solidFill>
                <a:effectLst/>
                <a:latin typeface="Söhne"/>
              </a:rPr>
              <a:t>                                Condition</a:t>
            </a:r>
            <a:endParaRPr lang="en-US" sz="2400" b="0" i="0" dirty="0">
              <a:solidFill>
                <a:srgbClr val="374151"/>
              </a:solidFill>
              <a:effectLst/>
              <a:latin typeface="Söhne"/>
            </a:endParaRPr>
          </a:p>
          <a:p>
            <a:pPr algn="l"/>
            <a:r>
              <a:rPr lang="en-US" sz="2400" b="0" i="0" dirty="0">
                <a:solidFill>
                  <a:srgbClr val="374151"/>
                </a:solidFill>
                <a:effectLst/>
                <a:latin typeface="Söhne"/>
              </a:rPr>
              <a:t>The loop continues to run  </a:t>
            </a:r>
            <a:r>
              <a:rPr lang="en-US" sz="2400" dirty="0">
                <a:solidFill>
                  <a:srgbClr val="374151"/>
                </a:solidFill>
                <a:latin typeface="Söhne"/>
              </a:rPr>
              <a:t>until</a:t>
            </a:r>
            <a:r>
              <a:rPr lang="en-US" sz="2400" b="0" i="0" dirty="0">
                <a:solidFill>
                  <a:srgbClr val="374151"/>
                </a:solidFill>
                <a:effectLst/>
                <a:latin typeface="Söhne"/>
              </a:rPr>
              <a:t> a specified condition is true. The condition is checked before each iteration. </a:t>
            </a:r>
            <a:r>
              <a:rPr lang="en-US" sz="2400" b="1" i="0" dirty="0">
                <a:effectLst/>
                <a:latin typeface="Söhne"/>
              </a:rPr>
              <a:t>Body</a:t>
            </a:r>
            <a:endParaRPr lang="en-US" sz="2400" dirty="0">
              <a:solidFill>
                <a:srgbClr val="374151"/>
              </a:solidFill>
              <a:latin typeface="Söhne"/>
            </a:endParaRPr>
          </a:p>
          <a:p>
            <a:pPr algn="l"/>
            <a:r>
              <a:rPr lang="en-US" sz="2400" b="0" i="0" dirty="0">
                <a:solidFill>
                  <a:srgbClr val="374151"/>
                </a:solidFill>
                <a:effectLst/>
                <a:latin typeface="Söhne"/>
              </a:rPr>
              <a:t>The body of the loop contains the code that we want to execute repeatedly.</a:t>
            </a:r>
          </a:p>
          <a:p>
            <a:endParaRPr lang="en-US" sz="2400" b="0" i="0" dirty="0">
              <a:solidFill>
                <a:srgbClr val="374151"/>
              </a:solidFill>
              <a:effectLst/>
              <a:latin typeface="Söhne"/>
            </a:endParaRPr>
          </a:p>
          <a:p>
            <a:endParaRPr lang="en-US" sz="2400" b="1" dirty="0"/>
          </a:p>
        </p:txBody>
      </p:sp>
      <p:sp>
        <p:nvSpPr>
          <p:cNvPr id="8" name="Rectangle 4">
            <a:extLst>
              <a:ext uri="{FF2B5EF4-FFF2-40B4-BE49-F238E27FC236}">
                <a16:creationId xmlns:a16="http://schemas.microsoft.com/office/drawing/2014/main" id="{DE7BE8B1-9364-2661-48C9-F1D4DEAADF79}"/>
              </a:ext>
            </a:extLst>
          </p:cNvPr>
          <p:cNvSpPr>
            <a:spLocks noChangeArrowheads="1"/>
          </p:cNvSpPr>
          <p:nvPr/>
        </p:nvSpPr>
        <p:spPr bwMode="auto">
          <a:xfrm>
            <a:off x="0" y="-130806"/>
            <a:ext cx="223138" cy="2616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2C266B96-5F7C-51FA-6F14-ACF00B9AAE86}"/>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A0AB43D-CF0A-FC02-F119-B695C2C78031}"/>
              </a:ext>
            </a:extLst>
          </p:cNvPr>
          <p:cNvSpPr>
            <a:spLocks noChangeArrowheads="1"/>
          </p:cNvSpPr>
          <p:nvPr/>
        </p:nvSpPr>
        <p:spPr bwMode="auto">
          <a:xfrm>
            <a:off x="0" y="97795"/>
            <a:ext cx="223138" cy="26161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73A69967-1540-1746-D5EE-2C4D5FAE9795}"/>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49E9EEDA-942F-A05D-213E-A451020B9BE4}"/>
              </a:ext>
            </a:extLst>
          </p:cNvPr>
          <p:cNvSpPr>
            <a:spLocks noChangeArrowheads="1"/>
          </p:cNvSpPr>
          <p:nvPr/>
        </p:nvSpPr>
        <p:spPr bwMode="auto">
          <a:xfrm>
            <a:off x="223138" y="996912"/>
            <a:ext cx="219932" cy="27699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196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3B3595-9608-75D6-1BF5-32B9D14CC936}"/>
              </a:ext>
            </a:extLst>
          </p:cNvPr>
          <p:cNvSpPr txBox="1"/>
          <p:nvPr/>
        </p:nvSpPr>
        <p:spPr>
          <a:xfrm>
            <a:off x="937846" y="867508"/>
            <a:ext cx="10820400" cy="5632311"/>
          </a:xfrm>
          <a:prstGeom prst="rect">
            <a:avLst/>
          </a:prstGeom>
          <a:noFill/>
        </p:spPr>
        <p:txBody>
          <a:bodyPr wrap="square" rtlCol="0">
            <a:spAutoFit/>
          </a:bodyPr>
          <a:lstStyle/>
          <a:p>
            <a:r>
              <a:rPr lang="en-US" sz="2400" dirty="0"/>
              <a:t>Th is enclosed within curly braces {} in languages like C, C++, and Java, or indented in Python.</a:t>
            </a:r>
          </a:p>
          <a:p>
            <a:r>
              <a:rPr lang="en-US" sz="2400" b="1" dirty="0"/>
              <a:t>                         Increment/Decrement</a:t>
            </a:r>
            <a:r>
              <a:rPr lang="en-US" sz="2400" dirty="0"/>
              <a:t>:</a:t>
            </a:r>
          </a:p>
          <a:p>
            <a:r>
              <a:rPr lang="en-US" sz="2400" dirty="0"/>
              <a:t> Inside the loop, we often modify the loop control variables or counters to eventually make the condition false. It is very important for preventing infinite loops.</a:t>
            </a:r>
          </a:p>
          <a:p>
            <a:pPr algn="l"/>
            <a:r>
              <a:rPr lang="en-US" sz="2400" b="1" i="0" dirty="0">
                <a:effectLst/>
                <a:latin typeface="Söhne"/>
              </a:rPr>
              <a:t>                                         Purpose:</a:t>
            </a:r>
          </a:p>
          <a:p>
            <a:pPr algn="l"/>
            <a:r>
              <a:rPr lang="en-US" sz="2400" b="0" i="0" dirty="0">
                <a:solidFill>
                  <a:srgbClr val="374151"/>
                </a:solidFill>
                <a:effectLst/>
                <a:latin typeface="Söhne"/>
              </a:rPr>
              <a:t>Loops perform various purposes in programming such as </a:t>
            </a:r>
            <a:r>
              <a:rPr lang="en-US" sz="2400" i="0" dirty="0">
                <a:solidFill>
                  <a:srgbClr val="374151"/>
                </a:solidFill>
                <a:effectLst/>
                <a:latin typeface="Söhne"/>
              </a:rPr>
              <a:t>Repetition,</a:t>
            </a:r>
            <a:r>
              <a:rPr lang="en-US" sz="2400" b="1" i="0" dirty="0">
                <a:effectLst/>
                <a:latin typeface="Söhne"/>
              </a:rPr>
              <a:t> </a:t>
            </a:r>
            <a:r>
              <a:rPr lang="en-US" sz="2400" i="0" dirty="0">
                <a:effectLst/>
                <a:latin typeface="Söhne"/>
              </a:rPr>
              <a:t>Automation,</a:t>
            </a:r>
            <a:r>
              <a:rPr lang="en-US" sz="2400" b="1" i="0" dirty="0">
                <a:effectLst/>
                <a:latin typeface="Söhne"/>
              </a:rPr>
              <a:t> </a:t>
            </a:r>
            <a:r>
              <a:rPr lang="en-US" sz="2400" i="0" dirty="0">
                <a:effectLst/>
                <a:latin typeface="Söhne"/>
              </a:rPr>
              <a:t>Iterating and Searching.</a:t>
            </a:r>
            <a:endParaRPr lang="en-US" sz="2400" i="0" dirty="0">
              <a:solidFill>
                <a:srgbClr val="374151"/>
              </a:solidFill>
              <a:effectLst/>
              <a:latin typeface="Söhne"/>
            </a:endParaRPr>
          </a:p>
          <a:p>
            <a:pPr algn="l"/>
            <a:r>
              <a:rPr lang="en-US" sz="2400" b="1" i="0" dirty="0">
                <a:solidFill>
                  <a:srgbClr val="374151"/>
                </a:solidFill>
                <a:effectLst/>
                <a:latin typeface="Söhne"/>
              </a:rPr>
              <a:t>Repetition</a:t>
            </a:r>
            <a:r>
              <a:rPr lang="en-US" sz="2400" b="0" i="0" dirty="0">
                <a:solidFill>
                  <a:srgbClr val="374151"/>
                </a:solidFill>
                <a:effectLst/>
                <a:latin typeface="Söhne"/>
              </a:rPr>
              <a:t>: Loops allow us to perform the same set of actions many times to reducing the need for duplicating code. For example, we can use loops to iterate over elements in a list, array, or collection. </a:t>
            </a:r>
            <a:r>
              <a:rPr lang="en-US" sz="2400" b="1" i="0" dirty="0">
                <a:effectLst/>
                <a:latin typeface="Söhne"/>
              </a:rPr>
              <a:t>Automation</a:t>
            </a:r>
            <a:r>
              <a:rPr lang="en-US" sz="2400" b="0" i="0" dirty="0">
                <a:solidFill>
                  <a:srgbClr val="374151"/>
                </a:solidFill>
                <a:effectLst/>
                <a:latin typeface="Söhne"/>
              </a:rPr>
              <a:t>: it uses to save time and effort. we can automate repetitive tasks, such as processing data, by using loops. </a:t>
            </a:r>
            <a:r>
              <a:rPr lang="en-US" sz="2400" b="1" i="0" dirty="0">
                <a:effectLst/>
                <a:latin typeface="Söhne"/>
              </a:rPr>
              <a:t>Iterating and Searching</a:t>
            </a:r>
            <a:r>
              <a:rPr lang="en-US" sz="2400" dirty="0">
                <a:solidFill>
                  <a:srgbClr val="374151"/>
                </a:solidFill>
                <a:latin typeface="Söhne"/>
              </a:rPr>
              <a:t> :</a:t>
            </a:r>
            <a:r>
              <a:rPr lang="en-US" sz="2400" b="0" i="0" dirty="0">
                <a:solidFill>
                  <a:srgbClr val="374151"/>
                </a:solidFill>
                <a:effectLst/>
                <a:latin typeface="Söhne"/>
              </a:rPr>
              <a:t>Loops are commonly used to iterate through data structures</a:t>
            </a:r>
            <a:r>
              <a:rPr lang="en-US" sz="2400" dirty="0">
                <a:solidFill>
                  <a:srgbClr val="374151"/>
                </a:solidFill>
                <a:latin typeface="Söhne"/>
              </a:rPr>
              <a:t>. For example,</a:t>
            </a:r>
            <a:r>
              <a:rPr lang="en-US" sz="2400" b="0" i="0" dirty="0">
                <a:solidFill>
                  <a:srgbClr val="374151"/>
                </a:solidFill>
                <a:effectLst/>
                <a:latin typeface="Söhne"/>
              </a:rPr>
              <a:t> arrays, lists, and dictionaries, to search for specific items or complete operations on each element.</a:t>
            </a:r>
            <a:endParaRPr lang="en-US" sz="2400" dirty="0"/>
          </a:p>
        </p:txBody>
      </p:sp>
    </p:spTree>
    <p:extLst>
      <p:ext uri="{BB962C8B-B14F-4D97-AF65-F5344CB8AC3E}">
        <p14:creationId xmlns:p14="http://schemas.microsoft.com/office/powerpoint/2010/main" val="338440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7A8B225-CEE0-C723-2BC8-C513776D190C}"/>
              </a:ext>
            </a:extLst>
          </p:cNvPr>
          <p:cNvSpPr txBox="1"/>
          <p:nvPr/>
        </p:nvSpPr>
        <p:spPr>
          <a:xfrm>
            <a:off x="644769" y="117231"/>
            <a:ext cx="11453446" cy="5909310"/>
          </a:xfrm>
          <a:prstGeom prst="rect">
            <a:avLst/>
          </a:prstGeom>
          <a:noFill/>
        </p:spPr>
        <p:txBody>
          <a:bodyPr wrap="square" rtlCol="0">
            <a:spAutoFit/>
          </a:bodyPr>
          <a:lstStyle/>
          <a:p>
            <a:r>
              <a:rPr lang="en-US" sz="2400" dirty="0"/>
              <a:t>There are many Common types of loops in programming such as for loop, while, and do while loop.</a:t>
            </a:r>
          </a:p>
          <a:p>
            <a:endParaRPr lang="en-US" sz="2400" dirty="0"/>
          </a:p>
          <a:p>
            <a:r>
              <a:rPr lang="en-US" sz="2400" dirty="0"/>
              <a:t>For Loop: It uses to Iterates over a sequence for example, a range of numbers and executes the loop body a fixed number of times.</a:t>
            </a:r>
          </a:p>
          <a:p>
            <a:endParaRPr lang="en-US" sz="2400" dirty="0"/>
          </a:p>
          <a:p>
            <a:r>
              <a:rPr lang="en-US" sz="2400" dirty="0"/>
              <a:t>While Loop: It Repeats a block of code until a specified condition remains true.</a:t>
            </a:r>
          </a:p>
          <a:p>
            <a:endParaRPr lang="en-US" sz="2400" dirty="0"/>
          </a:p>
          <a:p>
            <a:r>
              <a:rPr lang="en-US" sz="2400" dirty="0"/>
              <a:t>Do-While Loop: It repeat-Until Loops come Similar to a while loop, but it ensures that the loop body is executed at least once before checking the condition.</a:t>
            </a:r>
          </a:p>
          <a:p>
            <a:endParaRPr lang="en-US" sz="2400" dirty="0"/>
          </a:p>
          <a:p>
            <a:r>
              <a:rPr lang="en-US" sz="2400" dirty="0"/>
              <a:t>For Each Loop: It Used to iterate through elements in collections or arrays.</a:t>
            </a:r>
          </a:p>
          <a:p>
            <a:endParaRPr lang="en-US" sz="2400" dirty="0"/>
          </a:p>
          <a:p>
            <a:r>
              <a:rPr lang="en-US" sz="2400" dirty="0"/>
              <a:t>The choice of which loop to use depends on the specific requirements of our program and the programming language we are using.</a:t>
            </a:r>
          </a:p>
          <a:p>
            <a:endParaRPr lang="en-US" dirty="0"/>
          </a:p>
        </p:txBody>
      </p:sp>
    </p:spTree>
    <p:extLst>
      <p:ext uri="{BB962C8B-B14F-4D97-AF65-F5344CB8AC3E}">
        <p14:creationId xmlns:p14="http://schemas.microsoft.com/office/powerpoint/2010/main" val="4206415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3643-95C2-0CDD-AD26-6F7300FEA279}"/>
              </a:ext>
            </a:extLst>
          </p:cNvPr>
          <p:cNvSpPr txBox="1"/>
          <p:nvPr/>
        </p:nvSpPr>
        <p:spPr>
          <a:xfrm>
            <a:off x="597408" y="573024"/>
            <a:ext cx="11387328" cy="6370975"/>
          </a:xfrm>
          <a:prstGeom prst="rect">
            <a:avLst/>
          </a:prstGeom>
          <a:noFill/>
        </p:spPr>
        <p:txBody>
          <a:bodyPr wrap="square" rtlCol="0">
            <a:spAutoFit/>
          </a:bodyPr>
          <a:lstStyle/>
          <a:p>
            <a:r>
              <a:rPr lang="en-US" sz="2400" b="1" dirty="0"/>
              <a:t>                                    Formatted Input/Output in C </a:t>
            </a:r>
          </a:p>
          <a:p>
            <a:r>
              <a:rPr lang="en-US" sz="2400" dirty="0"/>
              <a:t>Formatted Input or Output in C programming use of format specifiers to control the way that data is read from or written to input and output streams. This concept allows us to specify the layout, data types, and precision of the data being processed. Formatted Input or output  is a fundamental feature of the C programming  language  that  is commonly used for interacting with users, reading and writing files, and working with structured data. </a:t>
            </a:r>
          </a:p>
          <a:p>
            <a:r>
              <a:rPr lang="en-US" sz="2400" dirty="0"/>
              <a:t>                  </a:t>
            </a:r>
            <a:r>
              <a:rPr lang="en-US" sz="2400" b="1" dirty="0"/>
              <a:t>Advantage of Formatted Input/Output in C programming.</a:t>
            </a:r>
          </a:p>
          <a:p>
            <a:r>
              <a:rPr lang="en-US" sz="2400" dirty="0"/>
              <a:t>Formatted Input/Output is used for creating user-friendly interfaces. It enables them to display information to the user in a well-structured and readable format. For example, we  can use print f to display text and data in a user-friendly way. It helps also in validating and processing user input accurately and securely. It decreases the risk of input-related bugs and vulnerabilities. It is valuable for converting data between different data types and formats. We can use format specifiers to control how data is read and written, ensuring that data is correctly interpreted and represented. When reading from or writing to files, format specifiers help in parsing and formatting data according to the expected structure of the data in the file.</a:t>
            </a:r>
          </a:p>
        </p:txBody>
      </p:sp>
    </p:spTree>
    <p:extLst>
      <p:ext uri="{BB962C8B-B14F-4D97-AF65-F5344CB8AC3E}">
        <p14:creationId xmlns:p14="http://schemas.microsoft.com/office/powerpoint/2010/main" val="104014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404A8-2A17-A62B-46F6-73C71408AC1F}"/>
              </a:ext>
            </a:extLst>
          </p:cNvPr>
          <p:cNvSpPr txBox="1"/>
          <p:nvPr/>
        </p:nvSpPr>
        <p:spPr>
          <a:xfrm>
            <a:off x="365760" y="414528"/>
            <a:ext cx="11740896" cy="5632311"/>
          </a:xfrm>
          <a:prstGeom prst="rect">
            <a:avLst/>
          </a:prstGeom>
          <a:noFill/>
        </p:spPr>
        <p:txBody>
          <a:bodyPr wrap="square" rtlCol="0">
            <a:spAutoFit/>
          </a:bodyPr>
          <a:lstStyle/>
          <a:p>
            <a:r>
              <a:rPr lang="en-US" sz="2400" dirty="0"/>
              <a:t>                                  </a:t>
            </a:r>
            <a:r>
              <a:rPr lang="en-US" sz="2400" dirty="0" err="1"/>
              <a:t>printf</a:t>
            </a:r>
            <a:r>
              <a:rPr lang="en-US" sz="2400" dirty="0"/>
              <a:t> </a:t>
            </a:r>
          </a:p>
          <a:p>
            <a:r>
              <a:rPr lang="en-US" sz="2400" dirty="0" err="1"/>
              <a:t>Printf</a:t>
            </a:r>
            <a:r>
              <a:rPr lang="en-US" sz="2400" dirty="0"/>
              <a:t> is a fundamental C  function which is used for formatted output. It helps us to print data to the console or other output streams, and applying formatting rules to control how the data is displayed. Formatting in </a:t>
            </a:r>
            <a:r>
              <a:rPr lang="en-US" sz="2400" dirty="0" err="1"/>
              <a:t>printf</a:t>
            </a:r>
            <a:r>
              <a:rPr lang="en-US" sz="2400" dirty="0"/>
              <a:t> involves using format specifiers to define the type and layout of the data, including the number of decimal places, alignment, and width. This function is important for creating user-friendly interfaces, generating reports, and customizing the appearance of output, making it a versatile tool for displaying data in various ways. </a:t>
            </a:r>
          </a:p>
          <a:p>
            <a:r>
              <a:rPr lang="en-US" sz="2400" dirty="0"/>
              <a:t>                           </a:t>
            </a:r>
            <a:r>
              <a:rPr lang="en-US" sz="2400" dirty="0" err="1"/>
              <a:t>Scanf</a:t>
            </a:r>
            <a:endParaRPr lang="en-US" sz="2400" dirty="0"/>
          </a:p>
          <a:p>
            <a:r>
              <a:rPr lang="en-US" sz="2400" dirty="0"/>
              <a:t> </a:t>
            </a:r>
            <a:r>
              <a:rPr lang="en-US" sz="2400" dirty="0" err="1"/>
              <a:t>scanf</a:t>
            </a:r>
            <a:r>
              <a:rPr lang="en-US" sz="2400" dirty="0"/>
              <a:t>  is a fundamental C function that used for formatted input. It is used to read data from the user or other input sources while applying formatting rules defined by format specifiers. Format specifiers specify the expected data type and structure of the input, helping to ensure that user-provided data adheres to the required format. </a:t>
            </a:r>
            <a:r>
              <a:rPr lang="en-US" sz="2400" dirty="0" err="1"/>
              <a:t>scanf</a:t>
            </a:r>
            <a:r>
              <a:rPr lang="en-US" sz="2400" dirty="0"/>
              <a:t> is invaluable for input validation, enabling  to control how data is read and processed, and to safely handle user input according to the specified format.</a:t>
            </a:r>
          </a:p>
        </p:txBody>
      </p:sp>
    </p:spTree>
    <p:extLst>
      <p:ext uri="{BB962C8B-B14F-4D97-AF65-F5344CB8AC3E}">
        <p14:creationId xmlns:p14="http://schemas.microsoft.com/office/powerpoint/2010/main" val="395891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5AD724-9E0E-B9E7-7C4C-489A020B7FAF}"/>
              </a:ext>
            </a:extLst>
          </p:cNvPr>
          <p:cNvSpPr txBox="1"/>
          <p:nvPr/>
        </p:nvSpPr>
        <p:spPr>
          <a:xfrm>
            <a:off x="402336" y="158496"/>
            <a:ext cx="11655552" cy="6370975"/>
          </a:xfrm>
          <a:prstGeom prst="rect">
            <a:avLst/>
          </a:prstGeom>
          <a:noFill/>
        </p:spPr>
        <p:txBody>
          <a:bodyPr wrap="square" rtlCol="0">
            <a:spAutoFit/>
          </a:bodyPr>
          <a:lstStyle/>
          <a:p>
            <a:r>
              <a:rPr lang="en-US" dirty="0"/>
              <a:t>     </a:t>
            </a:r>
            <a:r>
              <a:rPr lang="en-US" sz="2400" dirty="0"/>
              <a:t>Here are also more some main keys about</a:t>
            </a:r>
            <a:r>
              <a:rPr lang="en-US" sz="2400" b="0" i="0" dirty="0">
                <a:solidFill>
                  <a:srgbClr val="374151"/>
                </a:solidFill>
                <a:effectLst/>
                <a:latin typeface="Söhne"/>
              </a:rPr>
              <a:t> </a:t>
            </a:r>
            <a:r>
              <a:rPr lang="en-US" sz="2400" b="0" i="0" dirty="0" err="1">
                <a:solidFill>
                  <a:srgbClr val="374151"/>
                </a:solidFill>
                <a:effectLst/>
                <a:latin typeface="Söhne"/>
              </a:rPr>
              <a:t>scanf</a:t>
            </a:r>
            <a:r>
              <a:rPr lang="en-US" sz="2400" b="0" i="0" dirty="0">
                <a:solidFill>
                  <a:srgbClr val="374151"/>
                </a:solidFill>
                <a:effectLst/>
                <a:latin typeface="Söhne"/>
              </a:rPr>
              <a:t> function. It has a syntax which is similar to </a:t>
            </a:r>
            <a:r>
              <a:rPr lang="en-US" sz="2400" b="0" i="0" dirty="0" err="1">
                <a:solidFill>
                  <a:srgbClr val="374151"/>
                </a:solidFill>
                <a:effectLst/>
                <a:latin typeface="Söhne"/>
              </a:rPr>
              <a:t>printf</a:t>
            </a:r>
            <a:r>
              <a:rPr lang="en-US" sz="2400" b="0" i="0" dirty="0">
                <a:solidFill>
                  <a:srgbClr val="374151"/>
                </a:solidFill>
                <a:effectLst/>
                <a:latin typeface="Söhne"/>
              </a:rPr>
              <a:t>, as it uses format specifiers to specify the expected data type of the input. The &amp; operator is used to pass the memory address of the variable whenever the input will be stored. </a:t>
            </a:r>
            <a:r>
              <a:rPr lang="en-US" sz="2400" dirty="0" err="1">
                <a:solidFill>
                  <a:srgbClr val="374151"/>
                </a:solidFill>
                <a:latin typeface="Söhne"/>
              </a:rPr>
              <a:t>S</a:t>
            </a:r>
            <a:r>
              <a:rPr lang="en-US" sz="2400" b="0" i="0" dirty="0" err="1">
                <a:solidFill>
                  <a:srgbClr val="374151"/>
                </a:solidFill>
                <a:effectLst/>
                <a:latin typeface="Söhne"/>
              </a:rPr>
              <a:t>canf</a:t>
            </a:r>
            <a:r>
              <a:rPr lang="en-US" sz="2400" b="0" i="0" dirty="0">
                <a:solidFill>
                  <a:srgbClr val="374151"/>
                </a:solidFill>
                <a:effectLst/>
                <a:latin typeface="Söhne"/>
              </a:rPr>
              <a:t> uses format specifiers to determine the data type of the input. Common format specifiers include %d for integers, %f for floating-point numbers, %c for characters, %s for strings. Format specifiers </a:t>
            </a:r>
            <a:r>
              <a:rPr lang="en-US" sz="2400" dirty="0">
                <a:solidFill>
                  <a:srgbClr val="374151"/>
                </a:solidFill>
                <a:latin typeface="Söhne"/>
              </a:rPr>
              <a:t>uses to </a:t>
            </a:r>
            <a:r>
              <a:rPr lang="en-US" sz="2400" b="0" i="0" dirty="0" err="1">
                <a:solidFill>
                  <a:srgbClr val="374151"/>
                </a:solidFill>
                <a:effectLst/>
                <a:latin typeface="Söhne"/>
              </a:rPr>
              <a:t>scanf</a:t>
            </a:r>
            <a:r>
              <a:rPr lang="en-US" sz="2400" b="0" i="0" dirty="0">
                <a:solidFill>
                  <a:srgbClr val="374151"/>
                </a:solidFill>
                <a:effectLst/>
                <a:latin typeface="Söhne"/>
              </a:rPr>
              <a:t> correctly and interpret the user's input. </a:t>
            </a:r>
            <a:r>
              <a:rPr lang="en-US" sz="2400" b="0" i="0" dirty="0" err="1">
                <a:solidFill>
                  <a:srgbClr val="374151"/>
                </a:solidFill>
                <a:effectLst/>
                <a:latin typeface="Söhne"/>
              </a:rPr>
              <a:t>Scanf</a:t>
            </a:r>
            <a:r>
              <a:rPr lang="en-US" sz="2400" b="0" i="0" dirty="0">
                <a:solidFill>
                  <a:srgbClr val="374151"/>
                </a:solidFill>
                <a:effectLst/>
                <a:latin typeface="Söhne"/>
              </a:rPr>
              <a:t> returns the number of items successfully read. It’s important to check the return value to handle potential input errors. If the return value is less than the expected number of inputs, it indicates a mismatch between the input and the format specifiers. to specify the expected data type of the input. The &amp; operator is used to pass the memory address of the variable whenever the input will be stored. </a:t>
            </a:r>
            <a:r>
              <a:rPr lang="en-US" sz="2400" b="0" i="0" dirty="0" err="1">
                <a:solidFill>
                  <a:srgbClr val="374151"/>
                </a:solidFill>
                <a:effectLst/>
                <a:latin typeface="Söhne"/>
              </a:rPr>
              <a:t>Scanf</a:t>
            </a:r>
            <a:r>
              <a:rPr lang="en-US" sz="2400" b="0" i="0" dirty="0">
                <a:solidFill>
                  <a:srgbClr val="374151"/>
                </a:solidFill>
                <a:effectLst/>
                <a:latin typeface="Söhne"/>
              </a:rPr>
              <a:t> uses format specifiers to determine the data type of the input. Common format specifiers include %d for integers, %f for floating-point numbers, %c for characters, %s for strings. Format specifiers uses to </a:t>
            </a:r>
            <a:r>
              <a:rPr lang="en-US" sz="2400" b="0" i="0" dirty="0" err="1">
                <a:solidFill>
                  <a:srgbClr val="374151"/>
                </a:solidFill>
                <a:effectLst/>
                <a:latin typeface="Söhne"/>
              </a:rPr>
              <a:t>scanf</a:t>
            </a:r>
            <a:r>
              <a:rPr lang="en-US" sz="2400" b="0" i="0" dirty="0">
                <a:solidFill>
                  <a:srgbClr val="374151"/>
                </a:solidFill>
                <a:effectLst/>
                <a:latin typeface="Söhne"/>
              </a:rPr>
              <a:t> correctly and interpret the user's input. </a:t>
            </a:r>
            <a:r>
              <a:rPr lang="en-US" sz="2400" b="0" i="0" dirty="0" err="1">
                <a:solidFill>
                  <a:srgbClr val="374151"/>
                </a:solidFill>
                <a:effectLst/>
                <a:latin typeface="Söhne"/>
              </a:rPr>
              <a:t>Scanf</a:t>
            </a:r>
            <a:r>
              <a:rPr lang="en-US" sz="2400" b="0" i="0" dirty="0">
                <a:solidFill>
                  <a:srgbClr val="374151"/>
                </a:solidFill>
                <a:effectLst/>
                <a:latin typeface="Söhne"/>
              </a:rPr>
              <a:t> returns the number of items successfully read. It’s important to check the return value to handle potential input errors. If the return value is less than the expected number of inputs, it indicates a mismatch between the input and the format specifiers</a:t>
            </a:r>
            <a:r>
              <a:rPr lang="en-US" b="0" i="0" dirty="0">
                <a:solidFill>
                  <a:srgbClr val="374151"/>
                </a:solidFill>
                <a:effectLst/>
                <a:latin typeface="Söhne"/>
              </a:rPr>
              <a:t>. </a:t>
            </a:r>
            <a:endParaRPr lang="en-US" dirty="0"/>
          </a:p>
        </p:txBody>
      </p:sp>
      <p:sp>
        <p:nvSpPr>
          <p:cNvPr id="6" name="Rectangle 2">
            <a:extLst>
              <a:ext uri="{FF2B5EF4-FFF2-40B4-BE49-F238E27FC236}">
                <a16:creationId xmlns:a16="http://schemas.microsoft.com/office/drawing/2014/main" id="{D1B6E15B-447D-96E2-3551-056BA18B9F11}"/>
              </a:ext>
            </a:extLst>
          </p:cNvPr>
          <p:cNvSpPr>
            <a:spLocks noChangeArrowheads="1"/>
          </p:cNvSpPr>
          <p:nvPr/>
        </p:nvSpPr>
        <p:spPr bwMode="auto">
          <a:xfrm>
            <a:off x="0" y="43934"/>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31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3F49A-C893-CFC2-A5C4-0D9197448EF8}"/>
              </a:ext>
            </a:extLst>
          </p:cNvPr>
          <p:cNvSpPr txBox="1"/>
          <p:nvPr/>
        </p:nvSpPr>
        <p:spPr>
          <a:xfrm>
            <a:off x="1222952" y="-604207"/>
            <a:ext cx="11484864"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739ACD17-E585-B90D-F975-5F60BF64403F}"/>
              </a:ext>
            </a:extLst>
          </p:cNvPr>
          <p:cNvSpPr txBox="1"/>
          <p:nvPr/>
        </p:nvSpPr>
        <p:spPr>
          <a:xfrm>
            <a:off x="1570893" y="581526"/>
            <a:ext cx="6353906" cy="5262979"/>
          </a:xfrm>
          <a:prstGeom prst="rect">
            <a:avLst/>
          </a:prstGeom>
          <a:noFill/>
        </p:spPr>
        <p:txBody>
          <a:bodyPr wrap="square">
            <a:spAutoFit/>
          </a:bodyPr>
          <a:lstStyle/>
          <a:p>
            <a:r>
              <a:rPr lang="en-US" sz="2400" u="sng" dirty="0"/>
              <a:t>Foor loop programming</a:t>
            </a:r>
          </a:p>
          <a:p>
            <a:endParaRPr lang="en-US" sz="2400" u="sng" dirty="0"/>
          </a:p>
          <a:p>
            <a:r>
              <a:rPr lang="en-US" sz="2400" dirty="0"/>
              <a:t>#include &lt;</a:t>
            </a:r>
            <a:r>
              <a:rPr lang="en-US" sz="2400" dirty="0" err="1"/>
              <a:t>stdio.h</a:t>
            </a:r>
            <a:r>
              <a:rPr lang="en-US" sz="2400" dirty="0"/>
              <a:t>&gt;</a:t>
            </a:r>
          </a:p>
          <a:p>
            <a:endParaRPr lang="en-US" sz="2400" dirty="0"/>
          </a:p>
          <a:p>
            <a:r>
              <a:rPr lang="en-US" sz="2400" dirty="0"/>
              <a:t>int main() {</a:t>
            </a:r>
          </a:p>
          <a:p>
            <a:r>
              <a:rPr lang="en-US" sz="2400" dirty="0"/>
              <a:t>    </a:t>
            </a:r>
            <a:r>
              <a:rPr lang="en-US" sz="2400" dirty="0" err="1"/>
              <a:t>printf</a:t>
            </a:r>
            <a:r>
              <a:rPr lang="en-US" sz="2400" dirty="0"/>
              <a:t>("Counting from 1 to 11 using </a:t>
            </a:r>
            <a:r>
              <a:rPr lang="en-US" sz="2400" dirty="0" err="1"/>
              <a:t>aforloop</a:t>
            </a:r>
            <a:r>
              <a:rPr lang="en-US" sz="2400" dirty="0"/>
              <a:t>:\n");</a:t>
            </a:r>
          </a:p>
          <a:p>
            <a:endParaRPr lang="en-US" sz="2400" dirty="0"/>
          </a:p>
          <a:p>
            <a:r>
              <a:rPr lang="en-US" sz="2400" dirty="0"/>
              <a:t>    for (int </a:t>
            </a:r>
            <a:r>
              <a:rPr lang="en-US" sz="2400" dirty="0" err="1"/>
              <a:t>i</a:t>
            </a:r>
            <a:r>
              <a:rPr lang="en-US" sz="2400" dirty="0"/>
              <a:t> = 1; </a:t>
            </a:r>
            <a:r>
              <a:rPr lang="en-US" sz="2400" dirty="0" err="1"/>
              <a:t>i</a:t>
            </a:r>
            <a:r>
              <a:rPr lang="en-US" sz="2400" dirty="0"/>
              <a:t> &lt;= 11; </a:t>
            </a:r>
            <a:r>
              <a:rPr lang="en-US" sz="2400" dirty="0" err="1"/>
              <a:t>i</a:t>
            </a:r>
            <a:r>
              <a:rPr lang="en-US" sz="2400" dirty="0"/>
              <a:t>++) {</a:t>
            </a:r>
          </a:p>
          <a:p>
            <a:r>
              <a:rPr lang="en-US" sz="2400" dirty="0"/>
              <a:t>        </a:t>
            </a:r>
            <a:r>
              <a:rPr lang="en-US" sz="2400" dirty="0" err="1"/>
              <a:t>printf</a:t>
            </a:r>
            <a:r>
              <a:rPr lang="en-US" sz="2400" dirty="0"/>
              <a:t>("%d\n", </a:t>
            </a:r>
            <a:r>
              <a:rPr lang="en-US" sz="2400" dirty="0" err="1"/>
              <a:t>i</a:t>
            </a:r>
            <a:r>
              <a:rPr lang="en-US" sz="2400" dirty="0"/>
              <a:t>);</a:t>
            </a:r>
          </a:p>
          <a:p>
            <a:r>
              <a:rPr lang="en-US" sz="2400" dirty="0"/>
              <a:t>    }</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284804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96041B-BA94-9E2E-F3D5-78C8EE42EF50}"/>
              </a:ext>
            </a:extLst>
          </p:cNvPr>
          <p:cNvSpPr txBox="1"/>
          <p:nvPr/>
        </p:nvSpPr>
        <p:spPr>
          <a:xfrm>
            <a:off x="1301262" y="612844"/>
            <a:ext cx="6096000" cy="6370975"/>
          </a:xfrm>
          <a:prstGeom prst="rect">
            <a:avLst/>
          </a:prstGeom>
          <a:noFill/>
        </p:spPr>
        <p:txBody>
          <a:bodyPr wrap="square">
            <a:spAutoFit/>
          </a:bodyPr>
          <a:lstStyle/>
          <a:p>
            <a:r>
              <a:rPr lang="en-US" sz="2400" u="sng" dirty="0"/>
              <a:t>While loop programming</a:t>
            </a:r>
          </a:p>
          <a:p>
            <a:endParaRPr lang="en-US" sz="2400" u="sng" dirty="0"/>
          </a:p>
          <a:p>
            <a:r>
              <a:rPr lang="en-US" sz="2400" dirty="0"/>
              <a:t>#include &lt;</a:t>
            </a:r>
            <a:r>
              <a:rPr lang="en-US" sz="2400" dirty="0" err="1"/>
              <a:t>stdio.h</a:t>
            </a:r>
            <a:r>
              <a:rPr lang="en-US" sz="2400" dirty="0"/>
              <a:t>&gt;</a:t>
            </a:r>
          </a:p>
          <a:p>
            <a:endParaRPr lang="en-US" sz="2400" dirty="0"/>
          </a:p>
          <a:p>
            <a:r>
              <a:rPr lang="en-US" sz="2400" dirty="0"/>
              <a:t>int main() {</a:t>
            </a:r>
          </a:p>
          <a:p>
            <a:r>
              <a:rPr lang="en-US" sz="2400" dirty="0"/>
              <a:t>    int count = 1;</a:t>
            </a:r>
          </a:p>
          <a:p>
            <a:endParaRPr lang="en-US" sz="2400" dirty="0"/>
          </a:p>
          <a:p>
            <a:r>
              <a:rPr lang="en-US" sz="2400" dirty="0"/>
              <a:t>    </a:t>
            </a:r>
            <a:r>
              <a:rPr lang="en-US" sz="2400" dirty="0" err="1"/>
              <a:t>printf</a:t>
            </a:r>
            <a:r>
              <a:rPr lang="en-US" sz="2400" dirty="0"/>
              <a:t>("Counting from 1 to 5 using a while loop:\n");</a:t>
            </a:r>
          </a:p>
          <a:p>
            <a:endParaRPr lang="en-US" sz="2400" dirty="0"/>
          </a:p>
          <a:p>
            <a:r>
              <a:rPr lang="en-US" sz="2400" dirty="0"/>
              <a:t>    while (count &lt;= 5) {</a:t>
            </a:r>
          </a:p>
          <a:p>
            <a:r>
              <a:rPr lang="en-US" sz="2400" dirty="0"/>
              <a:t>        </a:t>
            </a:r>
            <a:r>
              <a:rPr lang="en-US" sz="2400" dirty="0" err="1"/>
              <a:t>printf</a:t>
            </a:r>
            <a:r>
              <a:rPr lang="en-US" sz="2400" dirty="0"/>
              <a:t>("%d\n", count);</a:t>
            </a:r>
          </a:p>
          <a:p>
            <a:r>
              <a:rPr lang="en-US" sz="2400" dirty="0"/>
              <a:t>        count++;</a:t>
            </a:r>
          </a:p>
          <a:p>
            <a:r>
              <a:rPr lang="en-US" sz="2400" dirty="0"/>
              <a:t>    }</a:t>
            </a:r>
          </a:p>
          <a:p>
            <a:endParaRPr lang="en-US" sz="2400" dirty="0"/>
          </a:p>
          <a:p>
            <a:r>
              <a:rPr lang="en-US" sz="2400" dirty="0"/>
              <a:t>    return 0;</a:t>
            </a:r>
          </a:p>
          <a:p>
            <a:r>
              <a:rPr lang="en-US" sz="2400" dirty="0"/>
              <a:t>}</a:t>
            </a:r>
          </a:p>
        </p:txBody>
      </p:sp>
    </p:spTree>
    <p:extLst>
      <p:ext uri="{BB962C8B-B14F-4D97-AF65-F5344CB8AC3E}">
        <p14:creationId xmlns:p14="http://schemas.microsoft.com/office/powerpoint/2010/main" val="2949396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TotalTime>
  <Words>1469</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Tsegezab, Ataklti Berhe</dc:creator>
  <cp:lastModifiedBy>Tsegezab, Ataklti Berhe</cp:lastModifiedBy>
  <cp:revision>26</cp:revision>
  <dcterms:created xsi:type="dcterms:W3CDTF">2023-10-14T13:11:41Z</dcterms:created>
  <dcterms:modified xsi:type="dcterms:W3CDTF">2023-10-23T22:18:55Z</dcterms:modified>
</cp:coreProperties>
</file>