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96" r:id="rId3"/>
    <p:sldId id="297" r:id="rId4"/>
    <p:sldId id="298" r:id="rId5"/>
    <p:sldId id="299" r:id="rId6"/>
    <p:sldId id="300" r:id="rId7"/>
    <p:sldId id="302" r:id="rId8"/>
    <p:sldId id="303" r:id="rId9"/>
    <p:sldId id="304" r:id="rId10"/>
    <p:sldId id="274" r:id="rId11"/>
  </p:sldIdLst>
  <p:sldSz cx="9144000" cy="5143500" type="screen16x9"/>
  <p:notesSz cx="6858000" cy="9144000"/>
  <p:embeddedFontLst>
    <p:embeddedFont>
      <p:font typeface="Lora" pitchFamily="2" charset="77"/>
      <p:regular r:id="rId13"/>
      <p:bold r:id="rId14"/>
      <p:italic r:id="rId15"/>
      <p:boldItalic r:id="rId16"/>
    </p:embeddedFont>
    <p:embeddedFont>
      <p:font typeface="Quattrocento Sans" panose="020B050205000002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4"/>
    <p:restoredTop sz="94719"/>
  </p:normalViewPr>
  <p:slideViewPr>
    <p:cSldViewPr snapToGrid="0" snapToObjects="1">
      <p:cViewPr varScale="1">
        <p:scale>
          <a:sx n="202" d="100"/>
          <a:sy n="202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4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50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58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34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29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90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91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2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650443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447485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41483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650443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285698" y="1365775"/>
            <a:ext cx="43583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Predicting IMDB Ratings</a:t>
            </a:r>
            <a:endParaRPr sz="32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882937-DE6F-1CE8-D920-E986311314F6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r="4417"/>
          <a:stretch/>
        </p:blipFill>
        <p:spPr bwMode="auto">
          <a:xfrm>
            <a:off x="4824000" y="0"/>
            <a:ext cx="4320000" cy="514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9EF016D7-F448-0361-BD45-E47C584EA30F}"/>
              </a:ext>
            </a:extLst>
          </p:cNvPr>
          <p:cNvSpPr txBox="1">
            <a:spLocks/>
          </p:cNvSpPr>
          <p:nvPr/>
        </p:nvSpPr>
        <p:spPr>
          <a:xfrm>
            <a:off x="285698" y="2516469"/>
            <a:ext cx="4358302" cy="60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Atalay Barut</a:t>
            </a:r>
          </a:p>
          <a:p>
            <a:r>
              <a:rPr lang="en-US" sz="1200" i="1" dirty="0">
                <a:solidFill>
                  <a:schemeClr val="accent5">
                    <a:lumMod val="75000"/>
                  </a:schemeClr>
                </a:solidFill>
              </a:rPr>
              <a:t>Istanbul Data Science Academy Project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 err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Sorular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Teşekkürler</a:t>
            </a:r>
            <a:r>
              <a:rPr lang="en" sz="4000" dirty="0"/>
              <a:t>!</a:t>
            </a:r>
            <a:endParaRPr sz="4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41483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Data </a:t>
            </a:r>
            <a:r>
              <a:rPr lang="tr-TR" sz="2400" dirty="0" err="1"/>
              <a:t>Acquisition</a:t>
            </a:r>
            <a:endParaRPr sz="24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274545" y="1069092"/>
            <a:ext cx="6809700" cy="2418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tr-TR" sz="2000" dirty="0" err="1"/>
              <a:t>Scraped</a:t>
            </a:r>
            <a:r>
              <a:rPr lang="tr-TR" sz="2000" dirty="0"/>
              <a:t> </a:t>
            </a:r>
            <a:r>
              <a:rPr lang="tr-TR" sz="2000" u="sng" dirty="0"/>
              <a:t>3127</a:t>
            </a:r>
            <a:r>
              <a:rPr lang="tr-TR" sz="2000" dirty="0"/>
              <a:t> </a:t>
            </a:r>
            <a:r>
              <a:rPr lang="tr-TR" sz="2000" dirty="0" err="1"/>
              <a:t>movies</a:t>
            </a:r>
            <a:r>
              <a:rPr lang="tr-TR" sz="2000" dirty="0"/>
              <a:t> data </a:t>
            </a:r>
            <a:r>
              <a:rPr lang="tr-TR" sz="2000" dirty="0" err="1"/>
              <a:t>between</a:t>
            </a:r>
            <a:r>
              <a:rPr lang="tr-TR" sz="2000" dirty="0"/>
              <a:t> 1990 </a:t>
            </a:r>
            <a:r>
              <a:rPr lang="tr-TR" sz="2000" dirty="0" err="1"/>
              <a:t>and</a:t>
            </a:r>
            <a:r>
              <a:rPr lang="tr-TR" sz="2000" dirty="0"/>
              <a:t> 2022</a:t>
            </a:r>
            <a:endParaRPr sz="16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tr-TR" sz="2000" dirty="0" err="1"/>
              <a:t>Only</a:t>
            </a:r>
            <a:r>
              <a:rPr lang="tr-TR" sz="2000" dirty="0"/>
              <a:t> </a:t>
            </a:r>
            <a:r>
              <a:rPr lang="tr-TR" sz="2000" dirty="0" err="1"/>
              <a:t>movies</a:t>
            </a:r>
            <a:r>
              <a:rPr lang="tr-TR" sz="2000" dirty="0"/>
              <a:t> </a:t>
            </a:r>
            <a:r>
              <a:rPr lang="tr-TR" sz="2000" dirty="0" err="1"/>
              <a:t>over</a:t>
            </a:r>
            <a:r>
              <a:rPr lang="tr-TR" sz="2000" dirty="0"/>
              <a:t> </a:t>
            </a:r>
            <a:r>
              <a:rPr lang="tr-TR" sz="2000" u="sng" dirty="0"/>
              <a:t>50.000</a:t>
            </a:r>
            <a:r>
              <a:rPr lang="tr-TR" sz="2000" dirty="0"/>
              <a:t> </a:t>
            </a:r>
            <a:r>
              <a:rPr lang="tr-TR" sz="2000" dirty="0" err="1"/>
              <a:t>Ratings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avoid</a:t>
            </a:r>
            <a:r>
              <a:rPr lang="tr-TR" sz="2000" dirty="0"/>
              <a:t> </a:t>
            </a:r>
            <a:r>
              <a:rPr lang="tr-TR" sz="2000" dirty="0" err="1"/>
              <a:t>manupilation</a:t>
            </a:r>
            <a:endParaRPr sz="2000" dirty="0"/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tr-TR" sz="2000" b="1" dirty="0" err="1"/>
              <a:t>Features</a:t>
            </a:r>
            <a:r>
              <a:rPr lang="tr-TR" sz="2000" dirty="0"/>
              <a:t> : </a:t>
            </a:r>
            <a:r>
              <a:rPr lang="en-US" sz="1800" dirty="0"/>
              <a:t>rating, raters, genres, director, writers, stars, release date, origin, language, budget, opening weekend, gross </a:t>
            </a:r>
            <a:r>
              <a:rPr lang="en-US" sz="1800" dirty="0" err="1"/>
              <a:t>usa</a:t>
            </a:r>
            <a:r>
              <a:rPr lang="en-US" sz="1800" dirty="0"/>
              <a:t>, gross worldwide, runtime, production company</a:t>
            </a:r>
            <a:endParaRPr lang="en-US" sz="20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538468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0CD5F6-543C-0B3E-D06E-2930A82F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65" y="3707871"/>
            <a:ext cx="2192580" cy="110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2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757DA-14E1-A76C-262B-01D17852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1" y="2966651"/>
            <a:ext cx="8202858" cy="1980000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41483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Data </a:t>
            </a:r>
            <a:r>
              <a:rPr lang="tr-TR" sz="2400" dirty="0" err="1"/>
              <a:t>Pre-processing</a:t>
            </a:r>
            <a:endParaRPr sz="24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13291" y="850431"/>
            <a:ext cx="7675726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tr-TR" sz="1800" dirty="0" err="1"/>
              <a:t>Drop</a:t>
            </a:r>
            <a:r>
              <a:rPr lang="tr-TR" sz="1800" dirty="0"/>
              <a:t> </a:t>
            </a:r>
            <a:r>
              <a:rPr lang="tr-TR" sz="1800" dirty="0" err="1"/>
              <a:t>duplicates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same</a:t>
            </a:r>
            <a:r>
              <a:rPr lang="tr-TR" sz="1800" dirty="0"/>
              <a:t> ‘</a:t>
            </a:r>
            <a:r>
              <a:rPr lang="tr-TR" sz="1800" dirty="0" err="1"/>
              <a:t>title</a:t>
            </a:r>
            <a:r>
              <a:rPr lang="tr-TR" sz="1800" dirty="0"/>
              <a:t>’</a:t>
            </a:r>
          </a:p>
          <a:p>
            <a:pPr marL="533400" lvl="1" indent="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2400"/>
              <a:buNone/>
            </a:pPr>
            <a:r>
              <a:rPr lang="tr-TR" sz="1200" dirty="0"/>
              <a:t>(</a:t>
            </a:r>
            <a:r>
              <a:rPr lang="tr-TR" sz="1200" dirty="0" err="1"/>
              <a:t>Number</a:t>
            </a:r>
            <a:r>
              <a:rPr lang="tr-TR" sz="1200" dirty="0"/>
              <a:t> of </a:t>
            </a:r>
            <a:r>
              <a:rPr lang="tr-TR" sz="1200" dirty="0" err="1"/>
              <a:t>duplicates</a:t>
            </a:r>
            <a:r>
              <a:rPr lang="tr-TR" sz="1200" dirty="0"/>
              <a:t> </a:t>
            </a:r>
            <a:r>
              <a:rPr lang="tr-TR" sz="1200" dirty="0" err="1"/>
              <a:t>were</a:t>
            </a:r>
            <a:r>
              <a:rPr lang="tr-TR" sz="1200" dirty="0"/>
              <a:t> </a:t>
            </a:r>
            <a:r>
              <a:rPr lang="tr-TR" sz="1200" dirty="0" err="1"/>
              <a:t>considerably</a:t>
            </a:r>
            <a:r>
              <a:rPr lang="tr-TR" sz="1200" dirty="0"/>
              <a:t> </a:t>
            </a:r>
            <a:r>
              <a:rPr lang="tr-TR" sz="1200" dirty="0" err="1"/>
              <a:t>low</a:t>
            </a:r>
            <a:r>
              <a:rPr lang="tr-TR" sz="1200" dirty="0"/>
              <a:t>)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tr-TR" sz="1800" dirty="0" err="1"/>
              <a:t>Drop</a:t>
            </a:r>
            <a:r>
              <a:rPr lang="tr-TR" sz="1800" dirty="0"/>
              <a:t> </a:t>
            </a:r>
            <a:r>
              <a:rPr lang="tr-TR" sz="1800" dirty="0" err="1"/>
              <a:t>Null</a:t>
            </a:r>
            <a:r>
              <a:rPr lang="tr-TR" sz="1800" dirty="0"/>
              <a:t> </a:t>
            </a:r>
            <a:r>
              <a:rPr lang="tr-TR" sz="1800" dirty="0" err="1"/>
              <a:t>values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‘</a:t>
            </a:r>
            <a:r>
              <a:rPr lang="tr-TR" sz="1800" dirty="0" err="1"/>
              <a:t>budget</a:t>
            </a:r>
            <a:r>
              <a:rPr lang="tr-TR" sz="1800" dirty="0"/>
              <a:t>’, ‘</a:t>
            </a:r>
            <a:r>
              <a:rPr lang="tr-TR" sz="1800" dirty="0" err="1"/>
              <a:t>opening</a:t>
            </a:r>
            <a:r>
              <a:rPr lang="tr-TR" sz="1800" dirty="0"/>
              <a:t>’, ‘</a:t>
            </a:r>
            <a:r>
              <a:rPr lang="tr-TR" sz="1800" dirty="0" err="1"/>
              <a:t>gross</a:t>
            </a:r>
            <a:r>
              <a:rPr lang="tr-TR" sz="1800" dirty="0"/>
              <a:t> usa’ </a:t>
            </a:r>
            <a:r>
              <a:rPr lang="tr-TR" sz="1800" dirty="0" err="1"/>
              <a:t>and</a:t>
            </a:r>
            <a:r>
              <a:rPr lang="tr-TR" sz="1800" dirty="0"/>
              <a:t> ‘</a:t>
            </a:r>
            <a:r>
              <a:rPr lang="tr-TR" sz="1800" dirty="0" err="1"/>
              <a:t>gross</a:t>
            </a:r>
            <a:r>
              <a:rPr lang="tr-TR" sz="1800" dirty="0"/>
              <a:t> </a:t>
            </a:r>
            <a:r>
              <a:rPr lang="tr-TR" sz="1800" dirty="0" err="1"/>
              <a:t>ww</a:t>
            </a:r>
            <a:r>
              <a:rPr lang="tr-TR" sz="1800" dirty="0"/>
              <a:t>’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</a:pPr>
            <a:r>
              <a:rPr lang="tr-TR" sz="1800" dirty="0" err="1"/>
              <a:t>Correct</a:t>
            </a:r>
            <a:r>
              <a:rPr lang="tr-TR" sz="1800" dirty="0"/>
              <a:t> data </a:t>
            </a:r>
            <a:r>
              <a:rPr lang="tr-TR" sz="1800" dirty="0" err="1"/>
              <a:t>types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‘</a:t>
            </a:r>
            <a:r>
              <a:rPr lang="tr-TR" sz="1800" dirty="0" err="1"/>
              <a:t>rating</a:t>
            </a:r>
            <a:r>
              <a:rPr lang="tr-TR" sz="1800" dirty="0"/>
              <a:t>’ </a:t>
            </a:r>
            <a:r>
              <a:rPr lang="tr-TR" sz="1800" dirty="0" err="1"/>
              <a:t>and</a:t>
            </a:r>
            <a:r>
              <a:rPr lang="tr-TR" sz="1800" dirty="0"/>
              <a:t> ‘</a:t>
            </a:r>
            <a:r>
              <a:rPr lang="tr-TR" sz="1800" dirty="0" err="1"/>
              <a:t>release</a:t>
            </a:r>
            <a:r>
              <a:rPr lang="tr-TR" sz="1800" dirty="0"/>
              <a:t> </a:t>
            </a:r>
            <a:r>
              <a:rPr lang="tr-TR" sz="1800" dirty="0" err="1"/>
              <a:t>date</a:t>
            </a:r>
            <a:r>
              <a:rPr lang="tr-TR" sz="1800" dirty="0"/>
              <a:t>’ </a:t>
            </a:r>
            <a:r>
              <a:rPr lang="tr-TR" sz="1800" dirty="0" err="1"/>
              <a:t>features</a:t>
            </a:r>
            <a:r>
              <a:rPr lang="tr-TR" sz="1800" dirty="0"/>
              <a:t>.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538468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41483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/>
              <a:t>Data </a:t>
            </a:r>
            <a:r>
              <a:rPr lang="tr-TR" sz="2400" dirty="0" err="1"/>
              <a:t>Understanding</a:t>
            </a:r>
            <a:endParaRPr sz="2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538468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2A62F-DC1C-4A42-2F20-59D40C81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4" y="1042289"/>
            <a:ext cx="3786963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A85AF-CCE6-15DC-7D07-98637248C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42289"/>
            <a:ext cx="4178290" cy="2520000"/>
          </a:xfrm>
          <a:prstGeom prst="rect">
            <a:avLst/>
          </a:prstGeom>
        </p:spPr>
      </p:pic>
      <p:sp>
        <p:nvSpPr>
          <p:cNvPr id="15" name="Google Shape;125;p17">
            <a:extLst>
              <a:ext uri="{FF2B5EF4-FFF2-40B4-BE49-F238E27FC236}">
                <a16:creationId xmlns:a16="http://schemas.microsoft.com/office/drawing/2014/main" id="{0126D6A7-F253-E2BC-B0B5-3E0CB9272D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8203" y="3510366"/>
            <a:ext cx="8177823" cy="1304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u="sng" dirty="0"/>
              <a:t>Hints: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200" dirty="0"/>
              <a:t>Looks like ‘raters’ and ‘runtime’ features have a higher correlation with ‘rating’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1200" dirty="0"/>
              <a:t>‘</a:t>
            </a:r>
            <a:r>
              <a:rPr lang="en-US" sz="1200" dirty="0" err="1"/>
              <a:t>grossusa</a:t>
            </a:r>
            <a:r>
              <a:rPr lang="en-US" sz="1200" dirty="0"/>
              <a:t>’, ‘</a:t>
            </a:r>
            <a:r>
              <a:rPr lang="en-US" sz="1200" dirty="0" err="1"/>
              <a:t>grossww</a:t>
            </a:r>
            <a:r>
              <a:rPr lang="en-US" sz="1200" dirty="0"/>
              <a:t>’ and ‘opening’ features have high correlation with each other (Multicollinearity)</a:t>
            </a:r>
          </a:p>
        </p:txBody>
      </p:sp>
    </p:spTree>
    <p:extLst>
      <p:ext uri="{BB962C8B-B14F-4D97-AF65-F5344CB8AC3E}">
        <p14:creationId xmlns:p14="http://schemas.microsoft.com/office/powerpoint/2010/main" val="70948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41483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err="1"/>
              <a:t>Baseline</a:t>
            </a:r>
            <a:r>
              <a:rPr lang="tr-TR" sz="2400" dirty="0"/>
              <a:t> Model</a:t>
            </a:r>
            <a:endParaRPr sz="2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538468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1" name="Google Shape;249;p25">
            <a:extLst>
              <a:ext uri="{FF2B5EF4-FFF2-40B4-BE49-F238E27FC236}">
                <a16:creationId xmlns:a16="http://schemas.microsoft.com/office/drawing/2014/main" id="{0461CF95-432D-DC90-EE33-C88D770A6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358547"/>
              </p:ext>
            </p:extLst>
          </p:nvPr>
        </p:nvGraphicFramePr>
        <p:xfrm>
          <a:off x="1131083" y="1008925"/>
          <a:ext cx="5602932" cy="9720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83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708">
                  <a:extLst>
                    <a:ext uri="{9D8B030D-6E8A-4147-A177-3AD203B41FA5}">
                      <a16:colId xmlns:a16="http://schemas.microsoft.com/office/drawing/2014/main" val="150305167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Linear</a:t>
                      </a:r>
                      <a:endParaRPr sz="1200" b="1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 u="none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Ridge</a:t>
                      </a:r>
                      <a:endParaRPr sz="1200" b="1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 u="none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Polynominal</a:t>
                      </a:r>
                      <a:endParaRPr sz="1200" b="1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Train</a:t>
                      </a:r>
                      <a:endParaRPr sz="1200" b="1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0.4119</a:t>
                      </a:r>
                      <a:endParaRPr sz="12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0.4100</a:t>
                      </a:r>
                      <a:endParaRPr sz="12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0.5457</a:t>
                      </a:r>
                      <a:endParaRPr sz="12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  <a:endParaRPr sz="1200" b="1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0.4167</a:t>
                      </a:r>
                      <a:endParaRPr sz="12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0.4158</a:t>
                      </a:r>
                      <a:endParaRPr sz="12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0.5246</a:t>
                      </a:r>
                      <a:endParaRPr sz="12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Down Arrow 17">
            <a:extLst>
              <a:ext uri="{FF2B5EF4-FFF2-40B4-BE49-F238E27FC236}">
                <a16:creationId xmlns:a16="http://schemas.microsoft.com/office/drawing/2014/main" id="{6F8FC763-A2DC-6E9B-2DBD-FE63F936175B}"/>
              </a:ext>
            </a:extLst>
          </p:cNvPr>
          <p:cNvSpPr/>
          <p:nvPr/>
        </p:nvSpPr>
        <p:spPr>
          <a:xfrm>
            <a:off x="5864085" y="2034723"/>
            <a:ext cx="180000" cy="43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2BD34B-A4BF-3BD2-4EE4-8A2C7FF1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8" y="2520521"/>
            <a:ext cx="682043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414830"/>
            <a:ext cx="459703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538468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2" name="Google Shape;249;p25">
            <a:extLst>
              <a:ext uri="{FF2B5EF4-FFF2-40B4-BE49-F238E27FC236}">
                <a16:creationId xmlns:a16="http://schemas.microsoft.com/office/drawing/2014/main" id="{FF82E9D8-F39C-1BE4-9E0C-0C0840070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422790"/>
              </p:ext>
            </p:extLst>
          </p:nvPr>
        </p:nvGraphicFramePr>
        <p:xfrm>
          <a:off x="172542" y="2030897"/>
          <a:ext cx="4181808" cy="12960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83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03051676"/>
                    </a:ext>
                  </a:extLst>
                </a:gridCol>
              </a:tblGrid>
              <a:tr h="3240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Remove</a:t>
                      </a:r>
                      <a:r>
                        <a:rPr lang="tr-TR" sz="1200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‘</a:t>
                      </a:r>
                      <a:r>
                        <a:rPr lang="tr-TR" sz="1200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opening</a:t>
                      </a:r>
                      <a:r>
                        <a:rPr lang="tr-TR" sz="1200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’ </a:t>
                      </a:r>
                      <a:r>
                        <a:rPr lang="tr-TR" sz="1200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and</a:t>
                      </a:r>
                      <a:r>
                        <a:rPr lang="tr-TR" sz="1200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‘</a:t>
                      </a:r>
                      <a:r>
                        <a:rPr lang="tr-TR" sz="1200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grossusa</a:t>
                      </a:r>
                      <a:r>
                        <a:rPr lang="tr-TR" sz="1200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’ </a:t>
                      </a:r>
                      <a:r>
                        <a:rPr lang="tr-TR" sz="1200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features</a:t>
                      </a:r>
                      <a:endParaRPr sz="12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"/>
                        <a:ea typeface="Menlo" panose="020B0609030804020204" pitchFamily="49" charset="0"/>
                        <a:cs typeface="Menlo" panose="020B0609030804020204" pitchFamily="49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"/>
                        <a:ea typeface="Menlo" panose="020B0609030804020204" pitchFamily="49" charset="0"/>
                        <a:cs typeface="Menlo" panose="020B0609030804020204" pitchFamily="49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"/>
                        <a:ea typeface="Menlo" panose="020B0609030804020204" pitchFamily="49" charset="0"/>
                        <a:cs typeface="Menlo" panose="020B0609030804020204" pitchFamily="49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460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Linear</a:t>
                      </a:r>
                      <a:endParaRPr sz="11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Ridge</a:t>
                      </a:r>
                      <a:endParaRPr sz="11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Polynominal</a:t>
                      </a:r>
                      <a:endParaRPr sz="11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Train</a:t>
                      </a:r>
                      <a:endParaRPr sz="11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0.3945</a:t>
                      </a:r>
                      <a:endParaRPr sz="11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0.3931</a:t>
                      </a:r>
                      <a:endParaRPr sz="11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0.4861</a:t>
                      </a:r>
                      <a:endParaRPr sz="11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  <a:endParaRPr sz="11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0.3858</a:t>
                      </a:r>
                      <a:endParaRPr sz="11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0.3906</a:t>
                      </a:r>
                      <a:endParaRPr sz="11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0.4686</a:t>
                      </a:r>
                      <a:endParaRPr sz="11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ED5A72D4-26A1-54FE-124D-AD1031D39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13291" y="914078"/>
            <a:ext cx="7675726" cy="1192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tr-TR" sz="1400" dirty="0" err="1"/>
              <a:t>Highly</a:t>
            </a:r>
            <a:r>
              <a:rPr lang="tr-TR" sz="1400" dirty="0"/>
              <a:t> </a:t>
            </a:r>
            <a:r>
              <a:rPr lang="tr-TR" sz="1400" dirty="0" err="1"/>
              <a:t>correlated</a:t>
            </a:r>
            <a:r>
              <a:rPr lang="tr-TR" sz="1400" dirty="0"/>
              <a:t> </a:t>
            </a:r>
            <a:r>
              <a:rPr lang="tr-TR" sz="1400" dirty="0" err="1"/>
              <a:t>features</a:t>
            </a:r>
            <a:r>
              <a:rPr lang="tr-TR" sz="1400" dirty="0"/>
              <a:t> can be </a:t>
            </a:r>
            <a:r>
              <a:rPr lang="tr-TR" sz="1400" dirty="0" err="1"/>
              <a:t>exluded</a:t>
            </a:r>
            <a:r>
              <a:rPr lang="tr-TR" sz="1400" dirty="0"/>
              <a:t> </a:t>
            </a:r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dataset</a:t>
            </a:r>
            <a:endParaRPr lang="tr-TR" sz="1400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tr-TR" sz="1400" dirty="0" err="1"/>
              <a:t>Also</a:t>
            </a:r>
            <a:r>
              <a:rPr lang="tr-TR" sz="1400" dirty="0"/>
              <a:t> </a:t>
            </a:r>
            <a:r>
              <a:rPr lang="tr-TR" sz="1400" dirty="0" err="1"/>
              <a:t>features</a:t>
            </a:r>
            <a:r>
              <a:rPr lang="tr-TR" sz="1400" dirty="0"/>
              <a:t> </a:t>
            </a:r>
            <a:r>
              <a:rPr lang="tr-TR" sz="1400" dirty="0" err="1"/>
              <a:t>that</a:t>
            </a:r>
            <a:r>
              <a:rPr lang="tr-TR" sz="1400" dirty="0"/>
              <a:t> </a:t>
            </a:r>
            <a:r>
              <a:rPr lang="tr-TR" sz="1400" dirty="0" err="1"/>
              <a:t>have</a:t>
            </a:r>
            <a:r>
              <a:rPr lang="tr-TR" sz="1400" dirty="0"/>
              <a:t> </a:t>
            </a:r>
            <a:r>
              <a:rPr lang="tr-TR" sz="1400" dirty="0" err="1"/>
              <a:t>low</a:t>
            </a:r>
            <a:r>
              <a:rPr lang="tr-TR" sz="1400" dirty="0"/>
              <a:t> </a:t>
            </a:r>
            <a:r>
              <a:rPr lang="tr-TR" sz="1400" dirty="0" err="1"/>
              <a:t>correlation</a:t>
            </a:r>
            <a:r>
              <a:rPr lang="tr-TR" sz="1400" dirty="0"/>
              <a:t> can be </a:t>
            </a:r>
            <a:r>
              <a:rPr lang="tr-TR" sz="1400" dirty="0" err="1"/>
              <a:t>ignored</a:t>
            </a:r>
            <a:endParaRPr lang="tr-TR" sz="1400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 lang="tr-TR" sz="1800" dirty="0"/>
          </a:p>
        </p:txBody>
      </p:sp>
      <p:graphicFrame>
        <p:nvGraphicFramePr>
          <p:cNvPr id="14" name="Google Shape;249;p25">
            <a:extLst>
              <a:ext uri="{FF2B5EF4-FFF2-40B4-BE49-F238E27FC236}">
                <a16:creationId xmlns:a16="http://schemas.microsoft.com/office/drawing/2014/main" id="{D1262B9D-B67B-FC5A-9A84-CA3C2DF2D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394670"/>
              </p:ext>
            </p:extLst>
          </p:nvPr>
        </p:nvGraphicFramePr>
        <p:xfrm>
          <a:off x="4737843" y="2030897"/>
          <a:ext cx="4181808" cy="12960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83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03051676"/>
                    </a:ext>
                  </a:extLst>
                </a:gridCol>
              </a:tblGrid>
              <a:tr h="3240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Remove</a:t>
                      </a:r>
                      <a:r>
                        <a:rPr lang="tr-TR" sz="1200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‘</a:t>
                      </a:r>
                      <a:r>
                        <a:rPr lang="tr-TR" sz="1200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budget</a:t>
                      </a:r>
                      <a:r>
                        <a:rPr lang="tr-TR" sz="1200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’</a:t>
                      </a:r>
                      <a:endParaRPr sz="12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"/>
                        <a:ea typeface="Menlo" panose="020B0609030804020204" pitchFamily="49" charset="0"/>
                        <a:cs typeface="Menlo" panose="020B0609030804020204" pitchFamily="49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"/>
                        <a:ea typeface="Menlo" panose="020B0609030804020204" pitchFamily="49" charset="0"/>
                        <a:cs typeface="Menlo" panose="020B0609030804020204" pitchFamily="49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"/>
                        <a:ea typeface="Menlo" panose="020B0609030804020204" pitchFamily="49" charset="0"/>
                        <a:cs typeface="Menlo" panose="020B0609030804020204" pitchFamily="49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460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Linear</a:t>
                      </a:r>
                      <a:endParaRPr sz="12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Ridge</a:t>
                      </a:r>
                      <a:endParaRPr sz="12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Polynominal</a:t>
                      </a:r>
                      <a:endParaRPr sz="12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Train</a:t>
                      </a:r>
                      <a:endParaRPr sz="12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0.3402</a:t>
                      </a:r>
                      <a:endParaRPr sz="12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0.3389</a:t>
                      </a:r>
                      <a:endParaRPr sz="12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0.4142</a:t>
                      </a:r>
                      <a:endParaRPr sz="12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  <a:endParaRPr sz="1200" b="1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0.3436</a:t>
                      </a:r>
                      <a:endParaRPr sz="12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0.3457</a:t>
                      </a:r>
                      <a:endParaRPr sz="12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0.4308</a:t>
                      </a:r>
                      <a:endParaRPr sz="1200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25;p17">
            <a:extLst>
              <a:ext uri="{FF2B5EF4-FFF2-40B4-BE49-F238E27FC236}">
                <a16:creationId xmlns:a16="http://schemas.microsoft.com/office/drawing/2014/main" id="{C2E58BCF-67B9-43AE-0181-1D84326194F9}"/>
              </a:ext>
            </a:extLst>
          </p:cNvPr>
          <p:cNvSpPr txBox="1">
            <a:spLocks/>
          </p:cNvSpPr>
          <p:nvPr/>
        </p:nvSpPr>
        <p:spPr>
          <a:xfrm>
            <a:off x="613977" y="3493423"/>
            <a:ext cx="7675726" cy="84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Clr>
                <a:schemeClr val="accent1"/>
              </a:buClr>
              <a:buNone/>
            </a:pPr>
            <a:r>
              <a:rPr lang="tr-TR" sz="1800" b="1" dirty="0" err="1">
                <a:solidFill>
                  <a:schemeClr val="accent2"/>
                </a:solidFill>
              </a:rPr>
              <a:t>We</a:t>
            </a:r>
            <a:r>
              <a:rPr lang="tr-TR" sz="1800" b="1" dirty="0">
                <a:solidFill>
                  <a:schemeClr val="accent2"/>
                </a:solidFill>
              </a:rPr>
              <a:t> </a:t>
            </a:r>
            <a:r>
              <a:rPr lang="tr-TR" sz="1800" b="1" dirty="0" err="1">
                <a:solidFill>
                  <a:schemeClr val="accent2"/>
                </a:solidFill>
              </a:rPr>
              <a:t>have</a:t>
            </a:r>
            <a:r>
              <a:rPr lang="tr-TR" sz="1800" b="1" dirty="0">
                <a:solidFill>
                  <a:schemeClr val="accent2"/>
                </a:solidFill>
              </a:rPr>
              <a:t> </a:t>
            </a:r>
            <a:r>
              <a:rPr lang="tr-TR" sz="1800" b="1" dirty="0" err="1">
                <a:solidFill>
                  <a:schemeClr val="accent2"/>
                </a:solidFill>
              </a:rPr>
              <a:t>lower</a:t>
            </a:r>
            <a:r>
              <a:rPr lang="tr-TR" sz="1800" b="1" dirty="0">
                <a:solidFill>
                  <a:schemeClr val="accent2"/>
                </a:solidFill>
              </a:rPr>
              <a:t> R </a:t>
            </a:r>
            <a:r>
              <a:rPr lang="tr-TR" sz="1800" b="1" dirty="0" err="1">
                <a:solidFill>
                  <a:schemeClr val="accent2"/>
                </a:solidFill>
              </a:rPr>
              <a:t>scores</a:t>
            </a:r>
            <a:r>
              <a:rPr lang="tr-TR" sz="1800" b="1" dirty="0">
                <a:solidFill>
                  <a:schemeClr val="accent2"/>
                </a:solidFill>
              </a:rPr>
              <a:t> </a:t>
            </a:r>
            <a:r>
              <a:rPr lang="tr-TR" sz="1800" b="1" dirty="0" err="1">
                <a:solidFill>
                  <a:schemeClr val="accent2"/>
                </a:solidFill>
              </a:rPr>
              <a:t>than</a:t>
            </a:r>
            <a:r>
              <a:rPr lang="tr-TR" sz="1800" b="1" dirty="0">
                <a:solidFill>
                  <a:schemeClr val="accent2"/>
                </a:solidFill>
              </a:rPr>
              <a:t> </a:t>
            </a:r>
            <a:r>
              <a:rPr lang="tr-TR" sz="1800" b="1" dirty="0" err="1">
                <a:solidFill>
                  <a:schemeClr val="accent2"/>
                </a:solidFill>
              </a:rPr>
              <a:t>Baseline</a:t>
            </a:r>
            <a:r>
              <a:rPr lang="tr-TR" sz="1800" b="1" dirty="0">
                <a:solidFill>
                  <a:schemeClr val="accent2"/>
                </a:solidFill>
              </a:rPr>
              <a:t> model.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tr-TR" sz="1800" b="1" dirty="0" err="1">
                <a:solidFill>
                  <a:schemeClr val="accent2"/>
                </a:solidFill>
              </a:rPr>
              <a:t>Looks</a:t>
            </a:r>
            <a:r>
              <a:rPr lang="tr-TR" sz="1800" b="1" dirty="0">
                <a:solidFill>
                  <a:schemeClr val="accent2"/>
                </a:solidFill>
              </a:rPr>
              <a:t> </a:t>
            </a:r>
            <a:r>
              <a:rPr lang="tr-TR" sz="1800" b="1" dirty="0" err="1">
                <a:solidFill>
                  <a:schemeClr val="accent2"/>
                </a:solidFill>
              </a:rPr>
              <a:t>like</a:t>
            </a:r>
            <a:r>
              <a:rPr lang="tr-TR" sz="1800" b="1" dirty="0">
                <a:solidFill>
                  <a:schemeClr val="accent2"/>
                </a:solidFill>
              </a:rPr>
              <a:t> it </a:t>
            </a:r>
            <a:r>
              <a:rPr lang="tr-TR" sz="1800" b="1" dirty="0" err="1">
                <a:solidFill>
                  <a:schemeClr val="accent2"/>
                </a:solidFill>
              </a:rPr>
              <a:t>didn’t</a:t>
            </a:r>
            <a:r>
              <a:rPr lang="tr-TR" sz="1800" b="1" dirty="0">
                <a:solidFill>
                  <a:schemeClr val="accent2"/>
                </a:solidFill>
              </a:rPr>
              <a:t> </a:t>
            </a:r>
            <a:r>
              <a:rPr lang="tr-TR" sz="1800" b="1" dirty="0" err="1">
                <a:solidFill>
                  <a:schemeClr val="accent2"/>
                </a:solidFill>
              </a:rPr>
              <a:t>make</a:t>
            </a:r>
            <a:r>
              <a:rPr lang="tr-TR" sz="1800" b="1" dirty="0">
                <a:solidFill>
                  <a:schemeClr val="accent2"/>
                </a:solidFill>
              </a:rPr>
              <a:t> </a:t>
            </a:r>
            <a:r>
              <a:rPr lang="tr-TR" sz="1800" b="1" dirty="0" err="1">
                <a:solidFill>
                  <a:schemeClr val="accent2"/>
                </a:solidFill>
              </a:rPr>
              <a:t>much</a:t>
            </a:r>
            <a:r>
              <a:rPr lang="tr-TR" sz="1800" b="1" dirty="0">
                <a:solidFill>
                  <a:schemeClr val="accent2"/>
                </a:solidFill>
              </a:rPr>
              <a:t> </a:t>
            </a:r>
            <a:r>
              <a:rPr lang="tr-TR" sz="1800" b="1" dirty="0" err="1">
                <a:solidFill>
                  <a:schemeClr val="accent2"/>
                </a:solidFill>
              </a:rPr>
              <a:t>help</a:t>
            </a:r>
            <a:r>
              <a:rPr lang="tr-TR" sz="1800" b="1" dirty="0">
                <a:solidFill>
                  <a:schemeClr val="accent2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81687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414830"/>
            <a:ext cx="459703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err="1"/>
              <a:t>Feature</a:t>
            </a:r>
            <a:r>
              <a:rPr lang="tr-TR" sz="2400" dirty="0"/>
              <a:t> </a:t>
            </a:r>
            <a:r>
              <a:rPr lang="tr-TR" sz="2400" dirty="0" err="1"/>
              <a:t>Engineering</a:t>
            </a:r>
            <a:endParaRPr sz="2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538468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6" name="Google Shape;249;p25">
            <a:extLst>
              <a:ext uri="{FF2B5EF4-FFF2-40B4-BE49-F238E27FC236}">
                <a16:creationId xmlns:a16="http://schemas.microsoft.com/office/drawing/2014/main" id="{9FDAB929-9BC1-9302-DA76-6BCA72E67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762057"/>
              </p:ext>
            </p:extLst>
          </p:nvPr>
        </p:nvGraphicFramePr>
        <p:xfrm>
          <a:off x="916458" y="1097921"/>
          <a:ext cx="7073134" cy="375286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1282649791"/>
                    </a:ext>
                  </a:extLst>
                </a:gridCol>
                <a:gridCol w="725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779">
                  <a:extLst>
                    <a:ext uri="{9D8B030D-6E8A-4147-A177-3AD203B41FA5}">
                      <a16:colId xmlns:a16="http://schemas.microsoft.com/office/drawing/2014/main" val="1503051676"/>
                    </a:ext>
                  </a:extLst>
                </a:gridCol>
              </a:tblGrid>
              <a:tr h="468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Linear</a:t>
                      </a:r>
                      <a:endParaRPr sz="1100" b="1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u="none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Ridge</a:t>
                      </a:r>
                      <a:endParaRPr sz="1100" b="1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100" b="1" u="none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Lora"/>
                        </a:rPr>
                        <a:t>Polynominal</a:t>
                      </a:r>
                      <a:endParaRPr sz="1100" b="1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100" b="1" u="none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Feature</a:t>
                      </a:r>
                      <a:r>
                        <a:rPr lang="tr-TR" sz="1100" b="1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‘</a:t>
                      </a:r>
                      <a:r>
                        <a:rPr lang="tr-TR" sz="1100" b="1" u="none" dirty="0" err="1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YearsSinceRelease</a:t>
                      </a:r>
                      <a:r>
                        <a:rPr lang="tr-TR" sz="1100" b="1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’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  <a:endParaRPr sz="1100" b="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0.4167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0.4158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0.5246</a:t>
                      </a:r>
                      <a:endParaRPr sz="1100" b="1" u="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Polynominal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Terms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‘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raters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’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and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‘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runtime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’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TR" sz="1100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0.3194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TR" sz="1100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0.3136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TR" sz="1100" u="none" dirty="0"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0.3335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81522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‘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genre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’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Dummy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Feature</a:t>
                      </a:r>
                      <a:endParaRPr lang="tr-TR" sz="11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0.4908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0.4971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0.5335</a:t>
                      </a:r>
                      <a:endParaRPr sz="1100" b="1" u="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8166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‘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stars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’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Dummy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Feature</a:t>
                      </a:r>
                      <a:endParaRPr lang="tr-TR" sz="11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0.4150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0.4148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0.5111</a:t>
                      </a:r>
                      <a:endParaRPr sz="1100" b="1" u="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14841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‘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director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’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Dummy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Feature</a:t>
                      </a:r>
                      <a:endParaRPr lang="tr-TR" sz="11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0.4185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0.4181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0.4099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7738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'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production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co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.’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Dummy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Feature</a:t>
                      </a:r>
                      <a:endParaRPr lang="tr-TR" sz="11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0.4367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0.4384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1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0.5103</a:t>
                      </a:r>
                      <a:endParaRPr sz="1100" b="1" u="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46437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Multiple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Dummy</a:t>
                      </a:r>
                      <a:r>
                        <a:rPr lang="tr-TR" sz="11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 </a:t>
                      </a:r>
                      <a:r>
                        <a:rPr lang="tr-TR" sz="1100" b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Features</a:t>
                      </a:r>
                      <a:endParaRPr lang="tr-TR" sz="11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  <a:sym typeface="Quattrocento Sans"/>
                        </a:rPr>
                        <a:t>Test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0.4998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0.5076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T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0.2657</a:t>
                      </a:r>
                      <a:endParaRPr sz="1100" u="none" dirty="0"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70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1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414830"/>
            <a:ext cx="459703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err="1"/>
              <a:t>Conclusion</a:t>
            </a:r>
            <a:endParaRPr sz="2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538468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25;p17">
            <a:extLst>
              <a:ext uri="{FF2B5EF4-FFF2-40B4-BE49-F238E27FC236}">
                <a16:creationId xmlns:a16="http://schemas.microsoft.com/office/drawing/2014/main" id="{EF2D2CF7-ECA5-0BAE-56FC-E96B38EC2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13291" y="850431"/>
            <a:ext cx="7675726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tr-TR" sz="1200" dirty="0" err="1"/>
              <a:t>Most</a:t>
            </a:r>
            <a:r>
              <a:rPr lang="tr-TR" sz="1200" dirty="0"/>
              <a:t> </a:t>
            </a:r>
            <a:r>
              <a:rPr lang="tr-TR" sz="1200" dirty="0" err="1"/>
              <a:t>influencing</a:t>
            </a:r>
            <a:r>
              <a:rPr lang="tr-TR" sz="1200" dirty="0"/>
              <a:t> </a:t>
            </a:r>
            <a:r>
              <a:rPr lang="tr-TR" sz="1200" dirty="0" err="1"/>
              <a:t>numerical</a:t>
            </a:r>
            <a:r>
              <a:rPr lang="tr-TR" sz="1200" dirty="0"/>
              <a:t> </a:t>
            </a:r>
            <a:r>
              <a:rPr lang="tr-TR" sz="1200" dirty="0" err="1"/>
              <a:t>features</a:t>
            </a:r>
            <a:r>
              <a:rPr lang="tr-TR" sz="1200" dirty="0"/>
              <a:t> </a:t>
            </a:r>
            <a:r>
              <a:rPr lang="tr-TR" sz="1200" dirty="0" err="1"/>
              <a:t>were</a:t>
            </a:r>
            <a:r>
              <a:rPr lang="tr-TR" sz="1200" dirty="0"/>
              <a:t> ‘</a:t>
            </a:r>
            <a:r>
              <a:rPr lang="tr-TR" sz="1200" dirty="0" err="1"/>
              <a:t>runtime</a:t>
            </a:r>
            <a:r>
              <a:rPr lang="tr-TR" sz="1200" dirty="0"/>
              <a:t>’ </a:t>
            </a:r>
            <a:r>
              <a:rPr lang="tr-TR" sz="1200" dirty="0" err="1"/>
              <a:t>and</a:t>
            </a:r>
            <a:r>
              <a:rPr lang="tr-TR" sz="1200" dirty="0"/>
              <a:t> ‘</a:t>
            </a:r>
            <a:r>
              <a:rPr lang="tr-TR" sz="1200" dirty="0" err="1"/>
              <a:t>raters</a:t>
            </a:r>
            <a:r>
              <a:rPr lang="tr-TR" sz="1200" dirty="0"/>
              <a:t>’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tr-TR" sz="1200" dirty="0" err="1"/>
              <a:t>Our</a:t>
            </a:r>
            <a:r>
              <a:rPr lang="tr-TR" sz="1200" dirty="0"/>
              <a:t> </a:t>
            </a:r>
            <a:r>
              <a:rPr lang="tr-TR" sz="1200" dirty="0" err="1"/>
              <a:t>best</a:t>
            </a:r>
            <a:r>
              <a:rPr lang="tr-TR" sz="1200" dirty="0"/>
              <a:t> model </a:t>
            </a:r>
            <a:r>
              <a:rPr lang="tr-TR" sz="1200" dirty="0" err="1"/>
              <a:t>seems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be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one</a:t>
            </a:r>
            <a:r>
              <a:rPr lang="tr-TR" sz="1200" dirty="0"/>
              <a:t> </a:t>
            </a:r>
            <a:r>
              <a:rPr lang="tr-TR" sz="1200" dirty="0" err="1"/>
              <a:t>with</a:t>
            </a:r>
            <a:r>
              <a:rPr lang="tr-TR" sz="1200" dirty="0"/>
              <a:t> ’</a:t>
            </a:r>
            <a:r>
              <a:rPr lang="tr-TR" sz="1200" dirty="0" err="1"/>
              <a:t>genre</a:t>
            </a:r>
            <a:r>
              <a:rPr lang="tr-TR" sz="1200" dirty="0"/>
              <a:t>’ </a:t>
            </a:r>
            <a:r>
              <a:rPr lang="tr-TR" sz="1200" dirty="0" err="1"/>
              <a:t>dummy</a:t>
            </a:r>
            <a:r>
              <a:rPr lang="tr-TR" sz="1200" dirty="0"/>
              <a:t> </a:t>
            </a:r>
            <a:r>
              <a:rPr lang="tr-TR" sz="1200" dirty="0" err="1"/>
              <a:t>variables</a:t>
            </a:r>
            <a:endParaRPr lang="tr-TR" sz="1200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tr-TR" sz="1200" dirty="0" err="1"/>
              <a:t>Engineered</a:t>
            </a:r>
            <a:r>
              <a:rPr lang="tr-TR" sz="1200" dirty="0"/>
              <a:t> </a:t>
            </a:r>
            <a:r>
              <a:rPr lang="tr-TR" sz="1200" dirty="0" err="1"/>
              <a:t>Featured</a:t>
            </a:r>
            <a:r>
              <a:rPr lang="tr-TR" sz="1200" dirty="0"/>
              <a:t> had a </a:t>
            </a:r>
            <a:r>
              <a:rPr lang="tr-TR" sz="1200" dirty="0" err="1"/>
              <a:t>small</a:t>
            </a:r>
            <a:r>
              <a:rPr lang="tr-TR" sz="1200" dirty="0"/>
              <a:t> </a:t>
            </a:r>
            <a:r>
              <a:rPr lang="tr-TR" sz="1200" dirty="0" err="1"/>
              <a:t>improvement</a:t>
            </a:r>
            <a:r>
              <a:rPr lang="tr-TR" sz="1200" dirty="0"/>
              <a:t> on </a:t>
            </a:r>
            <a:r>
              <a:rPr lang="tr-TR" sz="1200" dirty="0" err="1"/>
              <a:t>the</a:t>
            </a:r>
            <a:r>
              <a:rPr lang="tr-TR" sz="1200" dirty="0"/>
              <a:t> model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tr-TR" sz="1200" dirty="0" err="1"/>
              <a:t>Our</a:t>
            </a:r>
            <a:r>
              <a:rPr lang="tr-TR" sz="1200" dirty="0"/>
              <a:t> </a:t>
            </a:r>
            <a:r>
              <a:rPr lang="tr-TR" sz="1200" dirty="0" err="1"/>
              <a:t>best</a:t>
            </a:r>
            <a:r>
              <a:rPr lang="tr-TR" sz="1200" dirty="0"/>
              <a:t>  </a:t>
            </a:r>
            <a:r>
              <a:rPr lang="tr-TR" sz="1200" dirty="0" err="1"/>
              <a:t>score</a:t>
            </a:r>
            <a:r>
              <a:rPr lang="tr-TR" sz="1200" dirty="0"/>
              <a:t> of R^2 : ~0,54 is not </a:t>
            </a:r>
            <a:r>
              <a:rPr lang="tr-TR" sz="1200" dirty="0" err="1"/>
              <a:t>so</a:t>
            </a:r>
            <a:r>
              <a:rPr lang="tr-TR" sz="1200" dirty="0"/>
              <a:t> </a:t>
            </a:r>
            <a:r>
              <a:rPr lang="tr-TR" sz="1200" dirty="0" err="1"/>
              <a:t>bad</a:t>
            </a:r>
            <a:r>
              <a:rPr lang="tr-TR" sz="1200" dirty="0"/>
              <a:t> but </a:t>
            </a:r>
            <a:r>
              <a:rPr lang="tr-TR" sz="1200" dirty="0" err="1"/>
              <a:t>can’t</a:t>
            </a:r>
            <a:r>
              <a:rPr lang="tr-TR" sz="1200" dirty="0"/>
              <a:t> be </a:t>
            </a:r>
            <a:r>
              <a:rPr lang="tr-TR" sz="1200" dirty="0" err="1"/>
              <a:t>used</a:t>
            </a:r>
            <a:r>
              <a:rPr lang="tr-TR" sz="1200" dirty="0"/>
              <a:t> in </a:t>
            </a:r>
            <a:r>
              <a:rPr lang="tr-TR" sz="1200" dirty="0" err="1"/>
              <a:t>production</a:t>
            </a:r>
            <a:endParaRPr lang="tr-T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22A19-ED35-7D4C-E9CE-468C7A3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0" y="2494658"/>
            <a:ext cx="7096499" cy="26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414830"/>
            <a:ext cx="459703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endParaRPr sz="2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538468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17047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384</Words>
  <Application>Microsoft Macintosh PowerPoint</Application>
  <PresentationFormat>On-screen Show (16:9)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Quattrocento Sans</vt:lpstr>
      <vt:lpstr>Lora</vt:lpstr>
      <vt:lpstr>Arial</vt:lpstr>
      <vt:lpstr>Viola template</vt:lpstr>
      <vt:lpstr>Predicting IMDB Ratings</vt:lpstr>
      <vt:lpstr>Data Acquisition</vt:lpstr>
      <vt:lpstr>Data Pre-processing</vt:lpstr>
      <vt:lpstr>Data Understanding</vt:lpstr>
      <vt:lpstr>Baseline Model</vt:lpstr>
      <vt:lpstr>Working with Less Features</vt:lpstr>
      <vt:lpstr>Feature Engineering</vt:lpstr>
      <vt:lpstr>Conclusion</vt:lpstr>
      <vt:lpstr>Future Work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Atalay BARUT</cp:lastModifiedBy>
  <cp:revision>13</cp:revision>
  <dcterms:modified xsi:type="dcterms:W3CDTF">2022-04-16T21:01:58Z</dcterms:modified>
</cp:coreProperties>
</file>