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3" r:id="rId5"/>
    <p:sldId id="275" r:id="rId6"/>
    <p:sldId id="276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8B806-21EA-475D-BC00-4881249E38D3}" v="1" dt="2025-01-26T14:28:18.779"/>
    <p1510:client id="{5C23C688-6D68-E6CE-355C-8C95551F4DB5}" v="2" dt="2025-01-27T18:35:21.943"/>
    <p1510:client id="{679520C2-B990-AD62-BFCB-E53679C05019}" v="31" dt="2025-01-27T11:59:39.164"/>
    <p1510:client id="{A29DCB99-C9CD-4C7A-B036-9369E31AF304}" v="4" dt="2025-01-27T16:18:0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FFB14-7169-4869-87A6-3EF5403E18EC}" type="datetimeFigureOut">
              <a:rPr lang="en-IL" smtClean="0"/>
              <a:t>30/06/2025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227F-4717-44C3-A468-2481A62600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21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227F-4717-44C3-A468-2481A626009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111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227F-4717-44C3-A468-2481A626009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512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227F-4717-44C3-A468-2481A6260091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37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5ABA-2409-DDFF-A9AB-037CDEC0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627D-AF83-1AB3-9CB6-6F6964C5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7A13-8292-4337-5CA7-8D32C981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86F4-D656-48FA-AD4A-6911AD0177D2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F96E-5CC8-ADFF-CE6F-9084F237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5F3C-8079-F471-9A33-D3B0BC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02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0B48-D7C4-72A5-BA98-C1183E9C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43C32-4E6F-6E44-091A-201DA438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34C9-41F4-FC67-38B4-D81F147C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0DF7-FAAB-4C9F-85D0-0ABA2FCFAAD0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B324-F1D6-8291-674A-49142754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5A53-5E80-5EA5-BECB-7172E7C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506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7627E-685C-FF37-11D4-5CF6CE51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8829-497A-4F30-548E-B33BAB9C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5CA6-A64A-EC9A-597C-ECAEB06E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B84-5748-4657-90EF-E0D8EFB2CE7E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CD4C-4155-BA28-4B40-E8BB976D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8BF1-8CE3-8409-9259-A57BB08C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27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4DFB-E2B4-DA32-F5B0-230EB24A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D914-E031-A56B-E76C-BD7E242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D2AF-EDE6-C5CD-4E96-E09281FE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B342-9380-4EFA-BC50-F56A198A9C85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C2AD-84A8-0648-6A3D-A72AE6D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B796-3A1A-DAA3-6146-4EA1D09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265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709-ADCD-0187-9D00-70031433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ABF5-7D44-36BC-C016-34867D7B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DA1E-F539-538C-3A67-25555AD9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4FB6-6F79-44E6-8E17-EA0E08E8B78E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D3DC-DF60-3CBB-155F-2B149C5A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0F02-08A7-5C45-037F-8D8CA229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67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9D1D-0405-85C6-7C21-343FF7D6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77B8-60DF-0B0F-C3C9-3702D30D1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F7CE-C385-F490-AB11-0499EAF8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A1B7-9CF3-9BB0-83B4-54C3144F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9D46-4A46-4BD9-96A9-4343B362F91A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A78A-A27E-649C-A224-90BAA55F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D413-B5D5-405A-DF6E-CD8665B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917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280-98A0-465A-1730-9C156316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B4F5-CD99-FED2-88F2-1E3792D6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E2B2-3F94-9144-D3D9-06EAF72E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7433-6FFA-0C42-D6B6-DC20669EB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8A5DB-6FF6-DEFA-D819-6D3BFB425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31017-2781-5BF3-23A0-C9525519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8D2-6F47-40B2-9CE3-45F10AE337F2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E10B1-67C3-71EF-718C-F5A0DD31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48DFB-B993-31F3-C5CE-51F11B3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4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F551-2F6B-7E6A-41E6-588B0797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F8CA9-C3DB-0B5D-7D12-27E203D0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188-4ACB-4A24-BBE4-E559F296BCB9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48F36-8EE2-1198-753B-8ACA1640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4121D-F0AA-F57C-802C-A72D5C5A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4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F337-E539-2F77-79B1-8E9602ED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2A96-74F6-4C48-AAC1-1FD7143AE917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AB019-7869-A118-F59B-E0D96507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467CD-8F25-EEDA-7DAA-4B330F22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56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6E72-D9C7-758A-4152-1DC7428C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93B5-BE35-ACF7-B030-1BCF6C7C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9E00-90D2-E565-3A84-3C721F28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31B0-CB6D-CAF5-18E8-0C12EABE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53BB-D5F9-48A9-A1CE-6D4A97C6F17F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A5D9B-A207-0565-439F-2A5E18C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96E6-7783-9AB1-2BB1-B32A0D5D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14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9333-18D0-7713-0B4D-AF90B38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897AC-6CC6-7E65-4F1B-81D410556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5B70-DF3E-E6FF-64B5-21B7E7A8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19DC-B433-F372-EBF5-AB2A2053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3056-DEEF-4E12-B96C-0AC1907B0E1E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2612-61D4-58F7-CCAC-DC25C58C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310C-1ABF-0195-5C8B-0A70E446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4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10490-B712-B405-80FC-705ADB31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D981-E970-5624-1EF4-33B597BF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78E5-F22D-9C9D-62F8-8BF435B1E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20D79-CDF8-44AE-9E0E-A2AF5542EDE3}" type="datetime8">
              <a:rPr lang="en-IL" smtClean="0"/>
              <a:t>30/06/2025 13:30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CF41-0E8D-3124-B506-110660A02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B1CC-901E-B495-A1B6-F3856105B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62A91-69B9-4E6F-9714-746D2C511D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8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26AF-0122-7701-50D8-56D23E8F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6655"/>
            <a:ext cx="9144000" cy="135324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br>
              <a:rPr lang="en-US"/>
            </a:br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Methods, 2024-2025</a:t>
            </a:r>
            <a:br>
              <a:rPr lang="en-IL" sz="4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Project Pitch Talk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65D2C-2AF0-7FA8-BB5F-ABB33624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2243"/>
            <a:ext cx="9144000" cy="207575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Group 2</a:t>
            </a:r>
          </a:p>
          <a:p>
            <a:r>
              <a:rPr lang="en-US"/>
              <a:t>Atalia </a:t>
            </a:r>
            <a:r>
              <a:rPr lang="en-US" err="1"/>
              <a:t>Solash</a:t>
            </a:r>
            <a:endParaRPr lang="en-US"/>
          </a:p>
          <a:p>
            <a:r>
              <a:rPr lang="en-US"/>
              <a:t>Shir Mashiah</a:t>
            </a:r>
          </a:p>
          <a:p>
            <a:r>
              <a:rPr lang="en-US"/>
              <a:t>Erica </a:t>
            </a:r>
            <a:r>
              <a:rPr lang="en-US" err="1"/>
              <a:t>Rusonik</a:t>
            </a:r>
            <a:endParaRPr lang="en-US"/>
          </a:p>
          <a:p>
            <a:r>
              <a:rPr lang="en-US"/>
              <a:t>Amit Fridman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19AA7-EF9C-6A5C-49B4-91FC30DF8513}"/>
              </a:ext>
            </a:extLst>
          </p:cNvPr>
          <p:cNvSpPr txBox="1"/>
          <p:nvPr/>
        </p:nvSpPr>
        <p:spPr>
          <a:xfrm>
            <a:off x="-8708" y="473674"/>
            <a:ext cx="12200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/>
              <a:t>Enhancing Translation From Hebrew to Low-Resource Languages Through an English Intermediary Approach</a:t>
            </a:r>
            <a:endParaRPr lang="en-IL" sz="5200"/>
          </a:p>
        </p:txBody>
      </p:sp>
    </p:spTree>
    <p:extLst>
      <p:ext uri="{BB962C8B-B14F-4D97-AF65-F5344CB8AC3E}">
        <p14:creationId xmlns:p14="http://schemas.microsoft.com/office/powerpoint/2010/main" val="223665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61D2-C21C-473E-3F88-7C6BC948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B5B5-BC7F-BBA9-2021-FB9C0D9A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65126"/>
            <a:ext cx="10515600" cy="802772"/>
          </a:xfrm>
        </p:spPr>
        <p:txBody>
          <a:bodyPr/>
          <a:lstStyle/>
          <a:p>
            <a:r>
              <a:rPr lang="en-US"/>
              <a:t>Problem Definition</a:t>
            </a:r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92420-BD93-D43D-21C0-8954C8D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B0E41-A51A-78E6-DD14-DC8F4A98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2</a:t>
            </a:fld>
            <a:endParaRPr lang="en-IL"/>
          </a:p>
        </p:txBody>
      </p:sp>
      <p:pic>
        <p:nvPicPr>
          <p:cNvPr id="1029" name="Picture 5" descr="Translation Service's - International Center">
            <a:extLst>
              <a:ext uri="{FF2B5EF4-FFF2-40B4-BE49-F238E27FC236}">
                <a16:creationId xmlns:a16="http://schemas.microsoft.com/office/drawing/2014/main" id="{F7A8E9A3-A014-718B-ECC5-F3D85C29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03120"/>
            <a:ext cx="3833379" cy="2873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60CA7ED8-595F-FC96-620C-4948A144B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221" y="1265444"/>
            <a:ext cx="77596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Limited parallel corpora for underrepresented languages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Hebrew translation research remains unexplored, especially for low-resource languages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 The potential of pivot-based methods for Hebrew is untested </a:t>
            </a:r>
          </a:p>
        </p:txBody>
      </p:sp>
    </p:spTree>
    <p:extLst>
      <p:ext uri="{BB962C8B-B14F-4D97-AF65-F5344CB8AC3E}">
        <p14:creationId xmlns:p14="http://schemas.microsoft.com/office/powerpoint/2010/main" val="20282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BCB-4BCF-9828-90D9-DD6F1698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244550"/>
            <a:ext cx="10515600" cy="802772"/>
          </a:xfrm>
        </p:spPr>
        <p:txBody>
          <a:bodyPr/>
          <a:lstStyle/>
          <a:p>
            <a:r>
              <a:rPr lang="en-US"/>
              <a:t>Methodology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3E57-0336-202E-2DEC-7780816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3</a:t>
            </a:fld>
            <a:endParaRPr lang="en-I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12C914-52C0-5003-9224-DD598B8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754" y="1202982"/>
            <a:ext cx="11573692" cy="476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/>
              <a:t>Research Objective: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 Enhance translation quality from Hebrew to low-resource languages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Compare effectiveness between direct and pivot translation approaches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/>
              <a:t>Translation Pipeline: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Direct Method: Hebrew → Target Language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Pivot Method: Hebrew → English → Target Language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Models Evaluated</a:t>
            </a:r>
            <a:r>
              <a:rPr lang="en-US"/>
              <a:t>: NLLB-200, Helsinki nlp, Google Translate, Llama 3.1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 descr="תמונה שמכילה טקסט, צילום מסך, גופן, לבן&#10;&#10;התיאור נוצר באופן אוטומטי">
            <a:extLst>
              <a:ext uri="{FF2B5EF4-FFF2-40B4-BE49-F238E27FC236}">
                <a16:creationId xmlns:a16="http://schemas.microsoft.com/office/drawing/2014/main" id="{8BB62A2D-3814-BF4C-FF9E-CBB707B0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67" y="5245373"/>
            <a:ext cx="6731822" cy="14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806E-DD07-B311-3ADE-1BB48151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610A-3176-C398-F3F9-D65B481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" y="163065"/>
            <a:ext cx="10515600" cy="802772"/>
          </a:xfrm>
        </p:spPr>
        <p:txBody>
          <a:bodyPr/>
          <a:lstStyle/>
          <a:p>
            <a:r>
              <a:rPr lang="en-US"/>
              <a:t>Methodology – Cont’d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AF6FD-5454-39A1-FE55-7AD94E27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4</a:t>
            </a:fld>
            <a:endParaRPr lang="en-IL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F12681D-A1C3-42D8-A92B-12B59FE01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306070" y="965837"/>
            <a:ext cx="962387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/>
              <a:t>Dataset: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TED 2020 corpus (20,000 pairs Hebrew-Finnish/Ukrainian)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Quality filtered using multilingual embeddings with a cosine similarity threshold of 0.75</a:t>
            </a:r>
            <a:endParaRPr lang="he-IL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/>
              <a:t>Quality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BLEU: n-gram 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METEOR: semantic matching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COMET: neural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/>
              <a:t>Statistical significance validated through paired t-tests at sentence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8A95D20-2FB1-E285-2BCD-F9D023B0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4" t="24005" b="17939"/>
          <a:stretch/>
        </p:blipFill>
        <p:spPr>
          <a:xfrm>
            <a:off x="4590425" y="2856338"/>
            <a:ext cx="7605226" cy="1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3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5A0E-4323-C4F4-B9BA-1D250883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9411-3D8C-B892-DC0C-9F7B1DEE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772"/>
          </a:xfrm>
        </p:spPr>
        <p:txBody>
          <a:bodyPr/>
          <a:lstStyle/>
          <a:p>
            <a:r>
              <a:rPr lang="en-US"/>
              <a:t>Results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E7DCD-27E8-035D-D892-808A9D6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5</a:t>
            </a:fld>
            <a:endParaRPr lang="en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B5A5A38-4B23-5C23-057F-04BF81A4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4" y="1528050"/>
            <a:ext cx="5375322" cy="29394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2E8453-5D53-C512-15C8-8C4C137B061E}"/>
              </a:ext>
            </a:extLst>
          </p:cNvPr>
          <p:cNvSpPr txBox="1">
            <a:spLocks/>
          </p:cNvSpPr>
          <p:nvPr/>
        </p:nvSpPr>
        <p:spPr>
          <a:xfrm>
            <a:off x="1243149" y="4402487"/>
            <a:ext cx="3655423" cy="802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+mn-lt"/>
                <a:ea typeface="+mn-ea"/>
                <a:cs typeface="+mn-cs"/>
              </a:rPr>
              <a:t>Hebrew-Finnish</a:t>
            </a:r>
            <a:endParaRPr lang="en-IL" sz="2800">
              <a:latin typeface="+mn-lt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3DB5656-20F5-3FC9-4A24-C4292936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489" y="1528051"/>
            <a:ext cx="5418497" cy="29394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6F573B-07E0-7735-ED7B-FA78644BCD85}"/>
              </a:ext>
            </a:extLst>
          </p:cNvPr>
          <p:cNvSpPr txBox="1">
            <a:spLocks/>
          </p:cNvSpPr>
          <p:nvPr/>
        </p:nvSpPr>
        <p:spPr>
          <a:xfrm>
            <a:off x="7698377" y="4402487"/>
            <a:ext cx="3655423" cy="802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+mn-lt"/>
                <a:ea typeface="+mn-ea"/>
                <a:cs typeface="+mn-cs"/>
              </a:rPr>
              <a:t>Hebrew-Ukrainian</a:t>
            </a:r>
            <a:endParaRPr lang="en-IL" sz="2800">
              <a:latin typeface="+mn-lt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FE7531-D270-1DD4-3D10-E96869E90F42}"/>
              </a:ext>
            </a:extLst>
          </p:cNvPr>
          <p:cNvSpPr txBox="1">
            <a:spLocks/>
          </p:cNvSpPr>
          <p:nvPr/>
        </p:nvSpPr>
        <p:spPr>
          <a:xfrm>
            <a:off x="290014" y="5553578"/>
            <a:ext cx="11802699" cy="802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  <a:ea typeface="+mn-ea"/>
                <a:cs typeface="+mn-cs"/>
              </a:rPr>
              <a:t>The paired t-test confirmed statistically significant differences, with pivot-based translation outperforming direct translation in all models except NLLB-200.</a:t>
            </a:r>
            <a:endParaRPr lang="en-IL" sz="28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45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872A-743B-C9BA-85B7-8538F7DE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3B55-ABED-D449-5E57-F15C6D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32" y="136525"/>
            <a:ext cx="10515600" cy="802772"/>
          </a:xfrm>
        </p:spPr>
        <p:txBody>
          <a:bodyPr/>
          <a:lstStyle/>
          <a:p>
            <a:r>
              <a:rPr lang="en-US"/>
              <a:t>Conclusions, Limitations &amp; Future Work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D485D-94AD-F251-3D22-1DBBA5E1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2A91-69B9-4E6F-9714-746D2C511DFA}" type="slidenum">
              <a:rPr lang="en-IL" smtClean="0"/>
              <a:t>6</a:t>
            </a:fld>
            <a:endParaRPr lang="en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B6542B-6A77-B665-8A35-E46E2B8A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78" y="828168"/>
            <a:ext cx="11730444" cy="592213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9600" b="1"/>
              <a:t>Conclusions</a:t>
            </a:r>
          </a:p>
          <a:p>
            <a:pPr lvl="1">
              <a:lnSpc>
                <a:spcPct val="150000"/>
              </a:lnSpc>
            </a:pPr>
            <a:r>
              <a:rPr lang="en-US" sz="8800"/>
              <a:t>Pivot-based translation generally outperformed direct translation in Hebrew-Finnish and Hebrew-Ukrainian pairs. </a:t>
            </a:r>
          </a:p>
          <a:p>
            <a:pPr lvl="1">
              <a:lnSpc>
                <a:spcPct val="150000"/>
              </a:lnSpc>
            </a:pPr>
            <a:r>
              <a:rPr lang="en-US" sz="8800"/>
              <a:t>The choice of translation method and evaluation metrics should align with task-specific priorities.</a:t>
            </a:r>
          </a:p>
          <a:p>
            <a:pPr>
              <a:lnSpc>
                <a:spcPct val="150000"/>
              </a:lnSpc>
            </a:pPr>
            <a:r>
              <a:rPr lang="en-US" sz="9600" b="1"/>
              <a:t>Limitations</a:t>
            </a:r>
          </a:p>
          <a:p>
            <a:pPr lvl="1">
              <a:lnSpc>
                <a:spcPct val="150000"/>
              </a:lnSpc>
            </a:pPr>
            <a:r>
              <a:rPr lang="en-US" sz="8800"/>
              <a:t>Dependence on English as the sole pivot language restricted the scope of exploration.</a:t>
            </a:r>
          </a:p>
          <a:p>
            <a:pPr>
              <a:lnSpc>
                <a:spcPct val="150000"/>
              </a:lnSpc>
            </a:pPr>
            <a:r>
              <a:rPr lang="en-US" sz="9600" b="1"/>
              <a:t>Future Work</a:t>
            </a:r>
          </a:p>
          <a:p>
            <a:pPr lvl="1">
              <a:lnSpc>
                <a:spcPct val="150000"/>
              </a:lnSpc>
            </a:pPr>
            <a:r>
              <a:rPr lang="en-US" sz="8800"/>
              <a:t>Exploring alternative pivot languages with closer linguistic ties.</a:t>
            </a:r>
          </a:p>
          <a:p>
            <a:pPr lvl="1">
              <a:lnSpc>
                <a:spcPct val="150000"/>
              </a:lnSpc>
            </a:pPr>
            <a:r>
              <a:rPr lang="en-US" sz="8800"/>
              <a:t>Explore dynamic pivot language selection and hybrid approaches (direct + pivot).</a:t>
            </a:r>
          </a:p>
          <a:p>
            <a:pPr lvl="1">
              <a:lnSpc>
                <a:spcPct val="150000"/>
              </a:lnSpc>
            </a:pP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2028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 Research Methods, 2024-2025 Final Project Pitch Talk</vt:lpstr>
      <vt:lpstr>Problem Definition</vt:lpstr>
      <vt:lpstr>Methodology</vt:lpstr>
      <vt:lpstr>Methodology – Cont’d</vt:lpstr>
      <vt:lpstr>Results</vt:lpstr>
      <vt:lpstr>Conclusions, Limitations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Methods, 2024-2025 Final Project Pitch Talk</dc:title>
  <dc:creator>Avi Natan</dc:creator>
  <cp:lastModifiedBy>עתליה סולש</cp:lastModifiedBy>
  <cp:revision>2</cp:revision>
  <dcterms:created xsi:type="dcterms:W3CDTF">2024-11-28T10:22:01Z</dcterms:created>
  <dcterms:modified xsi:type="dcterms:W3CDTF">2025-06-30T10:33:52Z</dcterms:modified>
</cp:coreProperties>
</file>