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3827"/>
    <a:srgbClr val="3C3C3C"/>
    <a:srgbClr val="E2392E"/>
    <a:srgbClr val="D63B28"/>
    <a:srgbClr val="E83A31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582A-6701-4E39-9B89-BD44FBE3D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5B8298-5A8E-4E87-B988-498A732AF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2D922-71AC-4E18-BF59-47A149BE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69782-94E3-4982-AE82-B536F629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9FD03-AA0F-464D-BAE3-6538A64E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7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20D9F-2B5F-4BE7-BCF8-70E30209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E2988F-C1AA-4F64-8675-E773B5AA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220000-C854-4EAA-A779-231B330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E02F8D-402D-4CDC-A912-D249D643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B9CE8-0CF8-4949-ABF1-6DDBCB51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BF914C-FFBB-48AF-A8E2-25156E0F2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3F2E08-969A-45EF-8FA2-B417318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1E0D1-B25D-499E-9911-D0234EA2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7075B-3870-4AAA-BFD2-4F5E21F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8E5D5-ED8C-400B-A0D5-C57B7CD0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BBFD4-1009-41CA-A819-BAC93C23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6A457-F944-4F79-834F-60014292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3F769-7E8F-4E38-9CE6-ABC67868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EB33D-425A-487C-ADB7-F44550B4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A4189-236E-4D08-B83B-C6C2087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82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7B9CA-7C41-487E-8AF5-9363AFF4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11BFF4-E194-4DA3-B724-675544B0E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EDD60F-ACA8-4314-B03E-04ABE1F3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F59B4-30D7-471A-BBC9-89C92BF2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DBA57-C34C-496D-8D4E-2B3BA5A9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9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4449F-FEAA-48D0-B530-C4F4B27A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96BFA-1E9D-45FC-9379-2162BBECD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47EEF0-2277-490E-99B9-CFD95223D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A5897B-0F00-41C5-A34D-5E7F6285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AE378F-51F3-4102-9A19-04FB7DCA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BB7B92-BF2B-490F-8CA5-B0E5AE66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95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E283C-1051-4816-BD58-1012CD23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782855-9BA4-4EFC-B9B6-3D4A12F4E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406C37-FC43-43B7-8C55-30C14A3D3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11F347-026F-4F26-A2DA-07FD754B3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B5068A-E96F-4925-8F08-746161924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34E52E-31EA-410E-A50E-2DB4FE1D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7A159E-5A06-44BC-B4A8-C0450CE8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0554D6-F08C-4957-9A6D-56570703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7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7DED-AC72-4C91-8289-4C628B88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94655B-5990-4FB6-BFCD-B1A1065D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E739F6-5642-46F8-B216-2849FCDD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8CA266-06E9-47D2-877A-CF955B32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1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620FE8-0AA2-4FD6-A1F6-41C04230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FF2323-C25D-4F42-A4CA-69D2B2EE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80C435-4589-4E3F-8DC4-006BA156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9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113F4-8BF9-4ADE-BC46-98DA95D5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79588-8A86-4610-8F26-6FBC75B6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9167F-6107-4786-82D9-54681E57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3A69C6-8C4B-4D12-AF88-84200EEA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723B01-EA70-4E6C-B494-1F42BC9E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80B716-C399-4FEC-89FB-C0295DAB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8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563B9-2CF3-4133-BF4F-186A8D57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9317B3-593F-4A37-A54A-658D9F10A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975FBE-3857-4C09-925D-8DFB2977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434C2C-E1D9-48D9-AD09-0E1C9DB8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1EF776-697D-47E4-8BB1-324ECB7E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C2B419-0055-434D-AA63-7089DDEC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2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AF494-41C6-4624-AC41-C8DD1F2B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DADD53-47C0-43A9-8674-58923A13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408373-6131-4A31-BAEC-00B31AF0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FD94-B168-4A5C-922A-D98AE8730D48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39ECEF-C159-46D0-B2DF-B39F74CBE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486F66-9EC8-4914-AD72-9F463FC44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7FD8-86EC-4D57-9DE4-A97376137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73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05F24-C50C-457D-9110-B54EAB9AF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8E9B20-CBA9-4C7B-A261-319F08520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4F7B7B-FB7B-4450-8F77-1249EE330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37" y="0"/>
            <a:ext cx="96556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A4B0AD-F02A-45D0-8A1D-653A45C8EC65}"/>
              </a:ext>
            </a:extLst>
          </p:cNvPr>
          <p:cNvSpPr txBox="1"/>
          <p:nvPr/>
        </p:nvSpPr>
        <p:spPr>
          <a:xfrm>
            <a:off x="8118731" y="4969257"/>
            <a:ext cx="278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</a:rPr>
              <a:t>Как не утонуть в океане информации: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512EB-4FC9-476B-83D9-94C0DD3F7CCA}"/>
              </a:ext>
            </a:extLst>
          </p:cNvPr>
          <p:cNvSpPr txBox="1"/>
          <p:nvPr/>
        </p:nvSpPr>
        <p:spPr>
          <a:xfrm>
            <a:off x="8118731" y="5523559"/>
            <a:ext cx="271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СОВЕТЫ ПО УПРАВЛЕНИЮ ДАННЫМИ И ЗАЩИТЕ ОТ ПЕРЕГРУЗКИ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AEBD4B1-53E5-4FDD-8179-E566877AF9DE}"/>
              </a:ext>
            </a:extLst>
          </p:cNvPr>
          <p:cNvCxnSpPr/>
          <p:nvPr/>
        </p:nvCxnSpPr>
        <p:spPr>
          <a:xfrm>
            <a:off x="8118731" y="5065060"/>
            <a:ext cx="0" cy="1577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BF74A8-6C73-428A-8DA2-00C5F78AD35D}"/>
              </a:ext>
            </a:extLst>
          </p:cNvPr>
          <p:cNvSpPr txBox="1"/>
          <p:nvPr/>
        </p:nvSpPr>
        <p:spPr>
          <a:xfrm>
            <a:off x="1384706" y="102414"/>
            <a:ext cx="23894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600" i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И</a:t>
            </a:r>
            <a:r>
              <a:rPr lang="ru-RU" sz="1600" b="0" i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НФОРМАЦИОННАЯ ПЕРЕГРУЗКА </a:t>
            </a:r>
            <a:br>
              <a:rPr lang="ru-RU" sz="1600" b="0" i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</a:br>
            <a:r>
              <a:rPr lang="ru-RU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— это реальная проблема, с которой сталкиваются многие из нас в условиях цифрового мира. </a:t>
            </a:r>
            <a:br>
              <a:rPr lang="ru-RU" i="1" dirty="0"/>
            </a:br>
            <a:endParaRPr lang="ru-RU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EFD2BB-CAC5-4CF8-AB84-15F89D2BAA26}"/>
              </a:ext>
            </a:extLst>
          </p:cNvPr>
          <p:cNvSpPr txBox="1"/>
          <p:nvPr/>
        </p:nvSpPr>
        <p:spPr>
          <a:xfrm>
            <a:off x="1512907" y="1901502"/>
            <a:ext cx="30031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600" i="1" dirty="0">
                <a:solidFill>
                  <a:srgbClr val="000000"/>
                </a:solidFill>
                <a:latin typeface="Roboto" panose="02000000000000000000" pitchFamily="2" charset="0"/>
              </a:rPr>
              <a:t>Н</a:t>
            </a:r>
            <a:r>
              <a:rPr lang="ru-RU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 правильные стратегии управления информацией помогут вам избежать стресса и повысить качество жизни.</a:t>
            </a:r>
          </a:p>
          <a:p>
            <a:pPr algn="r"/>
            <a:br>
              <a:rPr lang="ru-RU" dirty="0"/>
            </a:b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F7CA0-49D5-46EE-BD49-887491CA5823}"/>
              </a:ext>
            </a:extLst>
          </p:cNvPr>
          <p:cNvSpPr txBox="1"/>
          <p:nvPr/>
        </p:nvSpPr>
        <p:spPr>
          <a:xfrm>
            <a:off x="1585689" y="3426411"/>
            <a:ext cx="3003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</a:rPr>
              <a:t>НАША ЗАДАЧА — НЕ ИЗБАВИТЬСЯ ОТ ИНФОРМАЦИИ, А НАУЧИТЬСЯ ЭФФЕКТИВНО С НЕЙ РАБОТАТЬ.</a:t>
            </a:r>
            <a:endParaRPr lang="ru-RU" dirty="0"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A6B97BB-00CF-45B8-B010-C84B597D9948}"/>
              </a:ext>
            </a:extLst>
          </p:cNvPr>
          <p:cNvCxnSpPr>
            <a:cxnSpLocks/>
          </p:cNvCxnSpPr>
          <p:nvPr/>
        </p:nvCxnSpPr>
        <p:spPr>
          <a:xfrm>
            <a:off x="1383641" y="3280034"/>
            <a:ext cx="320522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трелка: штриховая вправо 31">
            <a:extLst>
              <a:ext uri="{FF2B5EF4-FFF2-40B4-BE49-F238E27FC236}">
                <a16:creationId xmlns:a16="http://schemas.microsoft.com/office/drawing/2014/main" id="{78E937B4-67D2-4AA6-ACFF-C912F6E75082}"/>
              </a:ext>
            </a:extLst>
          </p:cNvPr>
          <p:cNvSpPr/>
          <p:nvPr/>
        </p:nvSpPr>
        <p:spPr>
          <a:xfrm>
            <a:off x="1378437" y="3402957"/>
            <a:ext cx="435978" cy="398162"/>
          </a:xfrm>
          <a:prstGeom prst="stripedRightArrow">
            <a:avLst/>
          </a:prstGeom>
          <a:solidFill>
            <a:srgbClr val="3D3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699A3C-BDE8-4790-9AE6-59826EFC2E13}"/>
              </a:ext>
            </a:extLst>
          </p:cNvPr>
          <p:cNvSpPr txBox="1"/>
          <p:nvPr/>
        </p:nvSpPr>
        <p:spPr>
          <a:xfrm>
            <a:off x="7196470" y="210869"/>
            <a:ext cx="2805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>
                <a:solidFill>
                  <a:schemeClr val="bg1"/>
                </a:solidFill>
                <a:latin typeface="Roboto" panose="02000000000000000000" pitchFamily="2" charset="0"/>
              </a:rPr>
              <a:t>ВОТ НЕСКОЛЬКО СОВЕТОВ, КОТОРЫЕ ПОМОГУТ ВАМ УПРАВЛЯТЬ ДАННЫМ ПОТОКОМ:</a:t>
            </a:r>
            <a:endParaRPr lang="ru-RU" sz="1600" b="1" i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FA7734-A35C-423C-8571-0E63913FB774}"/>
              </a:ext>
            </a:extLst>
          </p:cNvPr>
          <p:cNvSpPr txBox="1"/>
          <p:nvPr/>
        </p:nvSpPr>
        <p:spPr>
          <a:xfrm>
            <a:off x="4854946" y="2137474"/>
            <a:ext cx="3529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Фильтруйте информацию: Используйте инструменты, такие как RSS-ленты, фильтры новостей, и приложения для сортировки контента. Это поможет вам получать только то, что действительно важно.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1" name="Семиугольник 40">
            <a:extLst>
              <a:ext uri="{FF2B5EF4-FFF2-40B4-BE49-F238E27FC236}">
                <a16:creationId xmlns:a16="http://schemas.microsoft.com/office/drawing/2014/main" id="{C3AB1D1E-CACF-44C1-98C1-169373C610C9}"/>
              </a:ext>
            </a:extLst>
          </p:cNvPr>
          <p:cNvSpPr/>
          <p:nvPr/>
        </p:nvSpPr>
        <p:spPr>
          <a:xfrm>
            <a:off x="4706295" y="1761560"/>
            <a:ext cx="418880" cy="375914"/>
          </a:xfrm>
          <a:prstGeom prst="heptagon">
            <a:avLst/>
          </a:prstGeom>
          <a:solidFill>
            <a:srgbClr val="E83A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D25E2C-47A5-44BD-A326-2981DB3D67C7}"/>
              </a:ext>
            </a:extLst>
          </p:cNvPr>
          <p:cNvSpPr txBox="1"/>
          <p:nvPr/>
        </p:nvSpPr>
        <p:spPr>
          <a:xfrm>
            <a:off x="4788514" y="3403916"/>
            <a:ext cx="3793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Развивайте цифровую грамотность: Научитесь критически оценивать информацию. Перед тем как поверить в новость, проверяйте её источник и достоверность.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4" name="Семиугольник 43">
            <a:extLst>
              <a:ext uri="{FF2B5EF4-FFF2-40B4-BE49-F238E27FC236}">
                <a16:creationId xmlns:a16="http://schemas.microsoft.com/office/drawing/2014/main" id="{773A1BF4-ACC1-4225-9F1B-BCD7B7BDA4A0}"/>
              </a:ext>
            </a:extLst>
          </p:cNvPr>
          <p:cNvSpPr/>
          <p:nvPr/>
        </p:nvSpPr>
        <p:spPr>
          <a:xfrm>
            <a:off x="8167698" y="2989380"/>
            <a:ext cx="434230" cy="383338"/>
          </a:xfrm>
          <a:prstGeom prst="heptagon">
            <a:avLst/>
          </a:prstGeom>
          <a:solidFill>
            <a:srgbClr val="E83A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7C0E87-619E-47DE-B641-26227B2AE5E6}"/>
              </a:ext>
            </a:extLst>
          </p:cNvPr>
          <p:cNvSpPr txBox="1"/>
          <p:nvPr/>
        </p:nvSpPr>
        <p:spPr>
          <a:xfrm>
            <a:off x="4599957" y="4580572"/>
            <a:ext cx="3397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Важно ограничить время: Не проводите целый день в интернете. Установите чёткие границы по времени для потребления информации. Перерывы на отдых помогут избежать перегрузки.</a:t>
            </a:r>
            <a:br>
              <a:rPr lang="ru-RU" sz="1200" dirty="0">
                <a:solidFill>
                  <a:schemeClr val="bg1"/>
                </a:solidFill>
              </a:rPr>
            </a:b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7" name="Семиугольник 46">
            <a:extLst>
              <a:ext uri="{FF2B5EF4-FFF2-40B4-BE49-F238E27FC236}">
                <a16:creationId xmlns:a16="http://schemas.microsoft.com/office/drawing/2014/main" id="{884F26B4-2DFB-45EA-B62D-8E02C99529E9}"/>
              </a:ext>
            </a:extLst>
          </p:cNvPr>
          <p:cNvSpPr/>
          <p:nvPr/>
        </p:nvSpPr>
        <p:spPr>
          <a:xfrm>
            <a:off x="4734427" y="4162490"/>
            <a:ext cx="424593" cy="370499"/>
          </a:xfrm>
          <a:prstGeom prst="heptagon">
            <a:avLst/>
          </a:prstGeom>
          <a:solidFill>
            <a:srgbClr val="E83A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50" name="Стрелка: штриховая вправо 49">
            <a:extLst>
              <a:ext uri="{FF2B5EF4-FFF2-40B4-BE49-F238E27FC236}">
                <a16:creationId xmlns:a16="http://schemas.microsoft.com/office/drawing/2014/main" id="{E5A59D7C-1D09-47FD-BD3A-7CD79E8E23E9}"/>
              </a:ext>
            </a:extLst>
          </p:cNvPr>
          <p:cNvSpPr/>
          <p:nvPr/>
        </p:nvSpPr>
        <p:spPr>
          <a:xfrm rot="8097902">
            <a:off x="6744024" y="1143338"/>
            <a:ext cx="906302" cy="477837"/>
          </a:xfrm>
          <a:prstGeom prst="stripedRightArrow">
            <a:avLst/>
          </a:prstGeom>
          <a:solidFill>
            <a:srgbClr val="CA3827"/>
          </a:solidFill>
          <a:ln>
            <a:solidFill>
              <a:srgbClr val="CA3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546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159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2025-03-18T20:08:15Z</dcterms:created>
  <dcterms:modified xsi:type="dcterms:W3CDTF">2025-04-08T16:51:05Z</dcterms:modified>
</cp:coreProperties>
</file>