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682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28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4497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65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0862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840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801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063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999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792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216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637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78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031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093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Система за търсене на автомобили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4326" y="6315320"/>
            <a:ext cx="6403601" cy="434974"/>
          </a:xfrm>
        </p:spPr>
        <p:txBody>
          <a:bodyPr/>
          <a:lstStyle/>
          <a:p>
            <a:r>
              <a:rPr lang="bg-BG" dirty="0" smtClean="0"/>
              <a:t>Калоян Петров, Мартин Владимиров, Атанас Димов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603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552" y="2042161"/>
            <a:ext cx="10554574" cy="4526280"/>
          </a:xfrm>
        </p:spPr>
        <p:txBody>
          <a:bodyPr>
            <a:normAutofit fontScale="92500" lnSpcReduction="20000"/>
          </a:bodyPr>
          <a:lstStyle/>
          <a:p>
            <a:r>
              <a:rPr lang="bg-BG" sz="2100" b="1" dirty="0" err="1" smtClean="0"/>
              <a:t>Front-end</a:t>
            </a:r>
            <a:r>
              <a:rPr lang="bg-BG" sz="2100" b="1" dirty="0"/>
              <a:t>:</a:t>
            </a:r>
          </a:p>
          <a:p>
            <a:pPr lvl="0"/>
            <a:r>
              <a:rPr lang="bg-BG" dirty="0"/>
              <a:t>HTML (</a:t>
            </a:r>
            <a:r>
              <a:rPr lang="bg-BG" dirty="0" err="1"/>
              <a:t>HyperText</a:t>
            </a:r>
            <a:r>
              <a:rPr lang="bg-BG" dirty="0"/>
              <a:t> </a:t>
            </a:r>
            <a:r>
              <a:rPr lang="bg-BG" dirty="0" err="1"/>
              <a:t>Markup</a:t>
            </a:r>
            <a:r>
              <a:rPr lang="bg-BG" dirty="0"/>
              <a:t> </a:t>
            </a:r>
            <a:r>
              <a:rPr lang="bg-BG" dirty="0" err="1"/>
              <a:t>Language</a:t>
            </a:r>
            <a:r>
              <a:rPr lang="bg-BG" dirty="0"/>
              <a:t>): Използва се за създаване на структура и семантика на уеб страниците.</a:t>
            </a:r>
          </a:p>
          <a:p>
            <a:pPr lvl="0"/>
            <a:r>
              <a:rPr lang="bg-BG" dirty="0"/>
              <a:t>CSS (</a:t>
            </a:r>
            <a:r>
              <a:rPr lang="bg-BG" dirty="0" err="1"/>
              <a:t>Cascading</a:t>
            </a:r>
            <a:r>
              <a:rPr lang="bg-BG" dirty="0"/>
              <a:t> </a:t>
            </a:r>
            <a:r>
              <a:rPr lang="bg-BG" dirty="0" err="1"/>
              <a:t>Style</a:t>
            </a:r>
            <a:r>
              <a:rPr lang="bg-BG" dirty="0"/>
              <a:t> </a:t>
            </a:r>
            <a:r>
              <a:rPr lang="bg-BG" dirty="0" err="1"/>
              <a:t>Sheets</a:t>
            </a:r>
            <a:r>
              <a:rPr lang="bg-BG" dirty="0"/>
              <a:t>): Използва се за стилизиране и визуално оформление на уеб страници.</a:t>
            </a:r>
          </a:p>
          <a:p>
            <a:pPr lvl="0"/>
            <a:r>
              <a:rPr lang="bg-BG" dirty="0" err="1"/>
              <a:t>jQuery</a:t>
            </a:r>
            <a:r>
              <a:rPr lang="bg-BG" dirty="0"/>
              <a:t>: </a:t>
            </a:r>
            <a:r>
              <a:rPr lang="bg-BG" dirty="0" err="1"/>
              <a:t>JavaScript</a:t>
            </a:r>
            <a:r>
              <a:rPr lang="bg-BG" dirty="0"/>
              <a:t> библиотека, която предоставя множество функции и методи за улесняване на манипулациите с DOM елементите и обработка на събития.</a:t>
            </a:r>
          </a:p>
          <a:p>
            <a:pPr lvl="0"/>
            <a:r>
              <a:rPr lang="bg-BG" dirty="0" err="1"/>
              <a:t>Visual</a:t>
            </a:r>
            <a:r>
              <a:rPr lang="bg-BG" dirty="0"/>
              <a:t> </a:t>
            </a:r>
            <a:r>
              <a:rPr lang="bg-BG" dirty="0" err="1"/>
              <a:t>Studio</a:t>
            </a:r>
            <a:r>
              <a:rPr lang="bg-BG" dirty="0"/>
              <a:t> </a:t>
            </a:r>
            <a:r>
              <a:rPr lang="bg-BG" dirty="0" err="1"/>
              <a:t>Code</a:t>
            </a:r>
            <a:r>
              <a:rPr lang="bg-BG" dirty="0"/>
              <a:t> (VS </a:t>
            </a:r>
            <a:r>
              <a:rPr lang="bg-BG" dirty="0" err="1"/>
              <a:t>Code</a:t>
            </a:r>
            <a:r>
              <a:rPr lang="bg-BG" dirty="0"/>
              <a:t>): Лека и мощна IDE, която предоставя инструменти за разработка на уеб приложения, включително поддръжка на HTML, CSS и </a:t>
            </a:r>
            <a:r>
              <a:rPr lang="bg-BG" dirty="0" err="1"/>
              <a:t>JavaScript</a:t>
            </a:r>
            <a:r>
              <a:rPr lang="bg-BG" dirty="0"/>
              <a:t>.</a:t>
            </a:r>
          </a:p>
          <a:p>
            <a:r>
              <a:rPr lang="bg-BG" sz="2100" b="1" dirty="0" err="1"/>
              <a:t>Back-end</a:t>
            </a:r>
            <a:r>
              <a:rPr lang="bg-BG" sz="2100" b="1" dirty="0"/>
              <a:t>:</a:t>
            </a:r>
          </a:p>
          <a:p>
            <a:pPr lvl="0"/>
            <a:r>
              <a:rPr lang="bg-BG" dirty="0"/>
              <a:t>PHP: Скриптов език за уеб разработка, който се използва за създаване на динамични уеб страници и уеб приложения.</a:t>
            </a:r>
          </a:p>
          <a:p>
            <a:pPr lvl="0"/>
            <a:r>
              <a:rPr lang="bg-BG" dirty="0" err="1"/>
              <a:t>MySQL</a:t>
            </a:r>
            <a:r>
              <a:rPr lang="bg-BG" dirty="0"/>
              <a:t>: Релационна база данни, която се използва за съхранение и управление на данните на приложението.</a:t>
            </a:r>
          </a:p>
          <a:p>
            <a:pPr lvl="0"/>
            <a:r>
              <a:rPr lang="bg-BG" dirty="0" err="1"/>
              <a:t>Visual</a:t>
            </a:r>
            <a:r>
              <a:rPr lang="bg-BG" dirty="0"/>
              <a:t> </a:t>
            </a:r>
            <a:r>
              <a:rPr lang="bg-BG" dirty="0" err="1"/>
              <a:t>Studio</a:t>
            </a:r>
            <a:r>
              <a:rPr lang="bg-BG" dirty="0"/>
              <a:t> </a:t>
            </a:r>
            <a:r>
              <a:rPr lang="bg-BG" dirty="0" err="1"/>
              <a:t>Code</a:t>
            </a:r>
            <a:r>
              <a:rPr lang="bg-BG" dirty="0"/>
              <a:t> (VS </a:t>
            </a:r>
            <a:r>
              <a:rPr lang="bg-BG" dirty="0" err="1"/>
              <a:t>Code</a:t>
            </a:r>
            <a:r>
              <a:rPr lang="bg-BG" dirty="0"/>
              <a:t>): Предоставя удобна среда за разработка на PHP и интеграция с </a:t>
            </a:r>
            <a:r>
              <a:rPr lang="bg-BG" dirty="0" err="1"/>
              <a:t>MySQL</a:t>
            </a:r>
            <a:r>
              <a:rPr lang="bg-BG" dirty="0"/>
              <a:t> бази данни.</a:t>
            </a:r>
          </a:p>
        </p:txBody>
      </p:sp>
    </p:spTree>
    <p:extLst>
      <p:ext uri="{BB962C8B-B14F-4D97-AF65-F5344CB8AC3E}">
        <p14:creationId xmlns:p14="http://schemas.microsoft.com/office/powerpoint/2010/main" val="263575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Система за търсене на автомобили. Системата трябва да предоставя следните възможности:</a:t>
            </a:r>
          </a:p>
          <a:p>
            <a:pPr lvl="0"/>
            <a:r>
              <a:rPr lang="bg-BG" dirty="0"/>
              <a:t>въвеждане на информация за автомобил – напр. марка, модел, екстри и др.;</a:t>
            </a:r>
          </a:p>
          <a:p>
            <a:pPr lvl="0"/>
            <a:r>
              <a:rPr lang="bg-BG" dirty="0"/>
              <a:t>търсене на автомобили, които отговарят на определени критерии (филтриране) – напр. марка, модел, екстри и др.</a:t>
            </a:r>
          </a:p>
        </p:txBody>
      </p:sp>
    </p:spTree>
    <p:extLst>
      <p:ext uri="{BB962C8B-B14F-4D97-AF65-F5344CB8AC3E}">
        <p14:creationId xmlns:p14="http://schemas.microsoft.com/office/powerpoint/2010/main" val="202087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Екип с роли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202" y="4027055"/>
            <a:ext cx="10554574" cy="2238143"/>
          </a:xfrm>
        </p:spPr>
        <p:txBody>
          <a:bodyPr/>
          <a:lstStyle/>
          <a:p>
            <a:pPr lvl="0"/>
            <a:r>
              <a:rPr lang="bg-BG" dirty="0" err="1"/>
              <a:t>Back-end</a:t>
            </a:r>
            <a:r>
              <a:rPr lang="bg-BG" dirty="0"/>
              <a:t> разработчик – Атанас.</a:t>
            </a:r>
          </a:p>
          <a:p>
            <a:pPr lvl="0"/>
            <a:r>
              <a:rPr lang="bg-BG" dirty="0" err="1"/>
              <a:t>Front-end</a:t>
            </a:r>
            <a:r>
              <a:rPr lang="bg-BG" dirty="0"/>
              <a:t> разработчик – Мартин.</a:t>
            </a:r>
          </a:p>
          <a:p>
            <a:pPr lvl="0"/>
            <a:r>
              <a:rPr lang="bg-BG" dirty="0"/>
              <a:t>Роля за </a:t>
            </a:r>
            <a:r>
              <a:rPr lang="bg-BG" dirty="0" err="1"/>
              <a:t>документаране</a:t>
            </a:r>
            <a:r>
              <a:rPr lang="bg-BG" dirty="0"/>
              <a:t> и Тестер – Калоян.</a:t>
            </a:r>
          </a:p>
        </p:txBody>
      </p:sp>
    </p:spTree>
    <p:extLst>
      <p:ext uri="{BB962C8B-B14F-4D97-AF65-F5344CB8AC3E}">
        <p14:creationId xmlns:p14="http://schemas.microsoft.com/office/powerpoint/2010/main" val="20318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Система за управление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82" y="4248726"/>
            <a:ext cx="11918234" cy="2542943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За нашия проект избрахме </a:t>
            </a:r>
            <a:r>
              <a:rPr lang="en-US" dirty="0"/>
              <a:t>Trello</a:t>
            </a:r>
            <a:r>
              <a:rPr lang="bg-BG" dirty="0"/>
              <a:t>.  Това</a:t>
            </a:r>
            <a:r>
              <a:rPr lang="en-US" dirty="0"/>
              <a:t>  е   софтуер,   който   помага   за   увеличаването   на   производителността   при   изпълнение   наколективна работа. Trello предоставя дъски (boards), списъци (lists) и карти (cards), за да се организирати приоритизират проектите. Най-общо една дъска представлява един проект. Към нея може да сеизградят няколко на брой списъка – например TODO, IN PROCESS, DONE. В тези списъци се поставятзадачи – карти. След създаването на задача, към нея могат да се добавят коментари, да се прикачатфайлове, да се изготвят подсписъци за проверка (checklists), да се задват крайни срокове и др.</a:t>
            </a:r>
            <a:endParaRPr lang="bg-BG" dirty="0"/>
          </a:p>
        </p:txBody>
      </p:sp>
      <p:pic>
        <p:nvPicPr>
          <p:cNvPr id="1026" name="Picture 2" descr="Trello Logo, symbol, meaning, history, PNG, br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5" y="2324174"/>
            <a:ext cx="2923417" cy="164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MS Project Logo.pn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255" y="1917006"/>
            <a:ext cx="233172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3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3312160"/>
            <a:ext cx="11988800" cy="3434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MS Project </a:t>
            </a:r>
            <a:r>
              <a:rPr lang="bg-BG" dirty="0"/>
              <a:t>предоставя следните функционалности</a:t>
            </a:r>
            <a:r>
              <a:rPr lang="bg-BG" dirty="0" smtClean="0"/>
              <a:t>: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Планиране на проекти - създаване на детайлни графики на проектите със задачи, зависимости, ресурси и </a:t>
            </a:r>
            <a:r>
              <a:rPr lang="bg-BG" dirty="0" smtClean="0"/>
              <a:t>срокове. Управление </a:t>
            </a:r>
            <a:r>
              <a:rPr lang="bg-BG" dirty="0"/>
              <a:t>на ресурси - проследяване и оптимизиране на използването на ресурсите в </a:t>
            </a:r>
            <a:r>
              <a:rPr lang="bg-BG" dirty="0" smtClean="0"/>
              <a:t>проекта. Управление </a:t>
            </a:r>
            <a:r>
              <a:rPr lang="bg-BG" dirty="0"/>
              <a:t>на задачи - проследяване на напредъка на задачите, определение на зависимости и </a:t>
            </a:r>
            <a:r>
              <a:rPr lang="bg-BG" dirty="0" smtClean="0"/>
              <a:t>приоритети. Бюджетиране </a:t>
            </a:r>
            <a:r>
              <a:rPr lang="bg-BG" dirty="0"/>
              <a:t>и контрол на разходите - оценяване и управление на разходите на </a:t>
            </a:r>
            <a:r>
              <a:rPr lang="bg-BG" dirty="0" smtClean="0"/>
              <a:t>проекта. Графика </a:t>
            </a:r>
            <a:r>
              <a:rPr lang="bg-BG" dirty="0"/>
              <a:t>на ресурсите - визуализация на наличността и използването на ресурсите през </a:t>
            </a:r>
            <a:r>
              <a:rPr lang="bg-BG" dirty="0" smtClean="0"/>
              <a:t>времето. Графики </a:t>
            </a:r>
            <a:r>
              <a:rPr lang="bg-BG" dirty="0"/>
              <a:t>на Гант - представяне на проекта във формата на графика на Гант за по-лесно разбиране на времевите рамки и зависимостите</a:t>
            </a:r>
            <a:r>
              <a:rPr lang="bg-BG" dirty="0" smtClean="0"/>
              <a:t>. Следене </a:t>
            </a:r>
            <a:r>
              <a:rPr lang="bg-BG" dirty="0"/>
              <a:t>и докладване - проследяване на напредъка на проекта, генериране на справки и доклади за съответните заинтересовани </a:t>
            </a:r>
            <a:r>
              <a:rPr lang="bg-BG" dirty="0" smtClean="0"/>
              <a:t>страни. Колаборация </a:t>
            </a:r>
            <a:r>
              <a:rPr lang="bg-BG" dirty="0"/>
              <a:t>и споделяне - възможност за споделяне на данни, сътрудничество и комуникация между членовете на екипа и други заинтересовани страни.</a:t>
            </a:r>
          </a:p>
        </p:txBody>
      </p:sp>
    </p:spTree>
    <p:extLst>
      <p:ext uri="{BB962C8B-B14F-4D97-AF65-F5344CB8AC3E}">
        <p14:creationId xmlns:p14="http://schemas.microsoft.com/office/powerpoint/2010/main" val="416438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r>
              <a:rPr lang="bg-BG" dirty="0" smtClean="0"/>
              <a:t>методология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0" y="4285672"/>
            <a:ext cx="12192000" cy="24661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Agile </a:t>
            </a:r>
            <a:r>
              <a:rPr lang="bg-BG" dirty="0"/>
              <a:t>е методологията, която избрахме ние. Тя се фокусира върху гъвкавостта, прозрачността и непрекъснатото взаимодействие с клиента. Тя се основава на набор от принципи и практики, които подкрепят сътрудничеството между разработчиците и клиента и насърчават бързата итеративна разработка. Тази методология е изключително гъвкава и позволява на екипите да се приспособяват към променящите се изисквания и условия. Това е особено полезно в динамични и бързо променящи се среди, където изискванията могат да се променят по време на разработката.</a:t>
            </a:r>
          </a:p>
        </p:txBody>
      </p:sp>
      <p:pic>
        <p:nvPicPr>
          <p:cNvPr id="1028" name="Picture 4" descr="Agile Logo Stock Illustrations – 1,725 Agile Logo Stock Illustrations,  Vectors &amp; Clipart - Dreamsti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77" y="2231447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01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Система за контрол на </a:t>
            </a:r>
            <a:r>
              <a:rPr lang="bg-BG" dirty="0" err="1" smtClean="0"/>
              <a:t>версийте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91000"/>
            <a:ext cx="12192000" cy="2468880"/>
          </a:xfrm>
        </p:spPr>
        <p:txBody>
          <a:bodyPr>
            <a:normAutofit fontScale="92500"/>
          </a:bodyPr>
          <a:lstStyle/>
          <a:p>
            <a:r>
              <a:rPr lang="bg-BG" dirty="0"/>
              <a:t>Избрахме </a:t>
            </a:r>
            <a:r>
              <a:rPr lang="bg-BG" dirty="0" err="1"/>
              <a:t>Git</a:t>
            </a:r>
            <a:r>
              <a:rPr lang="bg-BG" dirty="0"/>
              <a:t> защото е безплатна,</a:t>
            </a:r>
            <a:r>
              <a:rPr lang="en-US" dirty="0"/>
              <a:t>open source</a:t>
            </a:r>
            <a:r>
              <a:rPr lang="bg-BG" dirty="0"/>
              <a:t> и има изградена общност от потребители и интеграция, с почти всички среди за разработка(</a:t>
            </a:r>
            <a:r>
              <a:rPr lang="bg-BG" dirty="0" err="1"/>
              <a:t>IDEs</a:t>
            </a:r>
            <a:r>
              <a:rPr lang="bg-BG" dirty="0"/>
              <a:t>). При </a:t>
            </a:r>
            <a:r>
              <a:rPr lang="bg-BG" dirty="0" err="1"/>
              <a:t>Git</a:t>
            </a:r>
            <a:r>
              <a:rPr lang="bg-BG" dirty="0"/>
              <a:t> всеки разработчик работи върху свое работно копие на цялото хранилище. Позволява създаване и сравняване на  различни версии на приложението и да връщането към предишни версии при нужда което гарантира, че кодът е актуален и работи коректно. </a:t>
            </a:r>
            <a:r>
              <a:rPr lang="bg-BG" dirty="0" err="1"/>
              <a:t>Git</a:t>
            </a:r>
            <a:r>
              <a:rPr lang="bg-BG" dirty="0"/>
              <a:t> позволява също така разработчиците да работят заедно в реално време върху същия код и да го споделят с помежду си. Малък е и бърз почти всички операции са фокусирани локално, което дава огромно предимство в скоростта на изпълнение на командите, за разлика например от централизираните системи, при които е необходима комуникация със сървъра. Представител  е  на  клона  системи  за  контрол  на  версиите, базирани  на децентрализирано хранилище.</a:t>
            </a:r>
          </a:p>
        </p:txBody>
      </p:sp>
      <p:pic>
        <p:nvPicPr>
          <p:cNvPr id="2050" name="Picture 2" descr="File:Git-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" y="2108535"/>
            <a:ext cx="4416425" cy="184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82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859" y="335280"/>
            <a:ext cx="6447756" cy="322729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26720" y="335280"/>
            <a:ext cx="4846320" cy="60331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842377" y="4172267"/>
            <a:ext cx="5760720" cy="22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8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на програмни средства за разработка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79" y="4870162"/>
            <a:ext cx="11902440" cy="1987838"/>
          </a:xfrm>
        </p:spPr>
        <p:txBody>
          <a:bodyPr>
            <a:normAutofit/>
          </a:bodyPr>
          <a:lstStyle/>
          <a:p>
            <a:r>
              <a:rPr lang="bg-BG" dirty="0"/>
              <a:t>Изборът на програмни средства за реализацията на онлайн приложение за продажба на автомобили е важна стъпка за постигане на успеха на проекта. Ето някои разяснения за избора на конкретни програмни езици, интегрирани среди за разработка (IDE) и технологии за </a:t>
            </a:r>
            <a:r>
              <a:rPr lang="bg-BG" dirty="0" err="1"/>
              <a:t>front-end</a:t>
            </a:r>
            <a:r>
              <a:rPr lang="bg-BG" dirty="0"/>
              <a:t> и </a:t>
            </a:r>
            <a:r>
              <a:rPr lang="bg-BG" dirty="0" err="1"/>
              <a:t>back-end</a:t>
            </a:r>
            <a:r>
              <a:rPr lang="bg-BG" dirty="0"/>
              <a:t> разработка</a:t>
            </a:r>
            <a:r>
              <a:rPr lang="bg-BG" dirty="0" smtClean="0"/>
              <a:t>:</a:t>
            </a:r>
            <a:endParaRPr lang="bg-BG" dirty="0"/>
          </a:p>
        </p:txBody>
      </p:sp>
      <p:pic>
        <p:nvPicPr>
          <p:cNvPr id="3074" name="Picture 2" descr="Logo Html Html5 - Free image on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2400964"/>
            <a:ext cx="2469197" cy="246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File:Logo jQuery.svg - Wikimedia Commons"/>
          <p:cNvSpPr>
            <a:spLocks noChangeAspect="1" noChangeArrowheads="1"/>
          </p:cNvSpPr>
          <p:nvPr/>
        </p:nvSpPr>
        <p:spPr bwMode="auto">
          <a:xfrm>
            <a:off x="5093335" y="33307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084" name="Picture 12" descr="Jquery Logo png images | PNGEg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64" y="2678936"/>
            <a:ext cx="2123469" cy="21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Файл:PHP-logo.svg – У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535" y="2829806"/>
            <a:ext cx="3146425" cy="169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945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</TotalTime>
  <Words>788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Система за търсене на автомобили</vt:lpstr>
      <vt:lpstr>Задача на проекта</vt:lpstr>
      <vt:lpstr>Екип с роли</vt:lpstr>
      <vt:lpstr>Система за управление на проекта</vt:lpstr>
      <vt:lpstr>PowerPoint Presentation</vt:lpstr>
      <vt:lpstr>Agile методология</vt:lpstr>
      <vt:lpstr>Система за контрол на версийте</vt:lpstr>
      <vt:lpstr>PowerPoint Presentation</vt:lpstr>
      <vt:lpstr>Избор на програмни средства за разработка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търсене на автомобили</dc:title>
  <dc:creator>John</dc:creator>
  <cp:lastModifiedBy>John</cp:lastModifiedBy>
  <cp:revision>5</cp:revision>
  <dcterms:created xsi:type="dcterms:W3CDTF">2023-05-16T22:45:31Z</dcterms:created>
  <dcterms:modified xsi:type="dcterms:W3CDTF">2023-05-16T23:18:03Z</dcterms:modified>
</cp:coreProperties>
</file>