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306" r:id="rId4"/>
    <p:sldId id="301" r:id="rId5"/>
    <p:sldId id="294" r:id="rId6"/>
    <p:sldId id="302" r:id="rId7"/>
    <p:sldId id="303" r:id="rId8"/>
    <p:sldId id="267" r:id="rId9"/>
    <p:sldId id="305" r:id="rId10"/>
    <p:sldId id="30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6E8"/>
    <a:srgbClr val="E1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ен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Среден стил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810224"/>
            <a:ext cx="11155538" cy="798654"/>
          </a:xfrm>
        </p:spPr>
        <p:txBody>
          <a:bodyPr>
            <a:noAutofit/>
          </a:bodyPr>
          <a:lstStyle/>
          <a:p>
            <a:r>
              <a:rPr lang="bg-BG" b="1" dirty="0"/>
              <a:t>Увод в програмирането – Упражнение №</a:t>
            </a:r>
            <a:r>
              <a:rPr lang="en-US" b="1" dirty="0"/>
              <a:t>11</a:t>
            </a:r>
            <a:endParaRPr lang="bg-B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1713054"/>
            <a:ext cx="10993546" cy="1314838"/>
          </a:xfrm>
        </p:spPr>
        <p:txBody>
          <a:bodyPr>
            <a:normAutofit/>
          </a:bodyPr>
          <a:lstStyle/>
          <a:p>
            <a:r>
              <a:rPr lang="en-GB" sz="2000" b="1" dirty="0"/>
              <a:t>13.12.2022</a:t>
            </a:r>
            <a:endParaRPr lang="bg-BG" sz="2000" b="1" dirty="0"/>
          </a:p>
          <a:p>
            <a:r>
              <a:rPr lang="bg-BG" sz="2000" b="1" dirty="0"/>
              <a:t>Софтуерно инженерство, Група 6</a:t>
            </a:r>
          </a:p>
          <a:p>
            <a:r>
              <a:rPr lang="bg-BG" sz="2000" b="1" dirty="0"/>
              <a:t>Асистент: Елена Тупарова</a:t>
            </a:r>
          </a:p>
        </p:txBody>
      </p:sp>
    </p:spTree>
    <p:extLst>
      <p:ext uri="{BB962C8B-B14F-4D97-AF65-F5344CB8AC3E}">
        <p14:creationId xmlns:p14="http://schemas.microsoft.com/office/powerpoint/2010/main" val="3027886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Задача </a:t>
            </a:r>
            <a:r>
              <a:rPr lang="en-GB" sz="3600" dirty="0"/>
              <a:t>3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057400"/>
            <a:ext cx="11029615" cy="4286250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/>
              <a:t>Да се </a:t>
            </a:r>
            <a:r>
              <a:rPr lang="ru-RU" sz="2800" dirty="0" err="1"/>
              <a:t>напише</a:t>
            </a:r>
            <a:r>
              <a:rPr lang="ru-RU" sz="2800" dirty="0"/>
              <a:t> </a:t>
            </a:r>
            <a:r>
              <a:rPr lang="bg-BG" sz="2800" dirty="0"/>
              <a:t>функция, която по даден масив отпечатва </a:t>
            </a:r>
            <a:r>
              <a:rPr lang="en-US" sz="2800" dirty="0"/>
              <a:t>“sum triangle” </a:t>
            </a:r>
            <a:r>
              <a:rPr lang="bg-BG" sz="2800" dirty="0"/>
              <a:t>за този масив.</a:t>
            </a:r>
          </a:p>
          <a:p>
            <a:endParaRPr lang="bg-BG" sz="2800" dirty="0"/>
          </a:p>
          <a:p>
            <a:pPr marL="0" indent="0">
              <a:buNone/>
            </a:pPr>
            <a:r>
              <a:rPr lang="en-GB" sz="2800" dirty="0"/>
              <a:t>   </a:t>
            </a:r>
            <a:r>
              <a:rPr lang="bg-BG" sz="2800" dirty="0"/>
              <a:t>Пример: </a:t>
            </a:r>
            <a:r>
              <a:rPr lang="en-US" sz="2800" dirty="0"/>
              <a:t>{</a:t>
            </a:r>
            <a:r>
              <a:rPr lang="bg-BG" sz="2800" dirty="0"/>
              <a:t>1</a:t>
            </a:r>
            <a:r>
              <a:rPr lang="en-US" sz="2800" dirty="0"/>
              <a:t>,</a:t>
            </a:r>
            <a:r>
              <a:rPr lang="bg-BG" sz="2800" dirty="0"/>
              <a:t> 2</a:t>
            </a:r>
            <a:r>
              <a:rPr lang="en-US" sz="2800" dirty="0"/>
              <a:t>,</a:t>
            </a:r>
            <a:r>
              <a:rPr lang="bg-BG" sz="2800" dirty="0"/>
              <a:t> 3</a:t>
            </a:r>
            <a:r>
              <a:rPr lang="en-US" sz="2800" dirty="0"/>
              <a:t>,</a:t>
            </a:r>
            <a:r>
              <a:rPr lang="bg-BG" sz="2800" dirty="0"/>
              <a:t> 4</a:t>
            </a:r>
            <a:r>
              <a:rPr lang="en-US" sz="2800" dirty="0"/>
              <a:t>,</a:t>
            </a:r>
            <a:r>
              <a:rPr lang="bg-BG" sz="2800" dirty="0"/>
              <a:t> 5</a:t>
            </a:r>
            <a:r>
              <a:rPr lang="en-US" sz="2800" dirty="0"/>
              <a:t>} </a:t>
            </a:r>
          </a:p>
          <a:p>
            <a:pPr marL="0" indent="0">
              <a:buNone/>
            </a:pPr>
            <a:r>
              <a:rPr lang="en-US" sz="2800" dirty="0"/>
              <a:t>	=&gt; </a:t>
            </a:r>
            <a:r>
              <a:rPr lang="bg-BG" altLang="bg-BG" sz="2800" dirty="0"/>
              <a:t>48 </a:t>
            </a:r>
            <a:endParaRPr lang="en-US" altLang="bg-BG" sz="2800" dirty="0"/>
          </a:p>
          <a:p>
            <a:pPr marL="0" indent="0">
              <a:buNone/>
            </a:pPr>
            <a:r>
              <a:rPr lang="en-US" altLang="bg-BG" sz="2800" dirty="0"/>
              <a:t>		</a:t>
            </a:r>
            <a:r>
              <a:rPr lang="bg-BG" altLang="bg-BG" sz="2800" dirty="0"/>
              <a:t>20 28 </a:t>
            </a:r>
            <a:endParaRPr lang="en-US" altLang="bg-BG" sz="2800" dirty="0"/>
          </a:p>
          <a:p>
            <a:pPr marL="0" indent="0">
              <a:buNone/>
            </a:pPr>
            <a:r>
              <a:rPr lang="en-US" altLang="bg-BG" sz="2800" dirty="0"/>
              <a:t>		</a:t>
            </a:r>
            <a:r>
              <a:rPr lang="bg-BG" altLang="bg-BG" sz="2800" dirty="0"/>
              <a:t>8 12 16 </a:t>
            </a:r>
            <a:endParaRPr lang="en-US" altLang="bg-BG" sz="2800" dirty="0"/>
          </a:p>
          <a:p>
            <a:pPr marL="0" indent="0">
              <a:buNone/>
            </a:pPr>
            <a:r>
              <a:rPr lang="en-US" altLang="bg-BG" sz="2800" dirty="0"/>
              <a:t>		</a:t>
            </a:r>
            <a:r>
              <a:rPr lang="bg-BG" altLang="bg-BG" sz="2800" dirty="0"/>
              <a:t>3 5 7 9</a:t>
            </a:r>
            <a:endParaRPr lang="en-US" altLang="bg-BG" sz="2800" dirty="0"/>
          </a:p>
          <a:p>
            <a:pPr marL="0" indent="0">
              <a:buNone/>
            </a:pPr>
            <a:r>
              <a:rPr lang="en-US" altLang="bg-BG" sz="2800" dirty="0"/>
              <a:t>		</a:t>
            </a:r>
            <a:r>
              <a:rPr lang="bg-BG" altLang="bg-BG" sz="2800" dirty="0"/>
              <a:t>1 2 3 4 5 </a:t>
            </a:r>
            <a:endParaRPr lang="bg-BG" altLang="bg-BG" sz="5400" dirty="0"/>
          </a:p>
        </p:txBody>
      </p:sp>
    </p:spTree>
    <p:extLst>
      <p:ext uri="{BB962C8B-B14F-4D97-AF65-F5344CB8AC3E}">
        <p14:creationId xmlns:p14="http://schemas.microsoft.com/office/powerpoint/2010/main" val="40480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За какво ще си говорим днес?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39281"/>
          </a:xfrm>
        </p:spPr>
        <p:txBody>
          <a:bodyPr/>
          <a:lstStyle/>
          <a:p>
            <a:r>
              <a:rPr lang="bg-BG" sz="2800" dirty="0"/>
              <a:t>От миналия път: Как функция да върне масив?</a:t>
            </a:r>
          </a:p>
          <a:p>
            <a:r>
              <a:rPr lang="bg-BG" sz="2800" dirty="0"/>
              <a:t>Рекурсия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9052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600" dirty="0"/>
              <a:t>От миналия път:</a:t>
            </a:r>
            <a:br>
              <a:rPr lang="bg-BG" sz="3600" dirty="0"/>
            </a:br>
            <a:r>
              <a:rPr lang="bg-BG" sz="3600" dirty="0"/>
              <a:t>Как функция да върне масив?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39281"/>
          </a:xfrm>
        </p:spPr>
        <p:txBody>
          <a:bodyPr/>
          <a:lstStyle/>
          <a:p>
            <a:r>
              <a:rPr lang="bg-BG" sz="2800" dirty="0"/>
              <a:t>Масивът се връща като тип указател към съответния тип на елементите</a:t>
            </a:r>
          </a:p>
          <a:p>
            <a:r>
              <a:rPr lang="bg-BG" sz="2800" dirty="0"/>
              <a:t>Важно е този указател да НЕ се унищожи след края на изпълнението на функцията</a:t>
            </a:r>
          </a:p>
          <a:p>
            <a:r>
              <a:rPr lang="bg-BG" sz="2800" dirty="0"/>
              <a:t>За целта можем да използваме динамично създаден масив, който се намира в областта на </a:t>
            </a:r>
            <a:r>
              <a:rPr lang="en-GB" sz="2800" i="1" dirty="0"/>
              <a:t>heap</a:t>
            </a:r>
            <a:r>
              <a:rPr lang="en-GB" sz="2800" dirty="0"/>
              <a:t>-a </a:t>
            </a:r>
            <a:r>
              <a:rPr lang="bg-BG" sz="2800" dirty="0"/>
              <a:t>и ще бъде изтрит от нея, когато ние експлицитно го направим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9389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Какво е рекурсия?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C0CB8D8-A7DC-42BD-97AA-9ADFB808D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" y="2824889"/>
            <a:ext cx="5278538" cy="3113222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D22BE0B6-E5C3-48C6-A07E-6D9D4D836D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71"/>
          <a:stretch/>
        </p:blipFill>
        <p:spPr>
          <a:xfrm>
            <a:off x="6457949" y="1940448"/>
            <a:ext cx="4762500" cy="47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1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Пример 1 – линейна рекурсия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9BC05E-8F0E-4A95-B259-8B0CABFA8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10247"/>
            <a:ext cx="11029615" cy="1477104"/>
          </a:xfrm>
        </p:spPr>
        <p:txBody>
          <a:bodyPr>
            <a:normAutofit/>
          </a:bodyPr>
          <a:lstStyle/>
          <a:p>
            <a:r>
              <a:rPr lang="bg-BG" sz="2800" dirty="0"/>
              <a:t>Функция, която изчислява </a:t>
            </a:r>
            <a:r>
              <a:rPr lang="bg-BG" sz="2800" dirty="0" err="1"/>
              <a:t>факториела</a:t>
            </a:r>
            <a:r>
              <a:rPr lang="bg-BG" sz="2800" dirty="0"/>
              <a:t> на предадено като параметър число.</a:t>
            </a:r>
            <a:r>
              <a:rPr lang="en-GB" sz="2800" dirty="0"/>
              <a:t> </a:t>
            </a:r>
            <a:endParaRPr lang="bg-BG" sz="2600" baseline="-25000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F7C5EA85-E30A-491E-9864-79B6303B7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3710885"/>
            <a:ext cx="4695825" cy="9391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ово поле 8">
                <a:extLst>
                  <a:ext uri="{FF2B5EF4-FFF2-40B4-BE49-F238E27FC236}">
                    <a16:creationId xmlns:a16="http://schemas.microsoft.com/office/drawing/2014/main" id="{3C933B56-B493-4824-BC19-3D17247525E4}"/>
                  </a:ext>
                </a:extLst>
              </p:cNvPr>
              <p:cNvSpPr txBox="1"/>
              <p:nvPr/>
            </p:nvSpPr>
            <p:spPr>
              <a:xfrm>
                <a:off x="2212178" y="5187989"/>
                <a:ext cx="7767639" cy="537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4!=4.3!=4.3.2!=4.3.2.1!=4.3.2.1.0!</m:t>
                    </m:r>
                  </m:oMath>
                </a14:m>
                <a:r>
                  <a:rPr lang="en-GB" sz="2800" dirty="0">
                    <a:solidFill>
                      <a:schemeClr val="tx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Текстово поле 8">
                <a:extLst>
                  <a:ext uri="{FF2B5EF4-FFF2-40B4-BE49-F238E27FC236}">
                    <a16:creationId xmlns:a16="http://schemas.microsoft.com/office/drawing/2014/main" id="{3C933B56-B493-4824-BC19-3D1724752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178" y="5187989"/>
                <a:ext cx="7767639" cy="537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85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Пример 2 – дървовидна рекурсия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9BC05E-8F0E-4A95-B259-8B0CABFA8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3260971"/>
            <a:ext cx="11029615" cy="1477104"/>
          </a:xfrm>
        </p:spPr>
        <p:txBody>
          <a:bodyPr>
            <a:normAutofit/>
          </a:bodyPr>
          <a:lstStyle/>
          <a:p>
            <a:r>
              <a:rPr lang="bg-BG" sz="2800" dirty="0"/>
              <a:t>Функция, която изчислява </a:t>
            </a:r>
            <a:r>
              <a:rPr lang="en-US" sz="2800" dirty="0"/>
              <a:t>N-</a:t>
            </a:r>
            <a:r>
              <a:rPr lang="bg-BG" sz="2800" dirty="0"/>
              <a:t>тото число на </a:t>
            </a:r>
            <a:r>
              <a:rPr lang="bg-BG" sz="2800" dirty="0" err="1"/>
              <a:t>Фибоначи</a:t>
            </a:r>
            <a:r>
              <a:rPr lang="bg-BG" sz="2800" dirty="0"/>
              <a:t>.</a:t>
            </a:r>
          </a:p>
          <a:p>
            <a:endParaRPr lang="bg-BG" sz="2800" baseline="-25000" dirty="0"/>
          </a:p>
          <a:p>
            <a:pPr marL="0" indent="0" algn="ctr">
              <a:buNone/>
            </a:pPr>
            <a:r>
              <a:rPr lang="bg-BG" sz="2400" dirty="0"/>
              <a:t>0, 1, 1, 2, 3, 5, 8, 13, 21, 34, 55, 89, 144, 233...</a:t>
            </a:r>
            <a:endParaRPr lang="bg-BG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87370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Пример 2 – дървовидна рекурсия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FA340E9-54F1-4197-8686-70DEE765C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90"/>
          <a:stretch/>
        </p:blipFill>
        <p:spPr>
          <a:xfrm>
            <a:off x="1187195" y="2161648"/>
            <a:ext cx="9817610" cy="410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5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Задача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057400"/>
            <a:ext cx="11029615" cy="4286250"/>
          </a:xfrm>
        </p:spPr>
        <p:txBody>
          <a:bodyPr>
            <a:normAutofit/>
          </a:bodyPr>
          <a:lstStyle/>
          <a:p>
            <a:r>
              <a:rPr lang="ru-RU" sz="2800" dirty="0"/>
              <a:t>Да се </a:t>
            </a:r>
            <a:r>
              <a:rPr lang="ru-RU" sz="2800" dirty="0" err="1"/>
              <a:t>напише</a:t>
            </a:r>
            <a:r>
              <a:rPr lang="ru-RU" sz="2800" dirty="0"/>
              <a:t> </a:t>
            </a:r>
            <a:r>
              <a:rPr lang="bg-BG" sz="2800" dirty="0"/>
              <a:t>функция за повдигане на число на степен – числото и степента се предават като параметри.</a:t>
            </a:r>
          </a:p>
        </p:txBody>
      </p:sp>
    </p:spTree>
    <p:extLst>
      <p:ext uri="{BB962C8B-B14F-4D97-AF65-F5344CB8AC3E}">
        <p14:creationId xmlns:p14="http://schemas.microsoft.com/office/powerpoint/2010/main" val="391798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Задача </a:t>
            </a:r>
            <a:r>
              <a:rPr lang="en-GB" sz="3600" dirty="0"/>
              <a:t>2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057400"/>
            <a:ext cx="11029615" cy="4286250"/>
          </a:xfrm>
        </p:spPr>
        <p:txBody>
          <a:bodyPr>
            <a:normAutofit/>
          </a:bodyPr>
          <a:lstStyle/>
          <a:p>
            <a:r>
              <a:rPr lang="bg-BG" sz="2800" dirty="0"/>
              <a:t>Напишете </a:t>
            </a:r>
            <a:r>
              <a:rPr lang="ru-RU" sz="2800" dirty="0"/>
              <a:t>рекурсивна функция, </a:t>
            </a:r>
            <a:r>
              <a:rPr lang="ru-RU" sz="2800" dirty="0" err="1"/>
              <a:t>която</a:t>
            </a:r>
            <a:r>
              <a:rPr lang="en-GB" sz="2800" dirty="0"/>
              <a:t> </a:t>
            </a:r>
            <a:r>
              <a:rPr lang="bg-BG" sz="2800" dirty="0"/>
              <a:t>реализира двоично търсене (</a:t>
            </a:r>
            <a:r>
              <a:rPr lang="en-GB" sz="2800" dirty="0"/>
              <a:t>binary search)</a:t>
            </a:r>
            <a:r>
              <a:rPr lang="bg-BG" sz="2800" dirty="0"/>
              <a:t>.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25035678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6">
      <a:dk1>
        <a:srgbClr val="FFFFFF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E19933"/>
      </a:hlink>
      <a:folHlink>
        <a:srgbClr val="A967CB"/>
      </a:folHlink>
    </a:clrScheme>
    <a:fontScheme name="Custom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3036</TotalTime>
  <Words>272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Cambria Math</vt:lpstr>
      <vt:lpstr>Century Gothic</vt:lpstr>
      <vt:lpstr>Wingdings 2</vt:lpstr>
      <vt:lpstr>Dividend</vt:lpstr>
      <vt:lpstr>Увод в програмирането – Упражнение №11</vt:lpstr>
      <vt:lpstr>За какво ще си говорим днес?</vt:lpstr>
      <vt:lpstr>От миналия път: Как функция да върне масив? </vt:lpstr>
      <vt:lpstr>Какво е рекурсия?</vt:lpstr>
      <vt:lpstr>Пример 1 – линейна рекурсия</vt:lpstr>
      <vt:lpstr>Пример 2 – дървовидна рекурсия</vt:lpstr>
      <vt:lpstr>Пример 2 – дървовидна рекурсия</vt:lpstr>
      <vt:lpstr>Задача 1</vt:lpstr>
      <vt:lpstr>Задача 2</vt:lpstr>
      <vt:lpstr>Задача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Увод в програмирането – Упражнение №1</dc:title>
  <dc:creator>leo2</dc:creator>
  <cp:lastModifiedBy>Елена Тупарова</cp:lastModifiedBy>
  <cp:revision>184</cp:revision>
  <dcterms:created xsi:type="dcterms:W3CDTF">2020-10-03T13:46:25Z</dcterms:created>
  <dcterms:modified xsi:type="dcterms:W3CDTF">2022-12-11T22:09:59Z</dcterms:modified>
</cp:coreProperties>
</file>