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86" r:id="rId9"/>
    <p:sldId id="264" r:id="rId10"/>
    <p:sldId id="287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6" r:id="rId19"/>
    <p:sldId id="289" r:id="rId20"/>
    <p:sldId id="290" r:id="rId21"/>
    <p:sldId id="272" r:id="rId22"/>
    <p:sldId id="273" r:id="rId23"/>
    <p:sldId id="274" r:id="rId24"/>
    <p:sldId id="278" r:id="rId25"/>
    <p:sldId id="275" r:id="rId26"/>
    <p:sldId id="259" r:id="rId27"/>
    <p:sldId id="291" r:id="rId28"/>
    <p:sldId id="29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8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4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7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esscss.org/functio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esscs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888736" y="1524000"/>
            <a:ext cx="2798064" cy="1524000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Dynamic </a:t>
            </a:r>
            <a:r>
              <a:rPr lang="en-US" dirty="0" smtClean="0"/>
              <a:t>Stylesheet </a:t>
            </a:r>
            <a:r>
              <a:rPr lang="en-US" dirty="0"/>
              <a:t>Language</a:t>
            </a:r>
          </a:p>
        </p:txBody>
      </p:sp>
      <p:sp>
        <p:nvSpPr>
          <p:cNvPr id="5" name="Text Placeholder 6"/>
          <p:cNvSpPr>
            <a:spLocks noGrp="1"/>
          </p:cNvSpPr>
          <p:nvPr/>
        </p:nvSpPr>
        <p:spPr>
          <a:xfrm>
            <a:off x="219536" y="5556243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School Academy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/>
        </p:nvSpPr>
        <p:spPr>
          <a:xfrm>
            <a:off x="219537" y="5861043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13"/>
          <p:cNvSpPr>
            <a:spLocks noGrp="1"/>
          </p:cNvSpPr>
          <p:nvPr/>
        </p:nvSpPr>
        <p:spPr>
          <a:xfrm>
            <a:off x="219537" y="5181600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HTML, CSS and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170060"/>
            <a:ext cx="7924800" cy="1299420"/>
          </a:xfrm>
        </p:spPr>
        <p:txBody>
          <a:bodyPr/>
          <a:lstStyle/>
          <a:p>
            <a:r>
              <a:rPr lang="en-US" dirty="0" smtClean="0"/>
              <a:t>Compiling LESS </a:t>
            </a:r>
            <a:br>
              <a:rPr lang="en-US" dirty="0" smtClean="0"/>
            </a:br>
            <a:r>
              <a:rPr lang="en-US" dirty="0" smtClean="0"/>
              <a:t>on the Server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0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60501"/>
            <a:ext cx="7924800" cy="685800"/>
          </a:xfrm>
        </p:spPr>
        <p:txBody>
          <a:bodyPr/>
          <a:lstStyle/>
          <a:p>
            <a:r>
              <a:rPr lang="en-US" dirty="0" smtClean="0"/>
              <a:t>LESS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86780"/>
            <a:ext cx="7924800" cy="569120"/>
          </a:xfrm>
        </p:spPr>
        <p:txBody>
          <a:bodyPr/>
          <a:lstStyle/>
          <a:p>
            <a:r>
              <a:rPr lang="en-US" dirty="0"/>
              <a:t>Selector Nesting</a:t>
            </a:r>
            <a:r>
              <a:rPr lang="en-US" dirty="0" smtClean="0"/>
              <a:t>, Mixins, Variables, etc…</a:t>
            </a:r>
            <a:endParaRPr lang="en-US" dirty="0"/>
          </a:p>
        </p:txBody>
      </p:sp>
      <p:pic>
        <p:nvPicPr>
          <p:cNvPr id="5124" name="Picture 4" descr="http://www.paperthin.com/_cs_apps/pt_photo_gallery/uploads/carouselFeature/original/featu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3962" y="3213100"/>
            <a:ext cx="6696075" cy="2895601"/>
          </a:xfrm>
          <a:prstGeom prst="roundRect">
            <a:avLst>
              <a:gd name="adj" fmla="val 2013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3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Nesting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27464"/>
            <a:ext cx="8686800" cy="683581"/>
          </a:xfrm>
        </p:spPr>
        <p:txBody>
          <a:bodyPr/>
          <a:lstStyle/>
          <a:p>
            <a:r>
              <a:rPr lang="en-US" dirty="0" smtClean="0"/>
              <a:t>LESS introduces selector nesting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9456" y="2185416"/>
            <a:ext cx="4279392" cy="28941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normal 16px 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arial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#011b63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font-size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2.3em;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bold;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26864" y="2185416"/>
            <a:ext cx="4279392" cy="28941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font: normal 16px 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arial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#011b63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</a:t>
            </a: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font-size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2.3em;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font-weight: bold; </a:t>
            </a:r>
            <a:endParaRPr lang="en-US" sz="19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Curved Connector 8"/>
          <p:cNvCxnSpPr>
            <a:stCxn id="6" idx="2"/>
            <a:endCxn id="7" idx="2"/>
          </p:cNvCxnSpPr>
          <p:nvPr/>
        </p:nvCxnSpPr>
        <p:spPr>
          <a:xfrm rot="16200000" flipH="1">
            <a:off x="4562856" y="2875868"/>
            <a:ext cx="12700" cy="4407408"/>
          </a:xfrm>
          <a:prstGeom prst="curvedConnector3">
            <a:avLst>
              <a:gd name="adj1" fmla="val 9648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44450">
            <a:solidFill>
              <a:schemeClr val="accent5">
                <a:lumMod val="60000"/>
                <a:lumOff val="40000"/>
              </a:schemeClr>
            </a:solidFill>
            <a:tailEnd type="arrow" w="lg" len="lg"/>
          </a:ln>
        </p:spPr>
      </p:cxnSp>
      <p:sp>
        <p:nvSpPr>
          <p:cNvPr id="13" name="Rounded Rectangle 12"/>
          <p:cNvSpPr/>
          <p:nvPr/>
        </p:nvSpPr>
        <p:spPr>
          <a:xfrm>
            <a:off x="3474720" y="5321808"/>
            <a:ext cx="2075688" cy="6309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Compiles to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066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Nesting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selectors inside a selector are translated to nested selectors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Selectors can also reference themselves inside their selector using the symbol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1234440" y="2118359"/>
            <a:ext cx="2295144" cy="98824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h1 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99582" y="2118358"/>
            <a:ext cx="2217420" cy="988250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h1{…}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40668" y="4630107"/>
            <a:ext cx="2295144" cy="158433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&amp;:hover{…}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99582" y="4630107"/>
            <a:ext cx="2295144" cy="158433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a:hover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50208" y="2451594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0208" y="2686637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Isosceles Triangle 13"/>
          <p:cNvSpPr/>
          <p:nvPr/>
        </p:nvSpPr>
        <p:spPr>
          <a:xfrm rot="5400000">
            <a:off x="4678011" y="2425259"/>
            <a:ext cx="1025172" cy="429534"/>
          </a:xfrm>
          <a:prstGeom prst="triangl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0208" y="5266827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50208" y="5501870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 rot="5400000">
            <a:off x="4678011" y="5240492"/>
            <a:ext cx="1025172" cy="429534"/>
          </a:xfrm>
          <a:prstGeom prst="triangl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75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7525" y="1587501"/>
            <a:ext cx="7924800" cy="685800"/>
          </a:xfrm>
        </p:spPr>
        <p:txBody>
          <a:bodyPr/>
          <a:lstStyle/>
          <a:p>
            <a:r>
              <a:rPr lang="en-US" dirty="0" smtClean="0"/>
              <a:t>Selector Nesting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7525" y="23137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50" name="Picture 6" descr="http://www.nhsdesigns.com/images/headstarthtml/html12a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857" t="-4152" r="-4857" b="-4152"/>
          <a:stretch/>
        </p:blipFill>
        <p:spPr bwMode="auto">
          <a:xfrm>
            <a:off x="2743200" y="3073401"/>
            <a:ext cx="3657600" cy="3063874"/>
          </a:xfrm>
          <a:prstGeom prst="roundRect">
            <a:avLst>
              <a:gd name="adj" fmla="val 2159"/>
            </a:avLst>
          </a:prstGeom>
          <a:solidFill>
            <a:srgbClr val="F8F8F8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4353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also has variables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smtClean="0"/>
              <a:t> (at) symbol</a:t>
            </a:r>
          </a:p>
          <a:p>
            <a:pPr lvl="1"/>
            <a:r>
              <a:rPr lang="en-US" dirty="0" smtClean="0"/>
              <a:t>Can be used to store colors, size, etc…</a:t>
            </a:r>
          </a:p>
          <a:p>
            <a:r>
              <a:rPr lang="en-US" dirty="0" smtClean="0"/>
              <a:t>Usable to set default background color, font color, font size, border, etc…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6032" y="4051590"/>
            <a:ext cx="4279392" cy="26039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@link-color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@v-link-color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#646363;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@link-color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&amp;:visited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@v-link-color;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63440" y="4051589"/>
            <a:ext cx="4279392" cy="2603957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a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white;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body a:visited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color: #646363;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5041901"/>
            <a:ext cx="7924800" cy="685800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72770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8" descr="http://allmandlaw.com/wp-content/uploads/2009/10/Interest-Ra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5426" y="1202529"/>
            <a:ext cx="5313148" cy="3496472"/>
          </a:xfrm>
          <a:prstGeom prst="roundRect">
            <a:avLst>
              <a:gd name="adj" fmla="val 2159"/>
            </a:avLst>
          </a:prstGeom>
          <a:solidFill>
            <a:srgbClr val="F8F8F8"/>
          </a:solidFill>
          <a:effectLst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38069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78888"/>
            <a:ext cx="8686800" cy="22549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LESS variables can be inserted as CSS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@{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variable_name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Usable </a:t>
            </a:r>
            <a:r>
              <a:rPr lang="en-US" dirty="0" smtClean="0"/>
              <a:t>with </a:t>
            </a:r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77773" y="3247236"/>
            <a:ext cx="7552944" cy="241571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9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border-side:top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9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border-color:blue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9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border-style:ridge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@border-width:15px;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</a:t>
            </a:r>
            <a:r>
              <a:rPr lang="en-US" sz="19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@{border-side}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 </a:t>
            </a:r>
            <a:r>
              <a:rPr lang="bg-BG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 </a:t>
            </a:r>
            <a:r>
              <a:rPr lang="bg-BG" sz="19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9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77773" y="6007030"/>
            <a:ext cx="7552944" cy="39216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</a:t>
            </a:r>
            <a:r>
              <a:rPr lang="en-US" sz="19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 : 15px ridge blue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9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432237"/>
            <a:ext cx="8686800" cy="4054163"/>
          </a:xfrm>
        </p:spPr>
        <p:txBody>
          <a:bodyPr/>
          <a:lstStyle/>
          <a:p>
            <a:r>
              <a:rPr lang="en-US" dirty="0" smtClean="0"/>
              <a:t>LESS support predefined functions</a:t>
            </a:r>
          </a:p>
          <a:p>
            <a:pPr lvl="1"/>
            <a:r>
              <a:rPr lang="en-US" dirty="0" smtClean="0"/>
              <a:t>For operations with colors</a:t>
            </a:r>
          </a:p>
          <a:p>
            <a:pPr lvl="1"/>
            <a:r>
              <a:rPr lang="en-US" dirty="0" smtClean="0"/>
              <a:t>For sizes (percentages)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Find all the functions </a:t>
            </a:r>
            <a:r>
              <a:rPr lang="en-US" dirty="0"/>
              <a:t>at </a:t>
            </a:r>
            <a:r>
              <a:rPr lang="en-US" sz="2400" dirty="0">
                <a:hlinkClick r:id="rId2"/>
              </a:rPr>
              <a:t>http://lesscss.org/functions</a:t>
            </a:r>
            <a:r>
              <a:rPr lang="en-US" sz="2400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95528" y="3294557"/>
            <a:ext cx="7552944" cy="128629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@color: #</a:t>
            </a:r>
            <a:r>
              <a:rPr lang="en-US" sz="19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background-color:lighten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(@color);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color:darken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(@color);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percentage(0.5); //returns 50%</a:t>
            </a:r>
          </a:p>
        </p:txBody>
      </p:sp>
    </p:spTree>
    <p:extLst>
      <p:ext uri="{BB962C8B-B14F-4D97-AF65-F5344CB8AC3E}">
        <p14:creationId xmlns:p14="http://schemas.microsoft.com/office/powerpoint/2010/main" val="31571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Overview</a:t>
            </a:r>
          </a:p>
          <a:p>
            <a:r>
              <a:rPr lang="en-US" dirty="0"/>
              <a:t>Working with LESS</a:t>
            </a:r>
          </a:p>
          <a:p>
            <a:r>
              <a:rPr lang="en-US" dirty="0"/>
              <a:t>Using LESS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the Client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the Server</a:t>
            </a:r>
          </a:p>
          <a:p>
            <a:r>
              <a:rPr lang="en-US" dirty="0"/>
              <a:t>LESS Features</a:t>
            </a:r>
          </a:p>
          <a:p>
            <a:pPr lvl="1"/>
            <a:r>
              <a:rPr lang="en-US" dirty="0" smtClean="0"/>
              <a:t>Selector </a:t>
            </a:r>
            <a:r>
              <a:rPr lang="en-US" dirty="0"/>
              <a:t>nesting</a:t>
            </a:r>
          </a:p>
          <a:p>
            <a:pPr lvl="1"/>
            <a:r>
              <a:rPr lang="en-US" dirty="0" err="1" smtClean="0"/>
              <a:t>Mixins</a:t>
            </a:r>
            <a:r>
              <a:rPr lang="en-US" dirty="0" smtClean="0"/>
              <a:t> and Functions</a:t>
            </a:r>
            <a:endParaRPr lang="en-US" dirty="0"/>
          </a:p>
          <a:p>
            <a:pPr lvl="1"/>
            <a:r>
              <a:rPr lang="en-US" dirty="0" smtClean="0"/>
              <a:t>Variables and Interpolation</a:t>
            </a:r>
          </a:p>
        </p:txBody>
      </p:sp>
    </p:spTree>
    <p:extLst>
      <p:ext uri="{BB962C8B-B14F-4D97-AF65-F5344CB8AC3E}">
        <p14:creationId xmlns:p14="http://schemas.microsoft.com/office/powerpoint/2010/main" val="124990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5320"/>
            <a:ext cx="8686800" cy="5113538"/>
          </a:xfrm>
        </p:spPr>
        <p:txBody>
          <a:bodyPr/>
          <a:lstStyle/>
          <a:p>
            <a:r>
              <a:rPr lang="en-US" dirty="0" smtClean="0"/>
              <a:t>Mixins are kind of developer defined functions</a:t>
            </a:r>
          </a:p>
          <a:p>
            <a:pPr lvl="1"/>
            <a:r>
              <a:rPr lang="en-US" dirty="0" smtClean="0"/>
              <a:t>Used to extend abstraction and repeating code</a:t>
            </a:r>
          </a:p>
          <a:p>
            <a:r>
              <a:rPr lang="en-US" dirty="0" smtClean="0"/>
              <a:t>Two kind of mixins</a:t>
            </a:r>
          </a:p>
          <a:p>
            <a:pPr lvl="1"/>
            <a:r>
              <a:rPr lang="en-US" dirty="0" smtClean="0"/>
              <a:t>Parameterless</a:t>
            </a:r>
          </a:p>
          <a:p>
            <a:pPr lvl="2"/>
            <a:r>
              <a:rPr lang="en-US" dirty="0" smtClean="0"/>
              <a:t>Get a the same styles every time</a:t>
            </a:r>
          </a:p>
          <a:p>
            <a:pPr lvl="1"/>
            <a:r>
              <a:rPr lang="en-US" dirty="0" smtClean="0"/>
              <a:t>With parameters</a:t>
            </a:r>
          </a:p>
          <a:p>
            <a:pPr lvl="2"/>
            <a:r>
              <a:rPr lang="en-US" dirty="0" smtClean="0"/>
              <a:t>Get style based on some parameters</a:t>
            </a:r>
          </a:p>
          <a:p>
            <a:pPr lvl="2"/>
            <a:r>
              <a:rPr lang="en-US" dirty="0" smtClean="0"/>
              <a:t>Gradient, borders,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9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888" y="567993"/>
            <a:ext cx="8686800" cy="1757956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 smtClean="0"/>
              <a:t>How to define mixins?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mixin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Then the styles are normal LESS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61340" y="2243583"/>
            <a:ext cx="6675120" cy="1662767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zoom:1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&amp;: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display:block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content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:"";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height:0;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clear:both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 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61340" y="5044125"/>
            <a:ext cx="6675120" cy="1035308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ul#main-nav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9888" y="3932984"/>
            <a:ext cx="8686800" cy="111114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5000"/>
              </a:lnSpc>
            </a:pPr>
            <a:r>
              <a:rPr lang="en-US" sz="2800" dirty="0" smtClean="0"/>
              <a:t>How to use the </a:t>
            </a:r>
            <a:r>
              <a:rPr lang="en-US" sz="2800" dirty="0" err="1" smtClean="0"/>
              <a:t>mixin</a:t>
            </a:r>
            <a:r>
              <a:rPr lang="en-US" sz="2800" dirty="0" smtClean="0"/>
              <a:t>?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Place use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mixin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Mixins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7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Mixins with Arguments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Mixins can also be defined with parameters</a:t>
            </a:r>
          </a:p>
          <a:p>
            <a:pPr lvl="1"/>
            <a:r>
              <a:rPr lang="en-US" dirty="0" smtClean="0"/>
              <a:t>i.e. for gradient-background</a:t>
            </a:r>
          </a:p>
          <a:p>
            <a:r>
              <a:rPr lang="en-US" dirty="0" smtClean="0"/>
              <a:t>Use the arguments like a C#/JS method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3875" y="3041141"/>
            <a:ext cx="8096250" cy="3458870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.opacity(@value){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//arguments can take default values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.box(@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border:none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,@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bg:rgba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(0,0,0,0.7),@size:200px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div.box-div{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.box;  //using the mixin with default parameter values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.opacity(0.5);  //using the mixin with 0.5 value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Mixins with Arguments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9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10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Implement the following using either LESS or SASS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Use the HTML code from homework.html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Create the LESS/SASS easy to change (colors, fonts)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Use </a:t>
            </a:r>
            <a:r>
              <a:rPr lang="en-US" sz="2400" dirty="0" err="1" smtClean="0"/>
              <a:t>mixins</a:t>
            </a:r>
            <a:r>
              <a:rPr lang="en-US" sz="2400" dirty="0" smtClean="0"/>
              <a:t> for clears, gradients)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Source can be found </a:t>
            </a:r>
            <a:r>
              <a:rPr lang="en-US" sz="2400" dirty="0"/>
              <a:t>in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Preprocessors-homework.zip</a:t>
            </a: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8542" y="3595878"/>
            <a:ext cx="4426916" cy="27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92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Font typeface="+mj-lt"/>
              <a:buAutoNum type="arabicPeriod" startAt="2"/>
            </a:pPr>
            <a:r>
              <a:rPr lang="en-US" sz="3000" dirty="0" smtClean="0"/>
              <a:t>Create a web gallery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800" dirty="0" smtClean="0"/>
              <a:t>Use </a:t>
            </a:r>
            <a:r>
              <a:rPr lang="en-US" sz="2800" dirty="0"/>
              <a:t>only HTML, </a:t>
            </a:r>
            <a:r>
              <a:rPr lang="en-US" sz="2800" dirty="0" smtClean="0"/>
              <a:t>LESS or SASS</a:t>
            </a:r>
            <a:endParaRPr lang="en-US" sz="2800" dirty="0"/>
          </a:p>
          <a:p>
            <a:pPr marL="804863" lvl="1" indent="-457200">
              <a:lnSpc>
                <a:spcPct val="100000"/>
              </a:lnSpc>
            </a:pPr>
            <a:r>
              <a:rPr lang="en-US" sz="2800" dirty="0" smtClean="0"/>
              <a:t>List images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800" dirty="0" smtClean="0"/>
              <a:t>When a image is selected, show it zoomed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6451" y="3300571"/>
            <a:ext cx="3451098" cy="30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96417"/>
            <a:ext cx="7924800" cy="685800"/>
          </a:xfrm>
        </p:spPr>
        <p:txBody>
          <a:bodyPr/>
          <a:lstStyle/>
          <a:p>
            <a:r>
              <a:rPr lang="en-US" dirty="0" smtClean="0"/>
              <a:t>LESS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22696"/>
            <a:ext cx="7924800" cy="569120"/>
          </a:xfrm>
        </p:spPr>
        <p:txBody>
          <a:bodyPr/>
          <a:lstStyle/>
          <a:p>
            <a:r>
              <a:rPr lang="en-US" dirty="0" smtClean="0"/>
              <a:t>What is LESS?</a:t>
            </a:r>
            <a:endParaRPr lang="en-US" dirty="0"/>
          </a:p>
        </p:txBody>
      </p:sp>
      <p:pic>
        <p:nvPicPr>
          <p:cNvPr id="1026" name="Picture 2" descr="http://www.optimizasolutions.com/Pictures/over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5450" y="2960463"/>
            <a:ext cx="5753100" cy="3057526"/>
          </a:xfrm>
          <a:prstGeom prst="roundRect">
            <a:avLst>
              <a:gd name="adj" fmla="val 2013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93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0786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Preprocessor to CSS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2"/>
              </a:rPr>
              <a:t>http://lesscss.org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</a:t>
            </a:r>
            <a:r>
              <a:rPr lang="en-US" sz="1900" dirty="0" smtClean="0"/>
              <a:t> </a:t>
            </a:r>
            <a:r>
              <a:rPr lang="en-US" dirty="0" smtClean="0"/>
              <a:t>be</a:t>
            </a:r>
            <a:r>
              <a:rPr lang="en-US" sz="1900" dirty="0" smtClean="0"/>
              <a:t> </a:t>
            </a:r>
            <a:r>
              <a:rPr lang="en-US" dirty="0" smtClean="0"/>
              <a:t>compiled</a:t>
            </a:r>
            <a:r>
              <a:rPr lang="en-US" sz="1900" dirty="0" smtClean="0"/>
              <a:t> </a:t>
            </a:r>
            <a:r>
              <a:rPr lang="en-US" dirty="0" smtClean="0"/>
              <a:t>both</a:t>
            </a:r>
            <a:r>
              <a:rPr lang="en-US" sz="1900" dirty="0" smtClean="0"/>
              <a:t> </a:t>
            </a:r>
            <a:r>
              <a:rPr lang="en-US" dirty="0" smtClean="0"/>
              <a:t>in</a:t>
            </a:r>
            <a:r>
              <a:rPr lang="en-US" sz="1900" dirty="0" smtClean="0"/>
              <a:t> </a:t>
            </a:r>
            <a:r>
              <a:rPr lang="en-US" dirty="0" smtClean="0"/>
              <a:t>the</a:t>
            </a:r>
            <a:r>
              <a:rPr lang="en-US" sz="1900" dirty="0" smtClean="0"/>
              <a:t> </a:t>
            </a:r>
            <a:r>
              <a:rPr lang="en-US" dirty="0" smtClean="0"/>
              <a:t>browser</a:t>
            </a:r>
            <a:r>
              <a:rPr lang="en-US" sz="1900" dirty="0" smtClean="0"/>
              <a:t> </a:t>
            </a:r>
            <a:r>
              <a:rPr lang="en-US" dirty="0" smtClean="0"/>
              <a:t>or</a:t>
            </a:r>
            <a:r>
              <a:rPr lang="en-US" sz="1900" dirty="0" smtClean="0"/>
              <a:t> </a:t>
            </a:r>
            <a:r>
              <a:rPr lang="en-US" dirty="0" smtClean="0"/>
              <a:t>the</a:t>
            </a:r>
            <a:r>
              <a:rPr lang="en-US" sz="1900" dirty="0" smtClean="0"/>
              <a:t> </a:t>
            </a:r>
            <a:r>
              <a:rPr lang="en-US" dirty="0" smtClean="0"/>
              <a:t>server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Using a LESS parser written in JavaScript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LESS Features include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Mixins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Color editing 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Selector nesting</a:t>
            </a:r>
          </a:p>
        </p:txBody>
      </p:sp>
    </p:spTree>
    <p:extLst>
      <p:ext uri="{BB962C8B-B14F-4D97-AF65-F5344CB8AC3E}">
        <p14:creationId xmlns:p14="http://schemas.microsoft.com/office/powerpoint/2010/main" val="26368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LESS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Client and Server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LESS on the 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can be compiled in the client (browser)</a:t>
            </a:r>
          </a:p>
          <a:p>
            <a:pPr lvl="1"/>
            <a:r>
              <a:rPr lang="en-US" dirty="0" smtClean="0"/>
              <a:t>Include a JavaScript file, the compiles it to CSS</a:t>
            </a:r>
          </a:p>
          <a:p>
            <a:r>
              <a:rPr lang="en-US" dirty="0" smtClean="0"/>
              <a:t>Steps:</a:t>
            </a:r>
          </a:p>
          <a:p>
            <a:pPr marL="862013" lvl="1" indent="-514350">
              <a:buFont typeface="+mj-lt"/>
              <a:buAutoNum type="arabicPeriod"/>
            </a:pPr>
            <a:r>
              <a:rPr lang="en-US" dirty="0" smtClean="0"/>
              <a:t>Write your LESS</a:t>
            </a:r>
            <a:r>
              <a:rPr lang="bg-BG" dirty="0" smtClean="0"/>
              <a:t>, </a:t>
            </a:r>
            <a:r>
              <a:rPr lang="en-US" dirty="0" smtClean="0"/>
              <a:t>download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less.js</a:t>
            </a:r>
          </a:p>
          <a:p>
            <a:pPr marL="862013" lvl="1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862013" lvl="1" indent="-514350">
              <a:buFont typeface="+mj-lt"/>
              <a:buAutoNum type="arabicPeriod"/>
            </a:pPr>
            <a:r>
              <a:rPr lang="en-US" dirty="0" smtClean="0"/>
              <a:t>If using Visual Studio, you should add a mime type for the LESS in </a:t>
            </a:r>
            <a:r>
              <a:rPr lang="en-US" dirty="0" err="1" smtClean="0"/>
              <a:t>web.config</a:t>
            </a:r>
            <a:endParaRPr lang="en-US" dirty="0" smtClean="0"/>
          </a:p>
          <a:p>
            <a:pPr marL="862013" lvl="1" indent="-514350">
              <a:buFont typeface="+mj-lt"/>
              <a:buAutoNum type="arabicPeriod"/>
            </a:pPr>
            <a:endParaRPr lang="en-US" dirty="0" smtClean="0"/>
          </a:p>
          <a:p>
            <a:pPr marL="862013" lvl="1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You are ready to go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42416" y="3480815"/>
            <a:ext cx="7589520" cy="65883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</a:t>
            </a:r>
            <a:r>
              <a:rPr lang="en-US" sz="105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rel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sz="1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/less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05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1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</a:t>
            </a:r>
            <a:r>
              <a:rPr lang="en-US" sz="1600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05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dirty="0" err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styles.less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src="less.js"&gt;&lt;/script&gt; //after the less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42416" y="5173605"/>
            <a:ext cx="7589520" cy="85648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&lt;configuration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system.webServer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staticContent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mimeMap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fileExtension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.less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mimeType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</a:t>
            </a:r>
            <a:r>
              <a:rPr lang="en-US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  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staticContent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system.webServer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configuration&gt;</a:t>
            </a:r>
            <a:endParaRPr lang="en-US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3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LESS on the Client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LESS on the 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980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client-side LESS works?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JavaScript performs a AJAX GET request to the LESS file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Then it compiles the LESS code into pure CSS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CSS is appended to the HEAD of the page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client-side LESS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the </a:t>
            </a:r>
            <a:r>
              <a:rPr lang="en-US" dirty="0" smtClean="0"/>
              <a:t>compiling is done by the client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i.e. the browser spends recourses and time for the LESS compiling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Imagine a 2000-lines-long LESS file…</a:t>
            </a:r>
          </a:p>
        </p:txBody>
      </p:sp>
    </p:spTree>
    <p:extLst>
      <p:ext uri="{BB962C8B-B14F-4D97-AF65-F5344CB8AC3E}">
        <p14:creationId xmlns:p14="http://schemas.microsoft.com/office/powerpoint/2010/main" val="7572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LESS on the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96644"/>
            <a:ext cx="8686800" cy="5791200"/>
          </a:xfrm>
        </p:spPr>
        <p:txBody>
          <a:bodyPr/>
          <a:lstStyle/>
          <a:p>
            <a:r>
              <a:rPr lang="en-US" dirty="0" smtClean="0"/>
              <a:t>LESS can be compiled on the server</a:t>
            </a:r>
          </a:p>
          <a:p>
            <a:pPr lvl="1"/>
            <a:r>
              <a:rPr lang="en-US" dirty="0" smtClean="0"/>
              <a:t>Using the client approach and copy the CSS</a:t>
            </a:r>
          </a:p>
          <a:p>
            <a:pPr lvl="2"/>
            <a:r>
              <a:rPr lang="en-US" dirty="0" smtClean="0"/>
              <a:t>Not good enough, lots of copy-</a:t>
            </a:r>
            <a:r>
              <a:rPr lang="en-US" dirty="0" err="1" smtClean="0"/>
              <a:t>pastying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Node.js</a:t>
            </a:r>
            <a:r>
              <a:rPr lang="en-US" dirty="0" smtClean="0"/>
              <a:t> to do the parsing</a:t>
            </a:r>
          </a:p>
          <a:p>
            <a:pPr lvl="2"/>
            <a:r>
              <a:rPr lang="en-US" dirty="0" smtClean="0"/>
              <a:t>Better solution - the parsing is automated</a:t>
            </a:r>
          </a:p>
          <a:p>
            <a:pPr lvl="1"/>
            <a:r>
              <a:rPr lang="en-US" dirty="0" smtClean="0"/>
              <a:t>Using plugins for your favorite Web editor 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Essentials</a:t>
            </a:r>
            <a:r>
              <a:rPr lang="en-US" dirty="0" smtClean="0"/>
              <a:t> for Visual Studio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LESS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LESS2CSS </a:t>
            </a:r>
            <a:r>
              <a:rPr lang="en-US" dirty="0"/>
              <a:t>for Sublime Text</a:t>
            </a:r>
          </a:p>
        </p:txBody>
      </p:sp>
    </p:spTree>
    <p:extLst>
      <p:ext uri="{BB962C8B-B14F-4D97-AF65-F5344CB8AC3E}">
        <p14:creationId xmlns:p14="http://schemas.microsoft.com/office/powerpoint/2010/main" val="1913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7161</TotalTime>
  <Words>947</Words>
  <Application>Microsoft Office PowerPoint</Application>
  <PresentationFormat>On-screen Show (4:3)</PresentationFormat>
  <Paragraphs>211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Cambria</vt:lpstr>
      <vt:lpstr>Consolas</vt:lpstr>
      <vt:lpstr>Corbel</vt:lpstr>
      <vt:lpstr>Wingdings 2</vt:lpstr>
      <vt:lpstr>Telerik Academy</vt:lpstr>
      <vt:lpstr>LESS</vt:lpstr>
      <vt:lpstr>Table of Contents</vt:lpstr>
      <vt:lpstr>LESS Overview</vt:lpstr>
      <vt:lpstr>LESS Overview</vt:lpstr>
      <vt:lpstr>Working with LESS</vt:lpstr>
      <vt:lpstr>Using LESS on the Client</vt:lpstr>
      <vt:lpstr>Using LESS on the Client</vt:lpstr>
      <vt:lpstr>Using LESS on the Client</vt:lpstr>
      <vt:lpstr>Parsing LESS on the Server</vt:lpstr>
      <vt:lpstr>Compiling LESS  on the Server</vt:lpstr>
      <vt:lpstr>LESS Features</vt:lpstr>
      <vt:lpstr>Selector Nesting</vt:lpstr>
      <vt:lpstr>Selector Nesting (2)</vt:lpstr>
      <vt:lpstr>Selector Nesting</vt:lpstr>
      <vt:lpstr>LESS Variables</vt:lpstr>
      <vt:lpstr>Variables</vt:lpstr>
      <vt:lpstr>Interpolation</vt:lpstr>
      <vt:lpstr>Interpolation</vt:lpstr>
      <vt:lpstr>Functions</vt:lpstr>
      <vt:lpstr>Functions </vt:lpstr>
      <vt:lpstr>Mixins</vt:lpstr>
      <vt:lpstr>Mixins (2)</vt:lpstr>
      <vt:lpstr>Basic Mixins</vt:lpstr>
      <vt:lpstr>Mixins with Arguments</vt:lpstr>
      <vt:lpstr>Mixins with Arguments</vt:lpstr>
      <vt:lpstr>LESS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635</cp:revision>
  <dcterms:created xsi:type="dcterms:W3CDTF">2013-01-17T16:42:26Z</dcterms:created>
  <dcterms:modified xsi:type="dcterms:W3CDTF">2015-01-21T12:03:32Z</dcterms:modified>
</cp:coreProperties>
</file>