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5190B-E258-4C86-B7BE-4A5A4AB10D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5190B-E258-4C86-B7BE-4A5A4AB10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6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1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37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72577"/>
            <a:ext cx="8229600" cy="1524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1903"/>
            <a:ext cx="8229600" cy="569120"/>
          </a:xfrm>
        </p:spPr>
        <p:txBody>
          <a:bodyPr/>
          <a:lstStyle/>
          <a:p>
            <a:r>
              <a:rPr lang="en-US" dirty="0" smtClean="0"/>
              <a:t>All in one place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http://schoolacademy.telerik.com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HTML, CSS and JavaScript</a:t>
            </a:r>
            <a:endParaRPr lang="en-US" dirty="0"/>
          </a:p>
        </p:txBody>
      </p:sp>
      <p:pic>
        <p:nvPicPr>
          <p:cNvPr id="65538" name="Picture 2" descr="http://3.bp.blogspot.com/_Z1RigC4qQAE/SLEwIcK-DYI/AAAAAAAAA-c/24vi57NQFnc/s400/javascript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4" y="762000"/>
            <a:ext cx="1504950" cy="142875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65540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64" y="354212"/>
            <a:ext cx="2488374" cy="1632751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65542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88" y="1581341"/>
            <a:ext cx="718350" cy="718351"/>
          </a:xfrm>
          <a:prstGeom prst="rect">
            <a:avLst/>
          </a:prstGeom>
          <a:noFill/>
        </p:spPr>
      </p:pic>
      <p:pic>
        <p:nvPicPr>
          <p:cNvPr id="6554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58" y="506023"/>
            <a:ext cx="1613296" cy="1613297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65546" name="Picture 10" descr="http://icons.mysitemyway.com/wp-content/gallery/glowing-green-neon-icons-business/111095-glowing-green-neon-icon-business-cursor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4108">
            <a:off x="3675768" y="447367"/>
            <a:ext cx="2069928" cy="2069930"/>
          </a:xfrm>
          <a:prstGeom prst="rect">
            <a:avLst/>
          </a:prstGeom>
          <a:noFill/>
        </p:spPr>
      </p:pic>
      <p:pic>
        <p:nvPicPr>
          <p:cNvPr id="1028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324100" cy="170478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forw.de/ffjs/image/logo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51" y="4581335"/>
            <a:ext cx="1771650" cy="17716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46"/>
            <a:ext cx="8686800" cy="452431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  <a:r>
              <a:rPr lang="bg-BG" dirty="0" smtClean="0"/>
              <a:t> </a:t>
            </a:r>
            <a:r>
              <a:rPr lang="en-US" dirty="0" smtClean="0"/>
              <a:t>or in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635103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9267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printMessage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onclick="printMessage('clicked!')"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1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41659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4200" y="1524000"/>
            <a:ext cx="8051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src="external.js"&gt;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onclick="printMessage('Hello from file')"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value="Call js function from external file"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4119" y="5385137"/>
            <a:ext cx="807736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printMessage(message)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alert(message)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2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41659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4200" y="1524000"/>
            <a:ext cx="8051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src="external.js"&gt;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onclick="printMessage('Hello from file')"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value="Call js function from external file"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4119" y="5385137"/>
            <a:ext cx="807736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printMessage(message)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alert(message)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3326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7" l="16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69" y="1524000"/>
            <a:ext cx="2078049" cy="2314575"/>
          </a:xfrm>
          <a:prstGeom prst="roundRect">
            <a:avLst>
              <a:gd name="adj" fmla="val 75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5531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 and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myHash['abc']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expressions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0899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000" dirty="0" smtClean="0"/>
              <a:t>JavaScript data types:</a:t>
            </a:r>
          </a:p>
          <a:p>
            <a:pPr lvl="1">
              <a:lnSpc>
                <a:spcPct val="100000"/>
              </a:lnSpc>
              <a:defRPr/>
            </a:pPr>
            <a:r>
              <a:rPr lang="en-GB" sz="2800" dirty="0" smtClean="0"/>
              <a:t>Numbers (integer, floating-point)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Boolean (true / false)</a:t>
            </a:r>
          </a:p>
          <a:p>
            <a:pPr>
              <a:lnSpc>
                <a:spcPct val="100000"/>
              </a:lnSpc>
              <a:defRPr/>
            </a:pPr>
            <a:r>
              <a:rPr lang="en-GB" sz="3000" dirty="0" smtClean="0"/>
              <a:t>String type – string of characters</a:t>
            </a:r>
          </a:p>
          <a:p>
            <a:pPr>
              <a:lnSpc>
                <a:spcPct val="100000"/>
              </a:lnSpc>
              <a:buNone/>
              <a:defRPr/>
            </a:pPr>
            <a:endParaRPr lang="en-GB" sz="16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sz="3000" dirty="0" smtClean="0"/>
              <a:t>Arrays</a:t>
            </a:r>
            <a:r>
              <a:rPr lang="en-GB" dirty="0" smtClean="0"/>
              <a:t> </a:t>
            </a:r>
            <a:r>
              <a:rPr lang="en-GB" sz="3000" dirty="0" smtClean="0"/>
              <a:t>contain items of mixed types:</a:t>
            </a:r>
          </a:p>
          <a:p>
            <a:pPr>
              <a:lnSpc>
                <a:spcPct val="100000"/>
              </a:lnSpc>
              <a:defRPr/>
            </a:pPr>
            <a:endParaRPr lang="en-GB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3000" dirty="0" smtClean="0"/>
              <a:t>Associative arrays (hash tables):</a:t>
            </a:r>
            <a:endParaRPr lang="en-GB" sz="3000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334" y="2853601"/>
            <a:ext cx="778986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message = 'You can use both single or double quotes for strings, yet use single quotes';</a:t>
            </a:r>
            <a:endParaRPr lang="nb-NO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334" y="4005305"/>
            <a:ext cx="778986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mixedArray = [1, 5.3, 'aaa'];</a:t>
            </a:r>
            <a:endParaRPr lang="nb-NO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334" y="5002472"/>
            <a:ext cx="778986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location = 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street: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22 Al. Malinov str.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city: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Sofia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country: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Bulgaria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nb-NO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};</a:t>
            </a:r>
            <a:endParaRPr lang="nb-NO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0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200329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Every variable is an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Strings have functions: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073" y="2211050"/>
            <a:ext cx="813636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'Doncho Minkov';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console.log(name[7]); // shows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'M'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console.log(name.substring(7,13)//shows 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'Minkov'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console.log(name.substr(7, 6)); //shows 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'Minkov'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073" y="4458399"/>
            <a:ext cx="813636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numbers = [1,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3,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 (arr.length); // shows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arr.push(7); // appends 7 to end of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arr.unshinf(-5); //adds -5 to the head of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 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(arr[3]); // shows 4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7842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have functions: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4091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8828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GB" dirty="0" smtClean="0"/>
              <a:t> operator joins strings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sz="1400" dirty="0" smtClean="0"/>
          </a:p>
          <a:p>
            <a:pPr>
              <a:spcBef>
                <a:spcPct val="60000"/>
              </a:spcBef>
              <a:defRPr/>
            </a:pPr>
            <a:r>
              <a:rPr lang="en-GB" dirty="0" smtClean="0"/>
              <a:t>What is '9' + 9?</a:t>
            </a:r>
          </a:p>
          <a:p>
            <a:pPr>
              <a:defRPr/>
            </a:pPr>
            <a:endParaRPr lang="en-GB" sz="2000" dirty="0" smtClean="0"/>
          </a:p>
          <a:p>
            <a:pPr>
              <a:spcBef>
                <a:spcPts val="1200"/>
              </a:spcBef>
              <a:defRPr/>
            </a:pPr>
            <a:r>
              <a:rPr lang="en-GB" dirty="0" smtClean="0"/>
              <a:t>Converting string to number:</a:t>
            </a:r>
          </a:p>
          <a:p>
            <a:pPr lvl="1">
              <a:spcBef>
                <a:spcPts val="1200"/>
              </a:spcBef>
              <a:defRPr/>
            </a:pPr>
            <a:endParaRPr lang="bg-BG" sz="1000" dirty="0" smtClean="0"/>
          </a:p>
          <a:p>
            <a:pPr lvl="1">
              <a:spcBef>
                <a:spcPts val="1200"/>
              </a:spcBef>
              <a:defRPr/>
            </a:pPr>
            <a:r>
              <a:rPr lang="en-GB" dirty="0" smtClean="0"/>
              <a:t>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1386" y="1628308"/>
            <a:ext cx="7772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string1 = 'fat 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string2 = 'cats';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console.log(string1 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string2);  // fat cats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745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('9' + 9);  // 99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719299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console.log(parseInt('9') + 9);  // 18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386" y="5735058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console.log('9'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* 1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+ 9);  // 18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19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sz="3700" dirty="0" smtClean="0"/>
              <a:t>Arrays Operations and Properties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new empty array: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an array holding few elements: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Appending an element / getting the last element: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1800"/>
              </a:spcBef>
              <a:defRPr/>
            </a:pPr>
            <a:r>
              <a:rPr lang="en-US" sz="3000" dirty="0" smtClean="0"/>
              <a:t>Reading the number of elements</a:t>
            </a:r>
            <a:r>
              <a:rPr lang="en-US" sz="3000" dirty="0"/>
              <a:t> </a:t>
            </a:r>
            <a:r>
              <a:rPr lang="en-US" sz="3000" dirty="0" smtClean="0"/>
              <a:t>(array length):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Finding element's index in the array: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[]</a:t>
            </a:r>
            <a:endParaRPr lang="nb-NO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6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81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arr.push(3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element = arr.pop</a:t>
            </a: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953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arr.length;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60768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arr.indexOf(1);</a:t>
            </a:r>
          </a:p>
        </p:txBody>
      </p:sp>
    </p:spTree>
    <p:extLst>
      <p:ext uri="{BB962C8B-B14F-4D97-AF65-F5344CB8AC3E}">
        <p14:creationId xmlns:p14="http://schemas.microsoft.com/office/powerpoint/2010/main" val="30641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 smtClean="0">
                <a:cs typeface="Times New Roman" pitchFamily="18" charset="0"/>
              </a:rPr>
              <a:t>JavaScript Overview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JavaScript history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Usage in Web</a:t>
            </a:r>
          </a:p>
          <a:p>
            <a:pPr marL="609600" indent="-609600"/>
            <a:r>
              <a:rPr lang="en-CA" dirty="0" smtClean="0">
                <a:cs typeface="Times New Roman" pitchFamily="18" charset="0"/>
              </a:rPr>
              <a:t>JavaScript features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Variables, operators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Conditionals, loops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Functions</a:t>
            </a:r>
          </a:p>
          <a:p>
            <a:pPr marL="957263" lvl="1" indent="-609600"/>
            <a:r>
              <a:rPr lang="en-CA" smtClean="0">
                <a:cs typeface="Times New Roman" pitchFamily="18" charset="0"/>
              </a:rPr>
              <a:t>DOM API</a:t>
            </a:r>
            <a:endParaRPr lang="en-CA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89228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Numbers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4212" y="1441516"/>
            <a:ext cx="792638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&lt;title&gt;JavaScript Demo&lt;/title&gt;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="text/javascript"&gt;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value1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parseInt(document.mainForm.textBox1.value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value2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parseInt(document.mainForm.textBox2.value);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value1 + value2;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document.mainForm.textBoxSum.value =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2692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</a:t>
            </a:r>
            <a:r>
              <a:rPr lang="en-US" smtClean="0"/>
              <a:t>Numbers – </a:t>
            </a:r>
            <a:r>
              <a:rPr lang="en-US" dirty="0" smtClean="0"/>
              <a:t>Example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54301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&lt;form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="mainForm"&gt;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="textBox1"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="textBox2"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="button"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="Process"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onclick="javascript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calcSum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="text" name="textBoxSum"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readonly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="readonly"/&gt;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02" y="4013976"/>
            <a:ext cx="3563698" cy="2354298"/>
          </a:xfrm>
          <a:prstGeom prst="roundRect">
            <a:avLst>
              <a:gd name="adj" fmla="val 228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7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 of Numbers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94" y="3454281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3013" y="3486606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281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6762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94" y="3936762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243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7056" y="4419243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</a:pPr>
              <a:r>
                <a:rPr kumimoji="0"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&lt;=</a:t>
              </a:r>
            </a:p>
            <a:p>
              <a:pPr>
                <a:lnSpc>
                  <a:spcPct val="100000"/>
                </a:lnSpc>
              </a:pPr>
              <a:endParaRPr kumimoji="0" lang="en-US" sz="2000" b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94" y="4901724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205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94" y="5384205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6686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94" y="5866686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81200" y="2971800"/>
            <a:ext cx="169869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94" y="2971800"/>
            <a:ext cx="340670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91068" y="3005468"/>
            <a:ext cx="1416672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Symbol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808" y="3005468"/>
            <a:ext cx="3141807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Meaning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273" y="3486606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273" y="3969087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3013" y="3969087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273" y="4451568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444" y="4451568"/>
            <a:ext cx="3308138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3013" y="4934049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273" y="5416530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3013" y="5416530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  <a:endParaRPr kumimoji="0" lang="en-US" sz="2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273" y="5899011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3013" y="5899011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Not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Statement (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(quantity &gt; 100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9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condition may be of Boolean or any other type: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71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(typeof(a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)=='undefined'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|| typeof(b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)=='undefined')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document.write('Variable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or b is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undefined.');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else if (!a &amp;&amp;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document.write('a==0; b==true;");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a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 b=="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b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38914" name="Picture 2" descr="http://ts2.mm.bing.net/images/thumbnail.aspx?q=1432453985649&amp;id=653498a0317884c89706151a75104dd4&amp;url=http%3a%2f%2fxmlhack.ru%2fbooks%2fxslt%2fimages%2fboolean-jun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25">
            <a:off x="1942713" y="1661666"/>
            <a:ext cx="1805398" cy="1026822"/>
          </a:xfrm>
          <a:prstGeom prst="roundRect">
            <a:avLst>
              <a:gd name="adj" fmla="val 4806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086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 works like in C#: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3.14: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another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77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Switch-case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ourrisingsound.com/wp-content/uploads/2009/01/loops_ic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2674089"/>
            <a:ext cx="1990726" cy="26017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GB" dirty="0" smtClean="0"/>
              <a:t>Like in C#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8100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counter;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(counter=0; counter&lt;4; 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(counter &lt; 5)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alert(++counter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090737" cy="2386228"/>
          </a:xfrm>
          <a:prstGeom prst="roundRect">
            <a:avLst>
              <a:gd name="adj" fmla="val 3911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5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Code structure – splitting code into parts</a:t>
            </a:r>
          </a:p>
          <a:p>
            <a:pPr>
              <a:defRPr/>
            </a:pPr>
            <a:r>
              <a:rPr lang="en-GB" dirty="0" smtClean="0"/>
              <a:t>Data comes in, processed, result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851"/>
            <a:ext cx="42021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average(a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b, 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1" y="2667000"/>
            <a:ext cx="2819399" cy="919401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1" y="3750984"/>
            <a:ext cx="2819399" cy="132802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 is optional. Type is never declared.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9388"/>
            <a:ext cx="2819400" cy="953453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returned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1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Function Arguments </a:t>
            </a:r>
            <a:br>
              <a:rPr lang="en-US" dirty="0" smtClean="0"/>
            </a:br>
            <a:r>
              <a:rPr lang="en-US" dirty="0" smtClean="0"/>
              <a:t>and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not required to return a value</a:t>
            </a:r>
          </a:p>
          <a:p>
            <a:pPr>
              <a:defRPr/>
            </a:pPr>
            <a:r>
              <a:rPr lang="en-US" dirty="0" smtClean="0"/>
              <a:t>When calling function it is not obligatory to specify all of its arguments</a:t>
            </a:r>
          </a:p>
          <a:p>
            <a:pPr lvl="1">
              <a:defRPr/>
            </a:pPr>
            <a:r>
              <a:rPr lang="en-US" sz="2800" dirty="0" smtClean="0"/>
              <a:t>The function has access to all the arguments passed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arguments</a:t>
            </a:r>
            <a:r>
              <a:rPr lang="en-US" sz="2800" dirty="0" smtClean="0"/>
              <a:t> object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6" y="4154031"/>
            <a:ext cx="77692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for (var i = 0; i &lt; arguments.length; i 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sum += parseInt(arguments[i]);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sum;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alert(sum(1, 2, 4));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00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Every HTML element is accessible via the JavaScript DOM API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Most DOM objects can be manipulated by the programmer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The event model lets a document to react when the user does something on the page</a:t>
            </a:r>
          </a:p>
          <a:p>
            <a:pPr>
              <a:defRPr/>
            </a:pPr>
            <a:r>
              <a:rPr lang="en-US" sz="3000" dirty="0" smtClean="0"/>
              <a:t>Advantages</a:t>
            </a:r>
          </a:p>
          <a:p>
            <a:pPr lvl="1">
              <a:defRPr/>
            </a:pPr>
            <a:r>
              <a:rPr lang="en-US" sz="2800" dirty="0" smtClean="0"/>
              <a:t>Create interactive pages</a:t>
            </a:r>
          </a:p>
          <a:p>
            <a:pPr lvl="1">
              <a:defRPr/>
            </a:pPr>
            <a:r>
              <a:rPr lang="en-US" sz="2800" dirty="0" smtClean="0"/>
              <a:t>Updates the objects of a page without reloading it</a:t>
            </a:r>
            <a:endParaRPr lang="en-CA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elements via their ID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the name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tag name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Returns array of descendant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elements of the element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</a:t>
            </a:r>
            <a:r>
              <a:rPr lang="en-US" dirty="0" smtClean="0"/>
              <a:t>"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7642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 = document.getElementById("some-id")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30596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document.getElementsByName("some-name")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4321371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imgTags = el.getElementsByTagName("img")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72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567"/>
            <a:ext cx="8686800" cy="2468368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Once we access an element, we can read and write its attributes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50" y="2516865"/>
            <a:ext cx="79311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change(state)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lampImg = document.getElementById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("lamp");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lampImg.src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"lamp_"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state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".png";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statusDiv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document.getElementById("statusDiv");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statusDiv.innerHTML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"The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lamp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state";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src="test_on.gif" onmouseover="change('off')"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onmouseout="change('on')"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43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Manipulations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Most of the properties are derived from the HTML attributes of the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/>
              <a:t>, etc…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property – allows modifying the CSS styles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Corresponds to the inline style of the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Not the properties derived from embedded or external CSS rules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style.marginTop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style.backgroundImage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Changing the Style </a:t>
            </a:r>
            <a:br>
              <a:rPr lang="en-US" dirty="0" smtClean="0"/>
            </a:br>
            <a:r>
              <a:rPr lang="en-US" dirty="0" smtClean="0"/>
              <a:t>of an Element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4234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898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scripting language developed by Netscape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Intended for a front-end, now is a full server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and fast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JavaScript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625" y="76200"/>
            <a:ext cx="7100775" cy="914400"/>
          </a:xfrm>
        </p:spPr>
        <p:txBody>
          <a:bodyPr/>
          <a:lstStyle/>
          <a:p>
            <a:r>
              <a:rPr lang="en-US" sz="3800" dirty="0" smtClean="0"/>
              <a:t>Common Element Properties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className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 attribute of the tag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dirty="0" smtClean="0"/>
              <a:t> – holds all the entire HTML code inside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Read-only properties with information for the current element and its state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offsetWidth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offsetHeight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scrollHeight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scrollTop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nodeType</a:t>
            </a:r>
            <a:r>
              <a:rPr lang="en-US" dirty="0" smtClean="0"/>
              <a:t>, etc…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14625" y="5105400"/>
            <a:ext cx="5500576" cy="134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0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Accessing Elements through the DOM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 can access elements in the DOM through some tree manipulation properties: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element.childNodes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element.parentNode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element.nextSibling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element.previousSibling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element.firstChild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element.lastChild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Accessing Elements through the DOM Tree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990600"/>
          </a:xfrm>
        </p:spPr>
        <p:txBody>
          <a:bodyPr/>
          <a:lstStyle/>
          <a:p>
            <a:pPr marL="282575" lvl="1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 smtClean="0"/>
              <a:t>Warning: may not return what you expected due to Browser differences</a:t>
            </a: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15049" y="1491648"/>
            <a:ext cx="771390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 = document.getElementById('div-tag');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(el.childNodes[0].value);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(el.childNodes[1].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getElementsByTagName('span').id);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id="div-tag"&gt;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&lt;input type="text" value="test text"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&lt;span id="test"&gt;test span&lt;/span&gt;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64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749190"/>
            <a:ext cx="5638800" cy="1371600"/>
          </a:xfrm>
        </p:spPr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pic>
        <p:nvPicPr>
          <p:cNvPr id="4" name="Picture 2" descr="http://www.adarshr.com/images/pub-su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4" y="915924"/>
            <a:ext cx="3361816" cy="3429050"/>
          </a:xfrm>
          <a:prstGeom prst="roundRect">
            <a:avLst>
              <a:gd name="adj" fmla="val 23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644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can register event handlers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Events are fired by the Browser and are sent to the specified JavaScript event handler function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set with HTML attributes: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Can be accessed through the DOM: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505200"/>
            <a:ext cx="74803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 src="test.gif" onclick="imageClicked()"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500" y="4690369"/>
            <a:ext cx="74803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 = document.getElementById("myImage");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img.addEventListener("click', imageClicked);</a:t>
            </a:r>
          </a:p>
        </p:txBody>
      </p:sp>
    </p:spTree>
    <p:extLst>
      <p:ext uri="{BB962C8B-B14F-4D97-AF65-F5344CB8AC3E}">
        <p14:creationId xmlns:p14="http://schemas.microsoft.com/office/powerpoint/2010/main" val="7308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Click Event Listener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2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 event handlers receive one parameter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 brings information about the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Contains the type of the event (mouse click, key press, etc.)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Data about the location where the event has been fired (e.g. mouse coordinates)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a reference to the event sender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the button that was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3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information about the state of [Alt], [Ctrl] and [Shift] keys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browsers do not send this object, but place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document.event</a:t>
            </a:r>
            <a:endParaRPr lang="en-US" noProof="1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of the names of the event’s object properties are browser-specific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74764" name="Picture 12" descr="http://ts3.mm.bing.net/images/thumbnail.aspx?q=1801629403638&amp;id=1180739aacdcf5b635c9331c7c47b4cf&amp;url=http%3a%2f%2fbootlog.org%2fup%2f2006%2f08%2flinux_ati_sv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1713">
            <a:off x="6743956" y="4108447"/>
            <a:ext cx="2100331" cy="2555335"/>
          </a:xfrm>
          <a:prstGeom prst="roundRect">
            <a:avLst>
              <a:gd name="adj" fmla="val 8810"/>
            </a:avLst>
          </a:prstGeom>
          <a:noFill/>
          <a:effectLst>
            <a:softEdge rad="635000"/>
          </a:effectLst>
        </p:spPr>
      </p:pic>
      <p:pic>
        <p:nvPicPr>
          <p:cNvPr id="2052" name="Picture 4" descr="http://w3veritae.com/wp-content/uploads/2009/06/browser-w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745672"/>
          </a:xfrm>
          <a:prstGeom prst="roundRect">
            <a:avLst>
              <a:gd name="adj" fmla="val 6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Mouse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onclick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onmousemove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Key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onkeypress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Only for input fields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Interface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onblur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onfocus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onscroll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onchange</a:t>
            </a:r>
            <a:r>
              <a:rPr lang="en-US" dirty="0" smtClean="0"/>
              <a:t> – for input fields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onsubmit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Allows you  to cancel a form submission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Useful for form validation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Miscellaneous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onunload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Allowed only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Fires when all content on the page was loaded / unloaded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on</a:t>
            </a:r>
            <a:r>
              <a:rPr lang="en-US" dirty="0" smtClean="0">
                <a:latin typeface="Consolas" pitchFamily="49" charset="0"/>
              </a:rPr>
              <a:t>l</a:t>
            </a:r>
            <a:r>
              <a:rPr lang="en-US" noProof="1" smtClean="0">
                <a:latin typeface="Consolas" pitchFamily="49" charset="0"/>
              </a:rPr>
              <a:t>oad</a:t>
            </a:r>
            <a:r>
              <a:rPr lang="en-US" noProof="1" smtClean="0"/>
              <a:t> Event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event</a:t>
            </a:r>
            <a:endParaRPr lang="bg-BG" dirty="0" smtClean="0">
              <a:latin typeface="Consolas" pitchFamily="49" charset="0"/>
            </a:endParaRPr>
          </a:p>
          <a:p>
            <a:pPr>
              <a:buFontTx/>
              <a:buNone/>
              <a:defRPr/>
            </a:pP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719263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="text/javascript"&gt;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greet()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alert('Loaded!');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onload="greet()"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8622"/>
            <a:ext cx="2590800" cy="2397868"/>
          </a:xfrm>
          <a:prstGeom prst="roundRect">
            <a:avLst>
              <a:gd name="adj" fmla="val 3956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8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Loaded Event Listener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6409" y="2113551"/>
            <a:ext cx="756285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name = "Doncho Minkov";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var greeting = "Hello, " +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alert(greeting);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26462"/>
          </a:xfrm>
        </p:spPr>
        <p:txBody>
          <a:bodyPr>
            <a:spAutoFit/>
          </a:bodyPr>
          <a:lstStyle/>
          <a:p>
            <a:r>
              <a:rPr lang="en-US" dirty="0" smtClean="0"/>
              <a:t>Create a &lt;script&gt; HTML tag, and write your JavaScript 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3966"/>
            <a:ext cx="8686800" cy="5804666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The JavaScript code can be placed in: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sz="2800" dirty="0"/>
              <a:t> tag in the head 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sz="2800" dirty="0" smtClean="0"/>
              <a:t> tag in the body</a:t>
            </a:r>
            <a:endParaRPr lang="bg-BG" sz="2800" dirty="0" smtClean="0"/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External files, linked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sz="2800" dirty="0" smtClean="0"/>
              <a:t> tag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be done in the head or in the body,</a:t>
            </a:r>
            <a:r>
              <a:rPr lang="bg-BG" sz="2600" dirty="0" smtClean="0"/>
              <a:t/>
            </a:r>
            <a:br>
              <a:rPr lang="bg-BG" sz="2600" dirty="0" smtClean="0"/>
            </a:br>
            <a:r>
              <a:rPr lang="en-US" sz="2600" dirty="0" smtClean="0"/>
              <a:t>depending on the case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JavaScript files have an </a:t>
            </a:r>
            <a:r>
              <a:rPr lang="en-US" sz="26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extentions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  <a:buFontTx/>
              <a:buNone/>
            </a:pPr>
            <a:endParaRPr lang="en-US" sz="2600" dirty="0" smtClean="0"/>
          </a:p>
          <a:p>
            <a:pPr lvl="2">
              <a:lnSpc>
                <a:spcPct val="95000"/>
              </a:lnSpc>
              <a:buFontTx/>
              <a:buNone/>
            </a:pPr>
            <a:endParaRPr lang="en-US" sz="2600" dirty="0" smtClean="0"/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are being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649030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704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62</TotalTime>
  <Words>2339</Words>
  <Application>Microsoft Office PowerPoint</Application>
  <PresentationFormat>On-screen Show (4:3)</PresentationFormat>
  <Paragraphs>496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JavaScript Fundamentals</vt:lpstr>
      <vt:lpstr>Table of Contents</vt:lpstr>
      <vt:lpstr>JavaScript</vt:lpstr>
      <vt:lpstr>JavaScript</vt:lpstr>
      <vt:lpstr>JavaScript Advantages</vt:lpstr>
      <vt:lpstr>What Can JavaScript Do?</vt:lpstr>
      <vt:lpstr>The First Script</vt:lpstr>
      <vt:lpstr>First JavaScript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Using External Script Files</vt:lpstr>
      <vt:lpstr>The JavaScript Syntax</vt:lpstr>
      <vt:lpstr>JavaScript Syntax</vt:lpstr>
      <vt:lpstr>Data Types</vt:lpstr>
      <vt:lpstr>Everything is Object</vt:lpstr>
      <vt:lpstr>String Operations</vt:lpstr>
      <vt:lpstr>Arrays Operations and Properties</vt:lpstr>
      <vt:lpstr>Sum of Numbers – Example</vt:lpstr>
      <vt:lpstr>Sum of Numbers – Example (2)</vt:lpstr>
      <vt:lpstr>Sum of Numbers</vt:lpstr>
      <vt:lpstr>Conditional Statement (if)</vt:lpstr>
      <vt:lpstr>Conditional Statement (if) (2)</vt:lpstr>
      <vt:lpstr>Conditional Statements</vt:lpstr>
      <vt:lpstr>Switch Statement</vt:lpstr>
      <vt:lpstr>Switch-case</vt:lpstr>
      <vt:lpstr>Loops</vt:lpstr>
      <vt:lpstr>Loops</vt:lpstr>
      <vt:lpstr>Functions </vt:lpstr>
      <vt:lpstr>Function Arguments  and Return Value</vt:lpstr>
      <vt:lpstr>Functions</vt:lpstr>
      <vt:lpstr>Document Object Model (DOM)</vt:lpstr>
      <vt:lpstr>Document Object Model (DOM)</vt:lpstr>
      <vt:lpstr>Accessing Elements</vt:lpstr>
      <vt:lpstr>DOM Manipulation</vt:lpstr>
      <vt:lpstr>DOM Manipulations</vt:lpstr>
      <vt:lpstr>Common Element Properties</vt:lpstr>
      <vt:lpstr>Changing the Style  of an Element</vt:lpstr>
      <vt:lpstr>Common Element Properties (2)</vt:lpstr>
      <vt:lpstr>Accessing Elements through the DOM Tree Structure</vt:lpstr>
      <vt:lpstr>Accessing Elements through the DOM Tree – Example</vt:lpstr>
      <vt:lpstr>Traversing the DOM</vt:lpstr>
      <vt:lpstr>The HTML DOM Event Model</vt:lpstr>
      <vt:lpstr>The HTML DOM Event Model</vt:lpstr>
      <vt:lpstr>On Click Event Listener</vt:lpstr>
      <vt:lpstr>The HTML DOM Event Model (2)</vt:lpstr>
      <vt:lpstr>The HTML DOM Event Model (3)</vt:lpstr>
      <vt:lpstr>Common DOM Events</vt:lpstr>
      <vt:lpstr>Common DOM Events (2)</vt:lpstr>
      <vt:lpstr>onload Event – Example</vt:lpstr>
      <vt:lpstr>On Loaded Event Listener</vt:lpstr>
      <vt:lpstr>JavaScript Fundamentals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Doncho Minkov</dc:creator>
  <cp:lastModifiedBy>Doncho Minkov</cp:lastModifiedBy>
  <cp:revision>27</cp:revision>
  <dcterms:created xsi:type="dcterms:W3CDTF">2014-03-13T07:54:00Z</dcterms:created>
  <dcterms:modified xsi:type="dcterms:W3CDTF">2015-01-20T10:00:44Z</dcterms:modified>
</cp:coreProperties>
</file>