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40"/>
  </p:notesMasterIdLst>
  <p:sldIdLst>
    <p:sldId id="257" r:id="rId3"/>
    <p:sldId id="37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7" r:id="rId28"/>
    <p:sldId id="358" r:id="rId29"/>
    <p:sldId id="359" r:id="rId30"/>
    <p:sldId id="360" r:id="rId31"/>
    <p:sldId id="298" r:id="rId32"/>
    <p:sldId id="300" r:id="rId33"/>
    <p:sldId id="301" r:id="rId34"/>
    <p:sldId id="315" r:id="rId35"/>
    <p:sldId id="304" r:id="rId36"/>
    <p:sldId id="371" r:id="rId37"/>
    <p:sldId id="307" r:id="rId38"/>
    <p:sldId id="32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D37A-E132-414F-ADBD-42F2B9808C4B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E20FC-804B-4AA7-836A-549318D9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002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3CCE995-4A32-4547-9FFC-A38D66C5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4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006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295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1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2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807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 with jQuery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smtClean="0"/>
              <a:t>, AJAX  </a:t>
            </a:r>
            <a:r>
              <a:rPr lang="en-US" dirty="0" smtClean="0"/>
              <a:t>and jQuery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  <p:pic>
        <p:nvPicPr>
          <p:cNvPr id="14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17571" y="158499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10" y="4572068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2" y="17028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69614"/>
            <a:ext cx="7924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bg.wikipedia.org:80/wiki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/%D0%A2%D0%B5%D0%BB%D0%B5%D1%80%D0%B8%D0%B3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628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43400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+.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10641"/>
            <a:ext cx="7924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?&amp;q=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8400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31632"/>
            <a:ext cx="5761038" cy="716524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370138" y="2209800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8434" name="Picture 2" descr="http://www.wolfescape.com/Humour/NonMedThumbs/BeforeWorkAfterWor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14674"/>
            <a:ext cx="4495800" cy="3057526"/>
          </a:xfrm>
          <a:prstGeom prst="roundRect">
            <a:avLst>
              <a:gd name="adj" fmla="val 56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2" descr="http://dragonartz.files.wordpress.com/2008/10/_vector-http-preview2-by-dragonart.png?w=495&amp;h=49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73461">
            <a:off x="401071" y="2290675"/>
            <a:ext cx="1675666" cy="1057450"/>
          </a:xfrm>
          <a:prstGeom prst="roundRect">
            <a:avLst>
              <a:gd name="adj" fmla="val 52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6" name="Picture 4" descr="http://www.iconarchive.com/icons/rimshotdesign/milkanodised/128/HTTP-ic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47282">
            <a:off x="7284111" y="2169466"/>
            <a:ext cx="1420846" cy="142084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 rot="20804666">
            <a:off x="3001357" y="415866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  <a:alpha val="5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Black" pitchFamily="34" charset="0"/>
              </a:rPr>
              <a:t>HTTP</a:t>
            </a:r>
            <a:endParaRPr lang="en-US" sz="6000" b="1" dirty="0">
              <a:solidFill>
                <a:schemeClr val="accent5">
                  <a:lumMod val="50000"/>
                  <a:alpha val="5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7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HTTP</a:t>
            </a:r>
            <a:endParaRPr lang="en-US" sz="36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E.g. </a:t>
            </a:r>
            <a:r>
              <a:rPr lang="en-US" sz="2800" dirty="0"/>
              <a:t>Web </a:t>
            </a:r>
            <a:r>
              <a:rPr lang="en-US" sz="2800" dirty="0" smtClean="0"/>
              <a:t>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</a:t>
            </a:r>
            <a:r>
              <a:rPr lang="en-US" sz="2800" dirty="0" smtClean="0"/>
              <a:t>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1" y="1066800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EBFFD2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Running </a:t>
            </a:r>
            <a:r>
              <a:rPr lang="en-US" sz="2800" dirty="0" smtClean="0">
                <a:solidFill>
                  <a:srgbClr val="EBFFD2"/>
                </a:solidFill>
              </a:rPr>
              <a:t>at the server</a:t>
            </a:r>
            <a:endParaRPr lang="en-US" sz="2800" dirty="0">
              <a:solidFill>
                <a:srgbClr val="EBFFD2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EBFFD2"/>
                </a:solidFill>
              </a:rPr>
              <a:t>E.g. </a:t>
            </a:r>
            <a:r>
              <a:rPr lang="en-US" sz="2800" dirty="0">
                <a:solidFill>
                  <a:srgbClr val="EBFFD2"/>
                </a:solidFill>
              </a:rPr>
              <a:t>Web </a:t>
            </a:r>
            <a:r>
              <a:rPr lang="en-US" sz="2800" dirty="0" smtClean="0">
                <a:solidFill>
                  <a:srgbClr val="EBFFD2"/>
                </a:solidFill>
              </a:rPr>
              <a:t>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EBFFD2"/>
                </a:solidFill>
              </a:rPr>
              <a:t>Provides </a:t>
            </a:r>
            <a:r>
              <a:rPr lang="en-US" sz="2800" dirty="0" smtClean="0">
                <a:solidFill>
                  <a:srgbClr val="EBFFD2"/>
                </a:solidFill>
              </a:rPr>
              <a:t>resources</a:t>
            </a:r>
            <a:endParaRPr lang="en-US" sz="2800" dirty="0">
              <a:solidFill>
                <a:srgbClr val="EBFFD2"/>
              </a:solidFill>
            </a:endParaRP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059238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613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2789257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789255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68239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</a:t>
            </a:r>
            <a:r>
              <a:rPr kumimoji="0"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  <a:endParaRPr kumimoji="0"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47073" y="5105400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</a:t>
            </a:r>
            <a:r>
              <a:rPr kumimoji="0"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</a:t>
            </a:r>
            <a:endParaRPr kumimoji="0" lang="en-US" sz="2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/academy/about.aspx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914400"/>
          </a:xfrm>
        </p:spPr>
        <p:txBody>
          <a:bodyPr/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Microsoft-HTTPAPI/2.0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589463" y="2434649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048000"/>
            <a:ext cx="33607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0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7244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3434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434649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8937" y="4419600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68726" y="5334000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3990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41864" y="205740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41434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90232" y="50292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782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smtClean="0"/>
              <a:t>GET </a:t>
            </a:r>
            <a:r>
              <a:rPr lang="en-US" dirty="0"/>
              <a:t>– </a:t>
            </a:r>
            <a:r>
              <a:rPr lang="en-US" dirty="0"/>
              <a:t>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3810000"/>
            <a:ext cx="849630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Server replies with 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728663" y="1804734"/>
            <a:ext cx="7577138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96926" y="4800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29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814"/>
            <a:ext cx="8686800" cy="585457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WWW and URL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The HTTP Protocol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HTTP Request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HTTP Response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AJAX Requests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 smtClean="0"/>
              <a:t>jQuery Ajax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jQuery.ajax</a:t>
            </a:r>
            <a:r>
              <a:rPr lang="en-US" dirty="0"/>
              <a:t>()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jQuery.getJSON</a:t>
            </a:r>
            <a:r>
              <a:rPr lang="en-US" dirty="0"/>
              <a:t>() and </a:t>
            </a:r>
            <a:r>
              <a:rPr lang="en-US" dirty="0" err="1"/>
              <a:t>jQuery.postJSON</a:t>
            </a:r>
            <a:r>
              <a:rPr lang="en-US" dirty="0"/>
              <a:t>()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jQuery.load</a:t>
            </a:r>
            <a:r>
              <a:rPr lang="en-US" dirty="0"/>
              <a:t>()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jQuery.get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88249" y="2110784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9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2026682"/>
            <a:ext cx="7742237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82823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91200" y="3313056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0" y="5501806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24631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6800" y="1524000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09432" y="2587305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15500" y="5915528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0431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6113" y="3319841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36334" y="2209800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7885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attachment;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34000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663" y="2286000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academy.telerik.com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8662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http://www.telerik.com/academy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2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16879"/>
            <a:ext cx="7924800" cy="569120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408740" y="2569076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380679" y="2512076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55840">
            <a:off x="3525886" y="404276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0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types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 </a:t>
            </a:r>
            <a:r>
              <a:rPr lang="en-US" dirty="0"/>
              <a:t>(AHAH)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AJAX is a group of technologies working together</a:t>
            </a:r>
          </a:p>
          <a:p>
            <a:pPr lvl="1"/>
            <a:r>
              <a:rPr lang="en-US" dirty="0" smtClean="0"/>
              <a:t>HTML &amp; CSS for presentation</a:t>
            </a:r>
          </a:p>
          <a:p>
            <a:pPr lvl="1"/>
            <a:r>
              <a:rPr lang="en-US" dirty="0" smtClean="0"/>
              <a:t>The DOM for data display &amp; interaction</a:t>
            </a:r>
          </a:p>
          <a:p>
            <a:pPr lvl="1"/>
            <a:r>
              <a:rPr lang="en-US" dirty="0" smtClean="0"/>
              <a:t>XML (or JSON) for data interchange</a:t>
            </a:r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JavaScript to use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</a:t>
            </a:r>
          </a:p>
          <a:p>
            <a:pPr lvl="1"/>
            <a:r>
              <a:rPr lang="en-US" dirty="0"/>
              <a:t>Requests have </a:t>
            </a:r>
            <a:r>
              <a:rPr lang="en-US" dirty="0" smtClean="0"/>
              <a:t>headers – GET, POST, HEAD, etc.</a:t>
            </a:r>
          </a:p>
          <a:p>
            <a:pPr lvl="1"/>
            <a:r>
              <a:rPr lang="en-US" dirty="0" smtClean="0"/>
              <a:t>Requests have bodies – XML, JSON or plain text</a:t>
            </a:r>
            <a:endParaRPr lang="en-US" dirty="0"/>
          </a:p>
          <a:p>
            <a:pPr lvl="1"/>
            <a:r>
              <a:rPr lang="en-US" dirty="0" smtClean="0"/>
              <a:t>The request must target a resource with a URI</a:t>
            </a:r>
          </a:p>
          <a:p>
            <a:pPr lvl="1"/>
            <a:r>
              <a:rPr lang="en-US" dirty="0" smtClean="0"/>
              <a:t>The resource must understand the request</a:t>
            </a:r>
          </a:p>
          <a:p>
            <a:pPr lvl="2"/>
            <a:r>
              <a:rPr lang="en-US" dirty="0" smtClean="0"/>
              <a:t>Server-side logic</a:t>
            </a:r>
          </a:p>
          <a:p>
            <a:pPr lvl="1"/>
            <a:r>
              <a:rPr lang="en-US" dirty="0" smtClean="0"/>
              <a:t>Requests get a HTTP Response</a:t>
            </a:r>
          </a:p>
          <a:p>
            <a:pPr lvl="2"/>
            <a:r>
              <a:rPr lang="en-US" dirty="0" smtClean="0"/>
              <a:t>Header with a body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www.isangate.net/services/images/www-ho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108950"/>
            <a:ext cx="3181350" cy="2638426"/>
          </a:xfrm>
          <a:prstGeom prst="roundRect">
            <a:avLst>
              <a:gd name="adj" fmla="val 37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www.jidesoft.com/blog/wp-content/uploads/2008/06/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483288">
            <a:off x="5294930" y="1572888"/>
            <a:ext cx="3352800" cy="2992374"/>
          </a:xfrm>
          <a:prstGeom prst="rect">
            <a:avLst/>
          </a:prstGeom>
          <a:noFill/>
        </p:spPr>
      </p:pic>
      <p:pic>
        <p:nvPicPr>
          <p:cNvPr id="29700" name="Picture 4" descr="http://smnet.co.uk/Links/files/www-icon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8" b="12987"/>
          <a:stretch>
            <a:fillRect/>
          </a:stretch>
        </p:blipFill>
        <p:spPr bwMode="auto">
          <a:xfrm rot="20449672">
            <a:off x="393772" y="2014157"/>
            <a:ext cx="2667000" cy="2384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298279"/>
            <a:ext cx="8229600" cy="569120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38677"/>
            <a:ext cx="7924800" cy="685800"/>
          </a:xfrm>
        </p:spPr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4956"/>
            <a:ext cx="7924800" cy="569120"/>
          </a:xfrm>
        </p:spPr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  <p:pic>
        <p:nvPicPr>
          <p:cNvPr id="1026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7" y="3155624"/>
            <a:ext cx="6456206" cy="23701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dirty="0" err="1" smtClean="0"/>
              <a:t>jQuery.ajax</a:t>
            </a:r>
            <a:r>
              <a:rPr lang="en-US" dirty="0" smtClean="0"/>
              <a:t>(options)</a:t>
            </a:r>
            <a:endParaRPr lang="en-US" dirty="0"/>
          </a:p>
          <a:p>
            <a:pPr lvl="1"/>
            <a:r>
              <a:rPr lang="en-US" dirty="0" err="1"/>
              <a:t>jQuery.getJSON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jQuery.postJSON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, success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jQuery(selector).load(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1322"/>
            <a:ext cx="8686800" cy="206723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 smtClean="0"/>
              <a:t>The options parameter contains all the data about building a complete HTTP request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558014"/>
            <a:ext cx="8077200" cy="2246769"/>
          </a:xfrm>
        </p:spPr>
        <p:txBody>
          <a:bodyPr/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rl: </a:t>
            </a:r>
            <a:r>
              <a:rPr lang="en-US" dirty="0" err="1" smtClean="0"/>
              <a:t>endpointUrl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 type: 'GET</a:t>
            </a:r>
            <a:r>
              <a:rPr lang="en-US" dirty="0"/>
              <a:t>'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timeout: 5000,</a:t>
            </a:r>
          </a:p>
          <a:p>
            <a:r>
              <a:rPr lang="en-US" dirty="0"/>
              <a:t> </a:t>
            </a:r>
            <a:r>
              <a:rPr lang="en-US" dirty="0" smtClean="0"/>
              <a:t>success: function(data){ //handle success }</a:t>
            </a:r>
          </a:p>
          <a:p>
            <a:r>
              <a:rPr lang="en-US" dirty="0"/>
              <a:t> </a:t>
            </a:r>
            <a:r>
              <a:rPr lang="en-US" dirty="0" smtClean="0"/>
              <a:t>error: function(err) { //handle error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2412"/>
            <a:ext cx="7086600" cy="838200"/>
          </a:xfrm>
        </p:spPr>
        <p:txBody>
          <a:bodyPr/>
          <a:lstStyle/>
          <a:p>
            <a:r>
              <a:rPr lang="en-US" dirty="0" smtClean="0"/>
              <a:t>jQuery.getJSON() and </a:t>
            </a:r>
            <a:br>
              <a:rPr lang="en-US" dirty="0" smtClean="0"/>
            </a:br>
            <a:r>
              <a:rPr lang="en-US" dirty="0" err="1" smtClean="0"/>
              <a:t>jQuery.postJSON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00003"/>
            <a:ext cx="8686800" cy="291464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are shortcut methods to make an HTTP requests with GET and POST HTTP method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Takes as parameters URL of the resource and a success callback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An error handler should be set as a promise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916794"/>
            <a:ext cx="8077200" cy="2669962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endpointUrl</a:t>
            </a:r>
            <a:r>
              <a:rPr lang="en-US" dirty="0"/>
              <a:t>, </a:t>
            </a:r>
          </a:p>
          <a:p>
            <a:r>
              <a:rPr lang="en-US" dirty="0"/>
              <a:t>          </a:t>
            </a:r>
            <a:r>
              <a:rPr lang="en-US" dirty="0" err="1"/>
              <a:t>successCallback</a:t>
            </a:r>
            <a:r>
              <a:rPr lang="en-US" dirty="0"/>
              <a:t>)</a:t>
            </a:r>
          </a:p>
          <a:p>
            <a:r>
              <a:rPr lang="en-US" dirty="0"/>
              <a:t>  .error(</a:t>
            </a:r>
            <a:r>
              <a:rPr lang="en-US" dirty="0" err="1"/>
              <a:t>errorCallback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/>
              <a:t>$.post(</a:t>
            </a:r>
            <a:r>
              <a:rPr lang="en-US" dirty="0" err="1"/>
              <a:t>endpointUrl</a:t>
            </a:r>
            <a:r>
              <a:rPr lang="en-US" dirty="0"/>
              <a:t>, </a:t>
            </a:r>
          </a:p>
          <a:p>
            <a:r>
              <a:rPr lang="en-US" dirty="0"/>
              <a:t>       data, </a:t>
            </a:r>
          </a:p>
          <a:p>
            <a:r>
              <a:rPr lang="en-US" dirty="0"/>
              <a:t>       </a:t>
            </a:r>
            <a:r>
              <a:rPr lang="en-US" dirty="0" err="1"/>
              <a:t>successCallback</a:t>
            </a:r>
            <a:r>
              <a:rPr lang="en-US" dirty="0"/>
              <a:t>,</a:t>
            </a:r>
          </a:p>
          <a:p>
            <a:r>
              <a:rPr lang="en-US" dirty="0"/>
              <a:t>       '</a:t>
            </a:r>
            <a:r>
              <a:rPr lang="en-US" dirty="0" err="1"/>
              <a:t>json</a:t>
            </a:r>
            <a:r>
              <a:rPr lang="en-US" dirty="0"/>
              <a:t>')</a:t>
            </a:r>
          </a:p>
          <a:p>
            <a:r>
              <a:rPr lang="en-US" dirty="0"/>
              <a:t>  .error(</a:t>
            </a:r>
            <a:r>
              <a:rPr lang="en-US" dirty="0" err="1"/>
              <a:t>errorCallback</a:t>
            </a:r>
            <a:r>
              <a:rPr lang="en-US" dirty="0"/>
              <a:t>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77216" y="5642176"/>
            <a:ext cx="2019397" cy="749141"/>
          </a:xfrm>
          <a:prstGeom prst="wedgeRoundRectCallout">
            <a:avLst>
              <a:gd name="adj1" fmla="val -64317"/>
              <a:gd name="adj2" fmla="val -95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 to provide data type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71529"/>
            <a:ext cx="8686800" cy="2894194"/>
          </a:xfrm>
        </p:spPr>
        <p:txBody>
          <a:bodyPr/>
          <a:lstStyle/>
          <a:p>
            <a:r>
              <a:rPr lang="en-US" dirty="0" err="1" smtClean="0"/>
              <a:t>jQuery.load</a:t>
            </a:r>
            <a:r>
              <a:rPr lang="en-US" dirty="0" smtClean="0"/>
              <a:t>() is the only </a:t>
            </a:r>
            <a:r>
              <a:rPr lang="en-US" dirty="0" err="1" smtClean="0"/>
              <a:t>ajax</a:t>
            </a:r>
            <a:r>
              <a:rPr lang="en-US" dirty="0" smtClean="0"/>
              <a:t>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394562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$("#http-response").load("partials/details.html");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AJAX with jQuery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5440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module that exposes methods</a:t>
            </a:r>
            <a:r>
              <a:rPr lang="en-US" dirty="0"/>
              <a:t> </a:t>
            </a:r>
            <a:r>
              <a:rPr lang="en-US" dirty="0" smtClean="0"/>
              <a:t>for performing HTTP requests by given URL and headers</a:t>
            </a:r>
          </a:p>
          <a:p>
            <a:pPr lvl="1"/>
            <a:r>
              <a:rPr lang="en-US" dirty="0" err="1" smtClean="0"/>
              <a:t>getJSON</a:t>
            </a:r>
            <a:r>
              <a:rPr lang="en-US" dirty="0" smtClean="0"/>
              <a:t> and </a:t>
            </a:r>
            <a:r>
              <a:rPr lang="en-US" dirty="0" err="1" smtClean="0"/>
              <a:t>postJSON</a:t>
            </a:r>
            <a:endParaRPr lang="bg-BG" dirty="0" smtClean="0"/>
          </a:p>
          <a:p>
            <a:pPr lvl="2"/>
            <a:r>
              <a:rPr lang="en-US" dirty="0" smtClean="0"/>
              <a:t>Both methods should work with promises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developer documentation of Twitter</a:t>
            </a:r>
          </a:p>
          <a:p>
            <a:pPr lvl="1"/>
            <a:r>
              <a:rPr lang="en-US" dirty="0" smtClean="0"/>
              <a:t>Create a simple application that visualizes all public tweets for a given user (maybe from a textbox)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Using the REST API at 'localhost:3000/students' create a web application for managing students</a:t>
            </a:r>
          </a:p>
          <a:p>
            <a:pPr marL="862013" lvl="1" indent="-514350"/>
            <a:r>
              <a:rPr lang="en-US" dirty="0" smtClean="0"/>
              <a:t>The REST API provides methods as follows:</a:t>
            </a:r>
          </a:p>
          <a:p>
            <a:pPr marL="1154113" lvl="2" indent="-514350"/>
            <a:r>
              <a:rPr lang="en-US" dirty="0" smtClean="0"/>
              <a:t>POST creates a new student</a:t>
            </a:r>
          </a:p>
          <a:p>
            <a:pPr marL="1154113" lvl="2" indent="-514350"/>
            <a:r>
              <a:rPr lang="en-US" dirty="0" smtClean="0"/>
              <a:t>GET returns all students</a:t>
            </a:r>
          </a:p>
          <a:p>
            <a:pPr marL="1154113" lvl="2" indent="-514350"/>
            <a:r>
              <a:rPr lang="en-US" dirty="0" smtClean="0"/>
              <a:t>DELETE deletes a student by Id</a:t>
            </a:r>
          </a:p>
          <a:p>
            <a:pPr marL="862013" lvl="1" indent="-514350"/>
            <a:r>
              <a:rPr lang="en-US" dirty="0" smtClean="0"/>
              <a:t>You may extend the </a:t>
            </a:r>
            <a:r>
              <a:rPr lang="en-US" smtClean="0"/>
              <a:t>demo for </a:t>
            </a:r>
            <a:r>
              <a:rPr lang="en-US" dirty="0" err="1" smtClean="0"/>
              <a:t>jQuery.ajax</a:t>
            </a:r>
            <a:r>
              <a:rPr lang="en-US" dirty="0" smtClean="0"/>
              <a:t>()</a:t>
            </a:r>
          </a:p>
          <a:p>
            <a:pPr marL="1154113" lvl="2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9121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</a:t>
            </a:r>
            <a:r>
              <a:rPr lang="en-US" sz="2800" dirty="0" smtClean="0"/>
              <a:t>channels over the TCP </a:t>
            </a:r>
            <a:r>
              <a:rPr lang="en-US" sz="2800" dirty="0"/>
              <a:t>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</a:t>
            </a:r>
            <a:r>
              <a:rPr lang="en-US" sz="2800" dirty="0" smtClean="0"/>
              <a:t>IIS, Apache</a:t>
            </a:r>
            <a:r>
              <a:rPr lang="en-US" sz="2800" dirty="0"/>
              <a:t>, </a:t>
            </a:r>
            <a:r>
              <a:rPr lang="en-US" sz="2800" dirty="0" smtClean="0"/>
              <a:t>Tomcat, GWS,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</a:t>
            </a:r>
            <a:r>
              <a:rPr lang="en-US" sz="2800" dirty="0" smtClean="0"/>
              <a:t>show </a:t>
            </a:r>
            <a:r>
              <a:rPr lang="en-US" sz="2800" dirty="0"/>
              <a:t>the text, </a:t>
            </a:r>
            <a:r>
              <a:rPr lang="en-US" sz="2800" dirty="0" smtClean="0"/>
              <a:t>graphics, sounds, etc.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TCP, </a:t>
            </a:r>
            <a:r>
              <a:rPr lang="en-US" sz="2800" dirty="0"/>
              <a:t>DNS, HTTP, </a:t>
            </a:r>
            <a:r>
              <a:rPr lang="en-US" sz="2800" dirty="0" smtClean="0"/>
              <a:t>FTP,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The HTTP </a:t>
            </a:r>
            <a:r>
              <a:rPr lang="en-US" sz="3000" dirty="0"/>
              <a:t>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URL</a:t>
            </a:r>
            <a:endParaRPr lang="en-US" sz="380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1742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It is just a formatted </a:t>
            </a:r>
            <a:r>
              <a:rPr lang="en-US" sz="3000" dirty="0" smtClean="0"/>
              <a:t>string, consisting of: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</a:t>
            </a:r>
            <a:r>
              <a:rPr lang="en-US" sz="2800" dirty="0" smtClean="0"/>
              <a:t>the server </a:t>
            </a:r>
            <a:r>
              <a:rPr lang="en-US" sz="2800" dirty="0"/>
              <a:t>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</a:t>
            </a:r>
            <a:r>
              <a:rPr lang="en-US" sz="2800" dirty="0" smtClean="0"/>
              <a:t>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Path </a:t>
            </a:r>
            <a:r>
              <a:rPr lang="en-US" sz="2800" dirty="0"/>
              <a:t>and name of the resource (</a:t>
            </a:r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1336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http://yoursite.com:8080/path/index.php?id=27&amp;lang=en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9602" y="1524000"/>
            <a:ext cx="792479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47" y="41910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382973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2288</TotalTime>
  <Words>2029</Words>
  <Application>Microsoft Office PowerPoint</Application>
  <PresentationFormat>On-screen Show (4:3)</PresentationFormat>
  <Paragraphs>380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Cambria</vt:lpstr>
      <vt:lpstr>Consolas</vt:lpstr>
      <vt:lpstr>Corbel</vt:lpstr>
      <vt:lpstr>Wingdings 2</vt:lpstr>
      <vt:lpstr>Telerik Academy</vt:lpstr>
      <vt:lpstr>1_Telerik Academy</vt:lpstr>
      <vt:lpstr>AJAX with jQuery</vt:lpstr>
      <vt:lpstr>Table of Contents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AJAX</vt:lpstr>
      <vt:lpstr>AJAX</vt:lpstr>
      <vt:lpstr>AJAX</vt:lpstr>
      <vt:lpstr>AJAX</vt:lpstr>
      <vt:lpstr>jQuery AJAX</vt:lpstr>
      <vt:lpstr>jQuery AJAX</vt:lpstr>
      <vt:lpstr>jQuery.ajax()</vt:lpstr>
      <vt:lpstr>jQuery.getJSON() and  jQuery.postJSON()</vt:lpstr>
      <vt:lpstr>jQuery.load()</vt:lpstr>
      <vt:lpstr>AJAX with jQuery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Nikolay Kostov</cp:lastModifiedBy>
  <cp:revision>497</cp:revision>
  <dcterms:created xsi:type="dcterms:W3CDTF">2013-06-17T14:04:21Z</dcterms:created>
  <dcterms:modified xsi:type="dcterms:W3CDTF">2015-01-20T08:56:40Z</dcterms:modified>
</cp:coreProperties>
</file>