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67.jpeg" ContentType="image/jpeg"/>
  <Override PartName="/ppt/media/image65.jpeg" ContentType="image/jpeg"/>
  <Override PartName="/ppt/media/image64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8.jpeg" ContentType="image/jpeg"/>
  <Override PartName="/ppt/media/image55.jpeg" ContentType="image/jpeg"/>
  <Override PartName="/ppt/media/image54.jpeg" ContentType="image/jpeg"/>
  <Override PartName="/ppt/media/image50.jpeg" ContentType="image/jpeg"/>
  <Override PartName="/ppt/media/image47.jpeg" ContentType="image/jpeg"/>
  <Override PartName="/ppt/media/image20.png" ContentType="image/png"/>
  <Override PartName="/ppt/media/image5.png" ContentType="image/png"/>
  <Override PartName="/ppt/media/image19.png" ContentType="image/png"/>
  <Override PartName="/ppt/media/image66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3.jpeg" ContentType="image/jpeg"/>
  <Override PartName="/ppt/media/image56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39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49.jpeg" ContentType="image/jpeg"/>
  <Override PartName="/ppt/media/image2.png" ContentType="image/png"/>
  <Override PartName="/ppt/media/image53.png" ContentType="image/png"/>
  <Override PartName="/ppt/media/image3.png" ContentType="image/png"/>
  <Override PartName="/ppt/media/image30.jpeg" ContentType="image/jpeg"/>
  <Override PartName="/ppt/media/image21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8.png" ContentType="image/png"/>
  <Override PartName="/ppt/media/image57.jpeg" ContentType="image/jpe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18.png" ContentType="image/png"/>
  <Override PartName="/ppt/media/image34.jpeg" ContentType="image/jpeg"/>
  <Override PartName="/ppt/media/image25.png" ContentType="image/png"/>
  <Override PartName="/ppt/media/image26.jpeg" ContentType="image/jpeg"/>
  <Override PartName="/ppt/media/image45.png" ContentType="image/png"/>
  <Override PartName="/ppt/media/image29.png" ContentType="image/png"/>
  <Override PartName="/ppt/media/image38.jpeg" ContentType="image/jpeg"/>
  <Override PartName="/ppt/media/image63.png" ContentType="image/png"/>
  <Override PartName="/ppt/media/image31.jpeg" ContentType="image/jpeg"/>
  <Override PartName="/ppt/media/image32.jpeg" ContentType="image/jpeg"/>
  <Override PartName="/ppt/media/image35.jpeg" ContentType="image/jpeg"/>
  <Override PartName="/ppt/media/image36.jpeg" ContentType="image/jpeg"/>
  <Override PartName="/ppt/media/image40.jpeg" ContentType="image/jpeg"/>
  <Override PartName="/ppt/media/image27.jpeg" ContentType="image/jpeg"/>
  <Override PartName="/ppt/media/image44.png" ContentType="image/png"/>
  <Override PartName="/ppt/media/image37.jpeg" ContentType="image/jpeg"/>
  <Override PartName="/ppt/media/image28.jpeg" ContentType="image/jpeg"/>
  <Override PartName="/ppt/media/image4.png" ContentType="image/png"/>
  <Override PartName="/ppt/media/image41.jpeg" ContentType="image/jpeg"/>
  <Override PartName="/ppt/media/image48.jpeg" ContentType="image/jpeg"/>
  <Override PartName="/ppt/media/image42.png" ContentType="image/png"/>
  <Override PartName="/ppt/media/image59.jpeg" ContentType="image/jpeg"/>
  <Override PartName="/ppt/media/image43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6881812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843513-E480-41FA-A280-DBA95B0C545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7240" y="4416480"/>
            <a:ext cx="5506560" cy="4182840"/>
          </a:xfrm>
          <a:prstGeom prst="rect">
            <a:avLst/>
          </a:prstGeom>
        </p:spPr>
        <p:txBody>
          <a:bodyPr lIns="92520" rIns="9252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3897360" y="8829720"/>
            <a:ext cx="2982600" cy="46476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A7E4EF67-1276-4A40-BFD7-F5C84005925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/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/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/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  <a:effectLst>
            <a:outerShdw algn="ctr" blurRad="127000" rotWithShape="0" sx="101000" sy="101000">
              <a:schemeClr val="tx1">
                <a:lumMod val="20000"/>
                <a:lumOff val="80000"/>
                <a:alpha val="75000"/>
              </a:schemeClr>
            </a:outerShdw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523880"/>
            <a:ext cx="8229240" cy="1523520"/>
          </a:xfrm>
          <a:prstGeom prst="rect">
            <a:avLst/>
          </a:prstGeom>
        </p:spPr>
        <p:txBody>
          <a:bodyPr lIns="90000" rIns="90000" tIns="0" bIns="0" anchor="b"/>
          <a:p>
            <a:pPr algn="r">
              <a:lnSpc>
                <a:spcPts val="1976"/>
              </a:lnSpc>
            </a:pPr>
            <a:r>
              <a:rPr b="1" lang="en-US" sz="5400" spc="-1" strike="noStrike">
                <a:solidFill>
                  <a:srgbClr val="d4ff5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Presentation Title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" name="Line 2"/>
          <p:cNvSpPr/>
          <p:nvPr/>
        </p:nvSpPr>
        <p:spPr>
          <a:xfrm>
            <a:off x="2666880" y="4114800"/>
            <a:ext cx="6248520" cy="360"/>
          </a:xfrm>
          <a:prstGeom prst="line">
            <a:avLst/>
          </a:prstGeom>
          <a:ln w="38160">
            <a:solidFill>
              <a:schemeClr val="accent5">
                <a:lumMod val="20000"/>
                <a:lumOff val="80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44600" y="4572000"/>
            <a:ext cx="3352320" cy="132843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18960" indent="-318600">
              <a:lnSpc>
                <a:spcPct val="100000"/>
              </a:lnSpc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LevelAuthor Name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5833800"/>
            <a:ext cx="3352320" cy="59727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text format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18960" indent="-318600">
              <a:lnSpc>
                <a:spcPct val="100000"/>
              </a:lnSpc>
            </a:pP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</a:t>
            </a:r>
            <a:r>
              <a:rPr b="1" lang="en-US" sz="18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LevelCompany Name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6138360"/>
            <a:ext cx="3352320" cy="5353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</a:t>
            </a: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format</a:t>
            </a:r>
            <a:endParaRPr b="1" lang="en-US" sz="1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1" lang="en-US" sz="1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1" lang="en-US" sz="1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</a:t>
            </a: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1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</a:t>
            </a: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1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</a:t>
            </a: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1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18960" indent="-318600">
              <a:lnSpc>
                <a:spcPct val="100000"/>
              </a:lnSpc>
            </a:pP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LevelCompany </a:t>
            </a:r>
            <a:r>
              <a:rPr b="1" lang="en-US" sz="1600" spc="-1" strike="noStrike">
                <a:solidFill>
                  <a:srgbClr val="77b3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Web Site</a:t>
            </a:r>
            <a:endParaRPr b="1" lang="en-US" sz="1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5029200"/>
            <a:ext cx="3352320" cy="88930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text format</a:t>
            </a:r>
            <a:endParaRPr b="1" lang="en-US" sz="23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3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3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3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3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3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18960" indent="-318600">
              <a:lnSpc>
                <a:spcPct val="100000"/>
              </a:lnSpc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</a:t>
            </a: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LevelPosition</a:t>
            </a:r>
            <a:endParaRPr b="1" lang="en-US" sz="23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5405760"/>
            <a:ext cx="3352320" cy="71946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text format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18960" indent="-318600">
              <a:lnSpc>
                <a:spcPct val="100000"/>
              </a:lnSpc>
            </a:pP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</a:t>
            </a:r>
            <a:r>
              <a:rPr b="1" lang="en-US" sz="20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LevelWeb Site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body"/>
          </p:nvPr>
        </p:nvSpPr>
        <p:spPr>
          <a:xfrm>
            <a:off x="4267080" y="4572000"/>
            <a:ext cx="4419360" cy="19047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1" lang="en-US" sz="25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1" lang="en-US" sz="25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1" lang="en-US" sz="25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1" lang="en-US" sz="25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1" lang="en-US" sz="25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1" lang="en-US" sz="25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LevelInsert a Picture Here</a:t>
            </a:r>
            <a:endParaRPr b="1" lang="en-US" sz="25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3" descr=""/>
          <p:cNvPicPr/>
          <p:nvPr/>
        </p:nvPicPr>
        <p:blipFill>
          <a:blip r:embed="rId3"/>
          <a:stretch/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4"/>
          <a:stretch/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5"/>
          <a:stretch/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  <a:effectLst>
            <a:outerShdw algn="ctr" blurRad="127000" rotWithShape="0" sx="101000" sy="101000">
              <a:schemeClr val="tx1">
                <a:lumMod val="20000"/>
                <a:lumOff val="80000"/>
                <a:alpha val="75000"/>
              </a:schemeClr>
            </a:outerShdw>
          </a:effectLst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Slide Title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LevelFirst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187280" indent="-228240">
              <a:lnSpc>
                <a:spcPct val="100000"/>
              </a:lnSpc>
              <a:buClr>
                <a:srgbClr val="facf82"/>
              </a:buClr>
              <a:buFont typeface="Wingdings 2" charset="2"/>
              <a:buChar char=""/>
            </a:pPr>
            <a:r>
              <a:rPr b="1" lang="en-US" sz="26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425600" indent="-228240">
              <a:lnSpc>
                <a:spcPct val="100000"/>
              </a:lnSpc>
              <a:buClr>
                <a:srgbClr val="46a6bd"/>
              </a:buClr>
              <a:buFont typeface="Wingdings 2" charset="2"/>
              <a:buChar char=""/>
            </a:pPr>
            <a:r>
              <a:rPr b="1" lang="en-US" sz="24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/>
          </p:nvPr>
        </p:nvSpPr>
        <p:spPr>
          <a:xfrm>
            <a:off x="8610480" y="6553080"/>
            <a:ext cx="456840" cy="2282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21C6EFE-B6E0-41B8-B653-E141001FF892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3"/>
          <a:stretch/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89" name="Picture 2" descr=""/>
          <p:cNvPicPr/>
          <p:nvPr/>
        </p:nvPicPr>
        <p:blipFill>
          <a:blip r:embed="rId4"/>
          <a:stretch/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5"/>
          <a:stretch/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  <a:effectLst>
            <a:outerShdw algn="ctr" blurRad="127000" rotWithShape="0" sx="101000" sy="101000">
              <a:schemeClr val="tx1">
                <a:lumMod val="20000"/>
                <a:lumOff val="80000"/>
                <a:alpha val="75000"/>
              </a:schemeClr>
            </a:outerShdw>
          </a:effectLst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320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Section Title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1" lang="en-US" sz="24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1" lang="en-US" sz="20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3"/>
          <a:stretch/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4"/>
          <a:stretch/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5"/>
          <a:stretch/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  <a:effectLst>
            <a:outerShdw algn="ctr" blurRad="127000" rotWithShape="0" sx="101000" sy="101000">
              <a:schemeClr val="tx1">
                <a:lumMod val="20000"/>
                <a:lumOff val="80000"/>
                <a:alpha val="75000"/>
              </a:schemeClr>
            </a:outerShdw>
          </a:effectLst>
        </p:spPr>
      </p:pic>
      <p:sp>
        <p:nvSpPr>
          <p:cNvPr id="131" name="CustomShape 1"/>
          <p:cNvSpPr/>
          <p:nvPr/>
        </p:nvSpPr>
        <p:spPr>
          <a:xfrm flipH="1">
            <a:off x="981720" y="6395040"/>
            <a:ext cx="73692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форум програмиране, форум уеб дизайн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 flipH="1">
            <a:off x="107640" y="6374520"/>
            <a:ext cx="979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курсове и уроци по програмиране, уеб дизайн – безплатно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 flipH="1">
            <a:off x="192600" y="6440040"/>
            <a:ext cx="88632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програмиране за деца – безплатни курсове и уроци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 flipH="1">
            <a:off x="249120" y="6465240"/>
            <a:ext cx="82548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безплатен SEO курс - оптимизация за търсачки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 flipH="1">
            <a:off x="161640" y="6511680"/>
            <a:ext cx="9108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уроци по уеб дизайн, HTML, CSS, JavaScript, Photoshop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 flipH="1">
            <a:off x="238680" y="6417000"/>
            <a:ext cx="84672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уроци по програмиране и уеб дизайн за ученици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 flipH="1">
            <a:off x="986760" y="6445800"/>
            <a:ext cx="90468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ASP.NET MVC курс – HTML, SQL, C#, .NET, ASP.NET MVC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 flipH="1">
            <a:off x="146880" y="6582600"/>
            <a:ext cx="9230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безплатен курс "Разработка на софтуер в cloud среда"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 flipH="1">
            <a:off x="961200" y="6373800"/>
            <a:ext cx="91692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BG Coder - онлайн състезателна система - online judge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 flipH="1">
            <a:off x="56160" y="6488280"/>
            <a:ext cx="103428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курсове и уроци по програмиране, книги – безплатно от Наков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 flipH="1">
            <a:off x="298440" y="6558120"/>
            <a:ext cx="772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безплатен курс "Качествен програмен код"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 flipH="1">
            <a:off x="966960" y="6469200"/>
            <a:ext cx="96552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алго академия – състезателно програмиране, състезания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 flipH="1">
            <a:off x="969120" y="6420960"/>
            <a:ext cx="104472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ASP.NET курс - уеб програмиране, бази данни, C#, .NET, ASP.NET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 flipH="1">
            <a:off x="177840" y="6393600"/>
            <a:ext cx="9230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курсове и уроци по програмиране – Телерик академия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 flipH="1">
            <a:off x="967320" y="6495480"/>
            <a:ext cx="99468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курс мобилни приложения с iPhone, Android, WP7, PhoneGap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 flipH="1">
            <a:off x="147600" y="6536160"/>
            <a:ext cx="9291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free C# book, безплатна книга C#, книга Java, книга C#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 flipH="1">
            <a:off x="993600" y="6520320"/>
            <a:ext cx="69732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Дончо Минков - сайт за програмиране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 flipH="1">
            <a:off x="989280" y="6546240"/>
            <a:ext cx="7218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Николай Костов - блог за програмиране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 flipH="1">
            <a:off x="989280" y="6579720"/>
            <a:ext cx="654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C# курс, програмиране, безплатно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0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Presentation Title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1" name="CustomShape 21"/>
          <p:cNvSpPr/>
          <p:nvPr/>
        </p:nvSpPr>
        <p:spPr>
          <a:xfrm flipH="1" rot="12042000">
            <a:off x="7473960" y="3856320"/>
            <a:ext cx="8899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aeff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2"/>
          <p:cNvSpPr/>
          <p:nvPr/>
        </p:nvSpPr>
        <p:spPr>
          <a:xfrm flipH="1" rot="9535200">
            <a:off x="919800" y="1875600"/>
            <a:ext cx="67284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90cad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3"/>
          <p:cNvSpPr/>
          <p:nvPr/>
        </p:nvSpPr>
        <p:spPr>
          <a:xfrm flipH="1" rot="16938000">
            <a:off x="4978440" y="1026000"/>
            <a:ext cx="85932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500" spc="-1" strike="noStrike">
                <a:solidFill>
                  <a:srgbClr val="ff83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4"/>
          <p:cNvSpPr/>
          <p:nvPr/>
        </p:nvSpPr>
        <p:spPr>
          <a:xfrm flipH="1" rot="19837200">
            <a:off x="7383960" y="1496520"/>
            <a:ext cx="949320" cy="20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800" spc="-1" strike="noStrike">
                <a:solidFill>
                  <a:srgbClr val="6e98c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5"/>
          <p:cNvSpPr/>
          <p:nvPr/>
        </p:nvSpPr>
        <p:spPr>
          <a:xfrm flipH="1" rot="2233800">
            <a:off x="2136240" y="940680"/>
            <a:ext cx="44496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600" spc="-1" strike="noStrike">
                <a:solidFill>
                  <a:srgbClr val="ace6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6"/>
          <p:cNvSpPr/>
          <p:nvPr/>
        </p:nvSpPr>
        <p:spPr>
          <a:xfrm flipH="1" rot="8530800">
            <a:off x="4752000" y="4736880"/>
            <a:ext cx="6429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4a3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7"/>
          <p:cNvSpPr/>
          <p:nvPr/>
        </p:nvSpPr>
        <p:spPr>
          <a:xfrm flipH="1" rot="12627000">
            <a:off x="2911320" y="4412520"/>
            <a:ext cx="386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ffa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8"/>
          <p:cNvSpPr/>
          <p:nvPr/>
        </p:nvSpPr>
        <p:spPr>
          <a:xfrm flipH="1" rot="1186200">
            <a:off x="6183720" y="4125600"/>
            <a:ext cx="4989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9966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9"/>
          <p:cNvSpPr/>
          <p:nvPr/>
        </p:nvSpPr>
        <p:spPr>
          <a:xfrm flipH="1" rot="19461000">
            <a:off x="3151800" y="1980000"/>
            <a:ext cx="4888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669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0"/>
          <p:cNvSpPr/>
          <p:nvPr/>
        </p:nvSpPr>
        <p:spPr>
          <a:xfrm flipH="1" rot="18277200">
            <a:off x="407160" y="3273480"/>
            <a:ext cx="41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ffa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1"/>
          <p:cNvSpPr/>
          <p:nvPr/>
        </p:nvSpPr>
        <p:spPr>
          <a:xfrm flipH="1" rot="18696000">
            <a:off x="3130200" y="5397840"/>
            <a:ext cx="5479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0f437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2"/>
          <p:cNvSpPr/>
          <p:nvPr/>
        </p:nvSpPr>
        <p:spPr>
          <a:xfrm flipH="1" rot="10134600">
            <a:off x="6730200" y="5530320"/>
            <a:ext cx="4438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bd79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3"/>
          <p:cNvSpPr/>
          <p:nvPr/>
        </p:nvSpPr>
        <p:spPr>
          <a:xfrm flipH="1" rot="12126000">
            <a:off x="560880" y="937800"/>
            <a:ext cx="387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148" strike="noStrike">
                <a:solidFill>
                  <a:srgbClr val="fbd79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4"/>
          <p:cNvSpPr/>
          <p:nvPr/>
        </p:nvSpPr>
        <p:spPr>
          <a:xfrm flipH="1" rot="20840400">
            <a:off x="8187120" y="5517720"/>
            <a:ext cx="35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decc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5"/>
          <p:cNvSpPr/>
          <p:nvPr/>
        </p:nvSpPr>
        <p:spPr>
          <a:xfrm flipH="1" rot="15426600">
            <a:off x="1148760" y="4077360"/>
            <a:ext cx="369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d6e2e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6"/>
          <p:cNvSpPr/>
          <p:nvPr/>
        </p:nvSpPr>
        <p:spPr>
          <a:xfrm flipH="1" rot="11071800">
            <a:off x="6518520" y="1146600"/>
            <a:ext cx="34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9c56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7"/>
          <p:cNvSpPr/>
          <p:nvPr/>
        </p:nvSpPr>
        <p:spPr>
          <a:xfrm flipH="1" rot="300600">
            <a:off x="3901680" y="1278720"/>
            <a:ext cx="34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dfff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8"/>
          <p:cNvSpPr/>
          <p:nvPr/>
        </p:nvSpPr>
        <p:spPr>
          <a:xfrm flipH="1" rot="2086800">
            <a:off x="8327880" y="1359720"/>
            <a:ext cx="443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defd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9"/>
          <p:cNvSpPr/>
          <p:nvPr/>
        </p:nvSpPr>
        <p:spPr>
          <a:xfrm>
            <a:off x="1828800" y="2903760"/>
            <a:ext cx="54860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7600" spc="148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Questions?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0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5ffe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LevelCourse web site URL</a:t>
            </a:r>
            <a:endParaRPr b="1" lang="en-US" sz="1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1" name="CustomShape 41"/>
          <p:cNvSpPr/>
          <p:nvPr/>
        </p:nvSpPr>
        <p:spPr>
          <a:xfrm flipH="1" rot="2457000">
            <a:off x="1083240" y="4927320"/>
            <a:ext cx="85932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n-US" sz="12000" spc="-1" strike="noStrike">
                <a:solidFill>
                  <a:srgbClr val="ffbf8b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academy.telerik.com/" TargetMode="External"/><Relationship Id="rId2" Type="http://schemas.openxmlformats.org/officeDocument/2006/relationships/hyperlink" Target="http://www.nakov.com/" TargetMode="External"/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nikolay.it/" TargetMode="External"/><Relationship Id="rId2" Type="http://schemas.openxmlformats.org/officeDocument/2006/relationships/hyperlink" Target="http://nikolay.it/" TargetMode="External"/><Relationship Id="rId3" Type="http://schemas.openxmlformats.org/officeDocument/2006/relationships/hyperlink" Target="http://nikolay.it/" TargetMode="External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jpeg"/><Relationship Id="rId3" Type="http://schemas.openxmlformats.org/officeDocument/2006/relationships/image" Target="../media/image57.jpe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jpe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2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jpeg"/><Relationship Id="rId3" Type="http://schemas.openxmlformats.org/officeDocument/2006/relationships/image" Target="../media/image66.jpeg"/><Relationship Id="rId4" Type="http://schemas.openxmlformats.org/officeDocument/2006/relationships/image" Target="../media/image67.jpeg"/><Relationship Id="rId5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7" Type="http://schemas.openxmlformats.org/officeDocument/2006/relationships/slideLayout" Target="../slideLayouts/slideLayout2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academy.telerik.com/" TargetMode="External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telerikacademy.com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hyperlink" Target="http://itgeorge.net/" TargetMode="External"/><Relationship Id="rId3" Type="http://schemas.openxmlformats.org/officeDocument/2006/relationships/hyperlink" Target="http://itgeorge.net/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minkov.it/" TargetMode="External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19040" y="4546440"/>
            <a:ext cx="385308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18960" indent="-318600">
              <a:lnSpc>
                <a:spcPct val="100000"/>
              </a:lnSpc>
            </a:pPr>
            <a:r>
              <a:rPr b="1" lang="en-US" sz="2800" spc="-1" strike="noStrike">
                <a:solidFill>
                  <a:srgbClr val="deff9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Svetlin Nakov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5808240"/>
            <a:ext cx="3809520" cy="36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5ffd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Software Academy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457200" y="6113160"/>
            <a:ext cx="3809520" cy="3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18960" indent="-318600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6b2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academy.telerik.com</a:t>
            </a:r>
            <a:r>
              <a:rPr b="1" lang="en-US" sz="1600" spc="-1" strike="noStrike">
                <a:solidFill>
                  <a:srgbClr val="0efe5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431640" y="5003640"/>
            <a:ext cx="3838680" cy="46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18960" indent="-318600">
              <a:lnSpc>
                <a:spcPct val="100000"/>
              </a:lnSpc>
            </a:pPr>
            <a:r>
              <a:rPr b="1" lang="en-US" sz="2300" spc="-1" strike="noStrike">
                <a:solidFill>
                  <a:srgbClr val="7399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Manager Technical Training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444600" y="5380200"/>
            <a:ext cx="3809520" cy="36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18960" indent="-3186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3b59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www.nakov.com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16" name="Picture 5" descr=""/>
          <p:cNvPicPr/>
          <p:nvPr/>
        </p:nvPicPr>
        <p:blipFill>
          <a:blip r:embed="rId3"/>
          <a:stretch/>
        </p:blipFill>
        <p:spPr>
          <a:xfrm>
            <a:off x="6858000" y="450360"/>
            <a:ext cx="1752120" cy="1911600"/>
          </a:xfrm>
          <a:prstGeom prst="rect">
            <a:avLst/>
          </a:prstGeom>
          <a:ln>
            <a:noFill/>
          </a:ln>
        </p:spPr>
      </p:pic>
      <p:sp>
        <p:nvSpPr>
          <p:cNvPr id="217" name="TextShape 6"/>
          <p:cNvSpPr txBox="1"/>
          <p:nvPr/>
        </p:nvSpPr>
        <p:spPr>
          <a:xfrm>
            <a:off x="457200" y="1727280"/>
            <a:ext cx="822924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b"/>
          <a:p>
            <a:pPr algn="r">
              <a:lnSpc>
                <a:spcPts val="1976"/>
              </a:lnSpc>
            </a:pPr>
            <a:r>
              <a:rPr b="1" lang="en-US" sz="5400" spc="-1" strike="noStrike">
                <a:solidFill>
                  <a:srgbClr val="d4ff5b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School Academy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8" name="TextShape 7"/>
          <p:cNvSpPr txBox="1"/>
          <p:nvPr/>
        </p:nvSpPr>
        <p:spPr>
          <a:xfrm>
            <a:off x="486360" y="3342600"/>
            <a:ext cx="815292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f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Who, What, Why?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2" descr=""/>
          <p:cNvPicPr/>
          <p:nvPr/>
        </p:nvPicPr>
        <p:blipFill>
          <a:blip r:embed="rId4"/>
          <a:srcRect l="0" t="0" r="17881" b="0"/>
          <a:stretch/>
        </p:blipFill>
        <p:spPr>
          <a:xfrm>
            <a:off x="4629960" y="4572000"/>
            <a:ext cx="3970080" cy="1789200"/>
          </a:xfrm>
          <a:prstGeom prst="rect">
            <a:avLst/>
          </a:prstGeom>
          <a:ln>
            <a:solidFill>
              <a:schemeClr val="tx2">
                <a:lumMod val="75000"/>
                <a:alpha val="50000"/>
              </a:schemeClr>
            </a:solidFill>
          </a:ln>
        </p:spPr>
      </p:pic>
      <p:pic>
        <p:nvPicPr>
          <p:cNvPr id="220" name="Picture 2" descr=""/>
          <p:cNvPicPr/>
          <p:nvPr/>
        </p:nvPicPr>
        <p:blipFill>
          <a:blip r:embed="rId5"/>
          <a:stretch/>
        </p:blipFill>
        <p:spPr>
          <a:xfrm rot="21352200">
            <a:off x="3047760" y="957240"/>
            <a:ext cx="2605680" cy="89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Trainers Team (4)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228600" y="838080"/>
            <a:ext cx="8686440" cy="586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Nikolay Kostov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Technical Trainer @ Telerik Corp.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Student in Sofia University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Computer Science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Contestant in the IT and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Informatics competitions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Graduate from the second season of 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Software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Email: nikolay.kostov [at] telerik.com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Blog: </a:t>
            </a:r>
            <a:r>
              <a:rPr b="1" lang="en-US" sz="3000" spc="-1" strike="noStrike" u="sng">
                <a:solidFill>
                  <a:srgbClr val="d2ff7a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</a:t>
            </a:r>
            <a:r>
              <a:rPr b="1" lang="en-US" sz="3000" spc="-1" strike="noStrike" u="sng">
                <a:solidFill>
                  <a:srgbClr val="d2ff7a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://</a:t>
            </a:r>
            <a:r>
              <a:rPr b="1" lang="en-US" sz="3000" spc="-1" strike="noStrike" u="sng">
                <a:solidFill>
                  <a:srgbClr val="d2ff7a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nikolay.it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4"/>
          <a:stretch/>
        </p:blipFill>
        <p:spPr>
          <a:xfrm>
            <a:off x="6771240" y="1295280"/>
            <a:ext cx="1686600" cy="20588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4" descr=""/>
          <p:cNvPicPr/>
          <p:nvPr/>
        </p:nvPicPr>
        <p:blipFill>
          <a:blip r:embed="rId1"/>
          <a:stretch/>
        </p:blipFill>
        <p:spPr>
          <a:xfrm>
            <a:off x="2438280" y="1768320"/>
            <a:ext cx="4256640" cy="303192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255" name="TextShape 1"/>
          <p:cNvSpPr txBox="1"/>
          <p:nvPr/>
        </p:nvSpPr>
        <p:spPr>
          <a:xfrm>
            <a:off x="457200" y="533412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Training Schedule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2"/>
          <a:stretch/>
        </p:blipFill>
        <p:spPr>
          <a:xfrm rot="21352200">
            <a:off x="3308400" y="1158840"/>
            <a:ext cx="2605680" cy="89712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School Academy 2012-2013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04920" y="945360"/>
            <a:ext cx="853416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4-6 October 2013 – Web, HTML5 and CSS3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October 2013 – JavaScript 101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November 2013 – JavaScript UI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December 2013 – Web Front-End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January 2014 – JavaScript OOP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February 2014 – JS Apps, AJAX and REST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March 2014 – JS Frameworks: Angular.js, Knockout.js, Backbone.js, KendoUI, …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April 2014 – Hybrid Mobile Apps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May 2014 – IT Olympiad Preparation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9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28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June 2014 – Exams &amp; Certification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A3BB099-F82E-40D9-A645-92BDF78C7485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828800" y="1522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HTML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5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and CSS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Meeting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228600" y="990720"/>
            <a:ext cx="8686440" cy="571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Day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(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b="1" lang="en-US" sz="3200" spc="-1" strike="noStrike" baseline="30000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October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2013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)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School Academy Introduction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Competitions in Bulgaria &amp;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Olympiad Rules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Test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Web Concepts &amp; Tools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HTML Fundamentals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HTML Tables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HTML Forms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6A6F6B-CD9F-4E9B-80FB-2BD11038688B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6549480" y="1447920"/>
            <a:ext cx="2057040" cy="2057040"/>
          </a:xfrm>
          <a:prstGeom prst="rect">
            <a:avLst/>
          </a:prstGeom>
          <a:ln>
            <a:noFill/>
          </a:ln>
        </p:spPr>
      </p:pic>
      <p:pic>
        <p:nvPicPr>
          <p:cNvPr id="264" name="Picture 4" descr=""/>
          <p:cNvPicPr/>
          <p:nvPr/>
        </p:nvPicPr>
        <p:blipFill>
          <a:blip r:embed="rId2"/>
          <a:stretch/>
        </p:blipFill>
        <p:spPr>
          <a:xfrm>
            <a:off x="6553080" y="4114800"/>
            <a:ext cx="2057040" cy="2057040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828800" y="1522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HTML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5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and CSS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Meeting (2)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228600" y="1295280"/>
            <a:ext cx="868644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Day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(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5</a:t>
            </a:r>
            <a:r>
              <a:rPr b="1" lang="en-US" sz="3200" spc="-1" strike="noStrike" baseline="30000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October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2013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)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CSS Basics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CSS Presentation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CSS Positioning &amp; Layout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039141B-4B6A-4329-86A2-669DAA7A7421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1"/>
          <a:srcRect l="0" t="15302" r="0" b="14129"/>
          <a:stretch/>
        </p:blipFill>
        <p:spPr>
          <a:xfrm>
            <a:off x="5334120" y="1433520"/>
            <a:ext cx="2895120" cy="2043000"/>
          </a:xfrm>
          <a:prstGeom prst="rect">
            <a:avLst/>
          </a:prstGeom>
          <a:ln>
            <a:noFill/>
          </a:ln>
        </p:spPr>
      </p:pic>
      <p:pic>
        <p:nvPicPr>
          <p:cNvPr id="269" name="Picture 4" descr=""/>
          <p:cNvPicPr/>
          <p:nvPr/>
        </p:nvPicPr>
        <p:blipFill>
          <a:blip r:embed="rId2"/>
          <a:srcRect l="0" t="0" r="9420" b="0"/>
          <a:stretch/>
        </p:blipFill>
        <p:spPr>
          <a:xfrm>
            <a:off x="4027680" y="4191120"/>
            <a:ext cx="1915560" cy="211500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70" name="Picture 6" descr=""/>
          <p:cNvPicPr/>
          <p:nvPr/>
        </p:nvPicPr>
        <p:blipFill>
          <a:blip r:embed="rId3"/>
          <a:srcRect l="10809" t="0" r="10809" b="0"/>
          <a:stretch/>
        </p:blipFill>
        <p:spPr>
          <a:xfrm>
            <a:off x="6723720" y="4191120"/>
            <a:ext cx="1657800" cy="211500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828800" y="1522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HTML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5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and CSS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Meeting (3)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228600" y="1295280"/>
            <a:ext cx="868644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2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Day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(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6</a:t>
            </a:r>
            <a:r>
              <a:rPr b="1" lang="en-US" sz="3200" spc="-1" strike="noStrike" baseline="30000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October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2013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)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2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LESS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2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SASS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2425E2-843F-40FB-A3E6-2DF6DC1A7036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/>
        </p:blipFill>
        <p:spPr>
          <a:xfrm>
            <a:off x="4494960" y="3657600"/>
            <a:ext cx="4089960" cy="272376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275" name="Picture 4" descr=""/>
          <p:cNvPicPr/>
          <p:nvPr/>
        </p:nvPicPr>
        <p:blipFill>
          <a:blip r:embed="rId2"/>
          <a:srcRect l="-2301" t="-4959" r="-2301" b="-4959"/>
          <a:stretch/>
        </p:blipFill>
        <p:spPr>
          <a:xfrm>
            <a:off x="520560" y="3657600"/>
            <a:ext cx="3593880" cy="272376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523880" y="1371600"/>
            <a:ext cx="6095520" cy="14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Requirements for</a:t>
            </a: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School Students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77" name="Picture 4" descr=""/>
          <p:cNvPicPr/>
          <p:nvPr/>
        </p:nvPicPr>
        <p:blipFill>
          <a:blip r:embed="rId1"/>
          <a:stretch/>
        </p:blipFill>
        <p:spPr>
          <a:xfrm>
            <a:off x="2362320" y="3200400"/>
            <a:ext cx="4343040" cy="287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Requirements for the Trainees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228600" y="990720"/>
            <a:ext cx="8429400" cy="56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ts val="127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High school students and IT teachers only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ts val="127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University students accepted by exception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(if there are free seats)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ts val="127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Basic computer skills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ts val="127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don’t teach computer literacy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ts val="127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Basic English skills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ts val="127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Ability to read technical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documentation is enough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ts val="127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Serious attitude and high motivation!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EFFB8B-A854-46DE-8C7A-43F42899F290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1" name="Picture 2" descr=""/>
          <p:cNvPicPr/>
          <p:nvPr/>
        </p:nvPicPr>
        <p:blipFill>
          <a:blip r:embed="rId1"/>
          <a:stretch/>
        </p:blipFill>
        <p:spPr>
          <a:xfrm>
            <a:off x="6660360" y="3809880"/>
            <a:ext cx="2057040" cy="2057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Live and Online Participation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228600" y="883440"/>
            <a:ext cx="8686440" cy="57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Live participation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Attend at least 6 out of 9 meetings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Submit most of the homework assignments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Online participation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Attend less than 6 meetings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Submit almost all homework assignments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 students are involved in the peer evaluation of the assignments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After each homework deadline, you evaluate 3 random homeworks of other student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85DA98-459A-4A76-9F0C-4AAF1F1074FF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09480" y="5181480"/>
            <a:ext cx="792432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Exams and Certificates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09480" y="5907960"/>
            <a:ext cx="7924320" cy="56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af7c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Certification for Best School Academy Attendees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Picture 3" descr=""/>
          <p:cNvPicPr/>
          <p:nvPr/>
        </p:nvPicPr>
        <p:blipFill>
          <a:blip r:embed="rId1"/>
          <a:stretch/>
        </p:blipFill>
        <p:spPr>
          <a:xfrm>
            <a:off x="1828800" y="971640"/>
            <a:ext cx="5486040" cy="387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Table of Contents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28600" y="1066680"/>
            <a:ext cx="868644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School Academy Program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Trainers Team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Training Schedule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Requirements for the School Students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Exams and Certificates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About Telerik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Academy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"Software Academy" Program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61800" indent="-361440">
              <a:lnSpc>
                <a:spcPct val="100000"/>
              </a:lnSpc>
              <a:buClr>
                <a:srgbClr val="b5dbe5"/>
              </a:buClr>
              <a:buSzPct val="70000"/>
              <a:buFont typeface="Corbel"/>
              <a:buAutoNum type="arabicPeriod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"Software Academy" for High School Students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155E82-051A-4E0D-97FA-93C7F9067E88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5257800" y="3859560"/>
            <a:ext cx="3114000" cy="1152360"/>
          </a:xfrm>
          <a:prstGeom prst="rect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" name="Picture 2" descr=""/>
          <p:cNvPicPr/>
          <p:nvPr/>
        </p:nvPicPr>
        <p:blipFill>
          <a:blip r:embed="rId2"/>
          <a:srcRect l="0" t="32851" r="0" b="19519"/>
          <a:stretch/>
        </p:blipFill>
        <p:spPr>
          <a:xfrm>
            <a:off x="6172200" y="1447920"/>
            <a:ext cx="2437920" cy="145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Certification Requirements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228600" y="914400"/>
            <a:ext cx="8686440" cy="57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Certification requirements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Test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Passed live and with good results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Practical Project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Developed and defended live (alone or in a team)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Or high results at the National IT Olympiad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Homework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Live participants </a:t>
            </a: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50% of the homework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Online participants </a:t>
            </a: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90% of the homework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E8A6C7B-FF9E-4699-A0E4-4E300D8D9E25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1" name="Picture 4" descr=""/>
          <p:cNvPicPr/>
          <p:nvPr/>
        </p:nvPicPr>
        <p:blipFill>
          <a:blip r:embed="rId1"/>
          <a:stretch/>
        </p:blipFill>
        <p:spPr>
          <a:xfrm>
            <a:off x="6817680" y="1143000"/>
            <a:ext cx="1792440" cy="12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47428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Academy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3200400"/>
            <a:ext cx="8229240" cy="56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af7c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Free Trainings for Software Engineers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1066680" y="4124880"/>
            <a:ext cx="7009920" cy="2046960"/>
          </a:xfrm>
          <a:prstGeom prst="rect">
            <a:avLst/>
          </a:prstGeom>
          <a:ln>
            <a:noFill/>
          </a:ln>
        </p:spPr>
      </p:pic>
      <p:pic>
        <p:nvPicPr>
          <p:cNvPr id="295" name="Picture 2" descr=""/>
          <p:cNvPicPr/>
          <p:nvPr/>
        </p:nvPicPr>
        <p:blipFill>
          <a:blip r:embed="rId2"/>
          <a:stretch/>
        </p:blipFill>
        <p:spPr>
          <a:xfrm>
            <a:off x="3200400" y="533520"/>
            <a:ext cx="5409720" cy="150012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About Telerik Academy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228600" y="914400"/>
            <a:ext cx="8686440" cy="57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Academy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is an initiative for free training of young software engineers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Academy: 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.NET Devs, Web &amp; XAML Front-Ends, QAs, Dev-Supports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Kids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School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Algo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Online Courses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Contests and</a:t>
            </a: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free initiatives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34AF61-E849-476B-A9C3-A7438CFF0ADA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9" name="Picture 3" descr=""/>
          <p:cNvPicPr/>
          <p:nvPr/>
        </p:nvPicPr>
        <p:blipFill>
          <a:blip r:embed="rId1"/>
          <a:stretch/>
        </p:blipFill>
        <p:spPr>
          <a:xfrm>
            <a:off x="3886200" y="4265280"/>
            <a:ext cx="3249360" cy="202068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300" name="Picture 2" descr=""/>
          <p:cNvPicPr/>
          <p:nvPr/>
        </p:nvPicPr>
        <p:blipFill>
          <a:blip r:embed="rId2"/>
          <a:stretch/>
        </p:blipFill>
        <p:spPr>
          <a:xfrm>
            <a:off x="5447520" y="3179880"/>
            <a:ext cx="2997720" cy="17982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301" name="Picture 4" descr=""/>
          <p:cNvPicPr/>
          <p:nvPr/>
        </p:nvPicPr>
        <p:blipFill>
          <a:blip r:embed="rId3"/>
          <a:stretch/>
        </p:blipFill>
        <p:spPr>
          <a:xfrm>
            <a:off x="6299280" y="4907520"/>
            <a:ext cx="2352240" cy="151092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12880" y="2792880"/>
            <a:ext cx="7505280" cy="26665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Academy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2565360" y="3322440"/>
            <a:ext cx="220932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C# Programming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2717640" y="4647240"/>
            <a:ext cx="837720" cy="5400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1079640" y="4489560"/>
            <a:ext cx="133308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.NET Dev.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5689440" y="4647240"/>
            <a:ext cx="2361960" cy="5400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Dev. Support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3670200" y="4020840"/>
            <a:ext cx="36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>
            <a:off x="1746360" y="4346280"/>
            <a:ext cx="36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>
            <a:off x="6108840" y="4019760"/>
            <a:ext cx="360" cy="32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>
            <a:off x="2031840" y="5636880"/>
            <a:ext cx="2437920" cy="104436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Job at Telerik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3251160" y="545976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1"/>
          <p:cNvSpPr/>
          <p:nvPr/>
        </p:nvSpPr>
        <p:spPr>
          <a:xfrm>
            <a:off x="888840" y="1721160"/>
            <a:ext cx="200376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Online Courses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2"/>
          <p:cNvSpPr/>
          <p:nvPr/>
        </p:nvSpPr>
        <p:spPr>
          <a:xfrm>
            <a:off x="3479760" y="1721160"/>
            <a:ext cx="220932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School Academy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3"/>
          <p:cNvSpPr/>
          <p:nvPr/>
        </p:nvSpPr>
        <p:spPr>
          <a:xfrm flipH="1">
            <a:off x="1890360" y="2419560"/>
            <a:ext cx="360" cy="3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4"/>
          <p:cNvSpPr/>
          <p:nvPr/>
        </p:nvSpPr>
        <p:spPr>
          <a:xfrm>
            <a:off x="4584600" y="2419560"/>
            <a:ext cx="360" cy="3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5"/>
          <p:cNvSpPr/>
          <p:nvPr/>
        </p:nvSpPr>
        <p:spPr>
          <a:xfrm>
            <a:off x="3670200" y="801720"/>
            <a:ext cx="181980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Kids Academy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6"/>
          <p:cNvSpPr/>
          <p:nvPr/>
        </p:nvSpPr>
        <p:spPr>
          <a:xfrm>
            <a:off x="4580280" y="1500120"/>
            <a:ext cx="396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Shape 17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Learning Tracks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9" name="TextShape 18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877CE6-D10B-498C-BBD2-D4D3730235C4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CustomShape 19"/>
          <p:cNvSpPr/>
          <p:nvPr/>
        </p:nvSpPr>
        <p:spPr>
          <a:xfrm>
            <a:off x="6256800" y="1721160"/>
            <a:ext cx="187092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Algo Academy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0"/>
          <p:cNvSpPr/>
          <p:nvPr/>
        </p:nvSpPr>
        <p:spPr>
          <a:xfrm>
            <a:off x="5490720" y="1229760"/>
            <a:ext cx="1701360" cy="648360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1"/>
          <p:cNvSpPr/>
          <p:nvPr/>
        </p:nvSpPr>
        <p:spPr>
          <a:xfrm flipH="1">
            <a:off x="2892240" y="2149200"/>
            <a:ext cx="58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2"/>
          <p:cNvSpPr/>
          <p:nvPr/>
        </p:nvSpPr>
        <p:spPr>
          <a:xfrm>
            <a:off x="7192440" y="2419560"/>
            <a:ext cx="360" cy="3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3"/>
          <p:cNvSpPr/>
          <p:nvPr/>
        </p:nvSpPr>
        <p:spPr>
          <a:xfrm rot="2841600">
            <a:off x="7877880" y="1173600"/>
            <a:ext cx="461160" cy="637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4"/>
          <p:cNvSpPr/>
          <p:nvPr/>
        </p:nvSpPr>
        <p:spPr>
          <a:xfrm rot="19071000">
            <a:off x="738360" y="1168560"/>
            <a:ext cx="461160" cy="637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5"/>
          <p:cNvSpPr/>
          <p:nvPr/>
        </p:nvSpPr>
        <p:spPr>
          <a:xfrm rot="19071000">
            <a:off x="3167640" y="338040"/>
            <a:ext cx="461160" cy="637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6"/>
          <p:cNvSpPr/>
          <p:nvPr/>
        </p:nvSpPr>
        <p:spPr>
          <a:xfrm rot="19071000">
            <a:off x="3047040" y="1238400"/>
            <a:ext cx="461160" cy="637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7"/>
          <p:cNvSpPr/>
          <p:nvPr/>
        </p:nvSpPr>
        <p:spPr>
          <a:xfrm flipV="1" rot="10800000">
            <a:off x="3670200" y="1877760"/>
            <a:ext cx="1778760" cy="648360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8"/>
          <p:cNvSpPr/>
          <p:nvPr/>
        </p:nvSpPr>
        <p:spPr>
          <a:xfrm rot="2841600">
            <a:off x="8268840" y="2215800"/>
            <a:ext cx="461160" cy="637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9"/>
          <p:cNvSpPr/>
          <p:nvPr/>
        </p:nvSpPr>
        <p:spPr>
          <a:xfrm>
            <a:off x="4851360" y="5637240"/>
            <a:ext cx="2437920" cy="104364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Another Job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0"/>
          <p:cNvSpPr/>
          <p:nvPr/>
        </p:nvSpPr>
        <p:spPr>
          <a:xfrm>
            <a:off x="6070680" y="545976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1"/>
          <p:cNvSpPr/>
          <p:nvPr/>
        </p:nvSpPr>
        <p:spPr>
          <a:xfrm>
            <a:off x="5003640" y="3321360"/>
            <a:ext cx="220932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Web Front-End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32"/>
          <p:cNvSpPr/>
          <p:nvPr/>
        </p:nvSpPr>
        <p:spPr>
          <a:xfrm>
            <a:off x="1353960" y="4345920"/>
            <a:ext cx="6659640" cy="360"/>
          </a:xfrm>
          <a:prstGeom prst="line">
            <a:avLst/>
          </a:prstGeom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3"/>
          <p:cNvSpPr/>
          <p:nvPr/>
        </p:nvSpPr>
        <p:spPr>
          <a:xfrm>
            <a:off x="3808800" y="4489560"/>
            <a:ext cx="1575360" cy="8557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4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Front-End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4"/>
          <p:cNvSpPr/>
          <p:nvPr/>
        </p:nvSpPr>
        <p:spPr>
          <a:xfrm>
            <a:off x="3137040" y="4346280"/>
            <a:ext cx="36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5"/>
          <p:cNvSpPr/>
          <p:nvPr/>
        </p:nvSpPr>
        <p:spPr>
          <a:xfrm>
            <a:off x="4584600" y="4346280"/>
            <a:ext cx="1188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6"/>
          <p:cNvSpPr/>
          <p:nvPr/>
        </p:nvSpPr>
        <p:spPr>
          <a:xfrm>
            <a:off x="6870600" y="4346280"/>
            <a:ext cx="36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 w="1908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357480" y="1676520"/>
            <a:ext cx="840528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"Software Academy" Program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990720" y="2478960"/>
            <a:ext cx="7391160" cy="56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af7c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is It? How It Works? The Learning Tracks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0" name="Picture 2" descr=""/>
          <p:cNvPicPr/>
          <p:nvPr/>
        </p:nvPicPr>
        <p:blipFill>
          <a:blip r:embed="rId1"/>
          <a:stretch/>
        </p:blipFill>
        <p:spPr>
          <a:xfrm>
            <a:off x="5181480" y="3924360"/>
            <a:ext cx="3200040" cy="240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1" name="Picture 2" descr=""/>
          <p:cNvPicPr/>
          <p:nvPr/>
        </p:nvPicPr>
        <p:blipFill>
          <a:blip r:embed="rId2"/>
          <a:stretch/>
        </p:blipFill>
        <p:spPr>
          <a:xfrm>
            <a:off x="1104120" y="3429000"/>
            <a:ext cx="3086640" cy="205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2" name="Picture 2" descr=""/>
          <p:cNvPicPr/>
          <p:nvPr/>
        </p:nvPicPr>
        <p:blipFill>
          <a:blip r:embed="rId3"/>
          <a:stretch/>
        </p:blipFill>
        <p:spPr>
          <a:xfrm rot="163200">
            <a:off x="7790400" y="401400"/>
            <a:ext cx="898560" cy="8985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1828800" y="2134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“Software Academy” Program @ Telerik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228600" y="1295280"/>
            <a:ext cx="868644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Become a skillful software engineer for </a:t>
            </a: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free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takes </a:t>
            </a: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12-18</a:t>
            </a:r>
            <a:r>
              <a:rPr b="1" lang="en-US" sz="30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months 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(~ full time job)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Learning, homework, projects, team work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Web development track (HTML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5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JavaScript, …)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Programming track (C#, OOP, DB, …)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Professional tracks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.NET Developer, QA, Support Engineer, Web Front-End, XAML Front-End, ASP.NET Dev, Mobile Dev, Windows 8 Dev, Cloud Dev, …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E66DEB9-EAA0-4CAC-9A46-04EE90FBB2CE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828800" y="2134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Academy: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First Semester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917B59-769D-4D51-8840-A9C312AA0CD7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8" name="Picture 2" descr=""/>
          <p:cNvPicPr/>
          <p:nvPr/>
        </p:nvPicPr>
        <p:blipFill>
          <a:blip r:embed="rId1"/>
          <a:srcRect l="-1641" t="-4934" r="-1834" b="-5811"/>
          <a:stretch/>
        </p:blipFill>
        <p:spPr>
          <a:xfrm>
            <a:off x="723960" y="3308760"/>
            <a:ext cx="7683120" cy="3015720"/>
          </a:xfrm>
          <a:prstGeom prst="rect">
            <a:avLst/>
          </a:prstGeom>
          <a:ln>
            <a:noFill/>
          </a:ln>
        </p:spPr>
      </p:pic>
      <p:sp>
        <p:nvSpPr>
          <p:cNvPr id="349" name="TextShape 3"/>
          <p:cNvSpPr txBox="1"/>
          <p:nvPr/>
        </p:nvSpPr>
        <p:spPr>
          <a:xfrm>
            <a:off x="228600" y="1219320"/>
            <a:ext cx="868644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b="1" lang="en-US" sz="3200" spc="-1" strike="noStrike" baseline="30000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semester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C# programming and Web technologies basics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times weekly, 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hours in class + homework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828800" y="2134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Academy: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Semester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4B40FD-61C8-453D-ACC0-CC334719A19F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228600" y="1219320"/>
            <a:ext cx="868644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b="1" lang="en-US" sz="3200" spc="-1" strike="noStrike" baseline="30000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nd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semester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Advanced C# and JavaScript programming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times weekly, 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hours in class + homework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53" name="Picture 2" descr=""/>
          <p:cNvPicPr/>
          <p:nvPr/>
        </p:nvPicPr>
        <p:blipFill>
          <a:blip r:embed="rId1"/>
          <a:srcRect l="-1448" t="-4682" r="-1834" b="-5298"/>
          <a:stretch/>
        </p:blipFill>
        <p:spPr>
          <a:xfrm>
            <a:off x="723960" y="3317400"/>
            <a:ext cx="7695720" cy="299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828800" y="2134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Academy: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Semester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B8129C2-91BB-406B-B487-0B762FD0682D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228600" y="1168560"/>
            <a:ext cx="868644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Full time – </a:t>
            </a: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5</a:t>
            </a: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times weekly, </a:t>
            </a: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8</a:t>
            </a:r>
            <a:r>
              <a:rPr b="1" lang="en-US" sz="30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hours in class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57" name="Picture 2" descr=""/>
          <p:cNvPicPr/>
          <p:nvPr/>
        </p:nvPicPr>
        <p:blipFill>
          <a:blip r:embed="rId1"/>
          <a:srcRect l="-1354" t="-2241" r="-1546" b="-2057"/>
          <a:stretch/>
        </p:blipFill>
        <p:spPr>
          <a:xfrm>
            <a:off x="1193760" y="1892160"/>
            <a:ext cx="6756120" cy="450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5" descr=""/>
          <p:cNvPicPr/>
          <p:nvPr/>
        </p:nvPicPr>
        <p:blipFill>
          <a:blip r:embed="rId1"/>
          <a:stretch/>
        </p:blipFill>
        <p:spPr>
          <a:xfrm>
            <a:off x="7797960" y="304920"/>
            <a:ext cx="1117080" cy="1218960"/>
          </a:xfrm>
          <a:prstGeom prst="rect">
            <a:avLst/>
          </a:prstGeom>
          <a:ln>
            <a:noFill/>
          </a:ln>
        </p:spPr>
      </p:pic>
      <p:pic>
        <p:nvPicPr>
          <p:cNvPr id="359" name="Picture 2" descr=""/>
          <p:cNvPicPr/>
          <p:nvPr/>
        </p:nvPicPr>
        <p:blipFill>
          <a:blip r:embed="rId2"/>
          <a:stretch/>
        </p:blipFill>
        <p:spPr>
          <a:xfrm>
            <a:off x="2666880" y="380880"/>
            <a:ext cx="3657240" cy="1341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360" name="TextShape 1"/>
          <p:cNvSpPr txBox="1"/>
          <p:nvPr/>
        </p:nvSpPr>
        <p:spPr>
          <a:xfrm>
            <a:off x="457200" y="1828800"/>
            <a:ext cx="8229240" cy="147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"Software Academy" for </a:t>
            </a: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High School Students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457200" y="3393360"/>
            <a:ext cx="8229240" cy="56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af7c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 Can Start Telerik Software Academy Right Away!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Picture 3" descr=""/>
          <p:cNvPicPr/>
          <p:nvPr/>
        </p:nvPicPr>
        <p:blipFill>
          <a:blip r:embed="rId3"/>
          <a:stretch/>
        </p:blipFill>
        <p:spPr>
          <a:xfrm>
            <a:off x="1219320" y="4330800"/>
            <a:ext cx="3047760" cy="2017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363" name="Picture 6" descr=""/>
          <p:cNvPicPr/>
          <p:nvPr/>
        </p:nvPicPr>
        <p:blipFill>
          <a:blip r:embed="rId4"/>
          <a:stretch/>
        </p:blipFill>
        <p:spPr>
          <a:xfrm>
            <a:off x="4862520" y="4343400"/>
            <a:ext cx="3138120" cy="2017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99072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School Academy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1778040"/>
            <a:ext cx="8229240" cy="56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af7c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It Works?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Picture 6" descr=""/>
          <p:cNvPicPr/>
          <p:nvPr/>
        </p:nvPicPr>
        <p:blipFill>
          <a:blip r:embed="rId1"/>
          <a:stretch/>
        </p:blipFill>
        <p:spPr>
          <a:xfrm>
            <a:off x="520560" y="2549520"/>
            <a:ext cx="8105400" cy="2999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229" name="Picture 3" descr=""/>
          <p:cNvPicPr/>
          <p:nvPr/>
        </p:nvPicPr>
        <p:blipFill>
          <a:blip r:embed="rId2"/>
          <a:srcRect l="0" t="17773" r="0" b="17621"/>
          <a:stretch/>
        </p:blipFill>
        <p:spPr>
          <a:xfrm rot="730800">
            <a:off x="478080" y="4553640"/>
            <a:ext cx="2142720" cy="1383840"/>
          </a:xfrm>
          <a:prstGeom prst="rect">
            <a:avLst/>
          </a:prstGeom>
          <a:ln>
            <a:noFill/>
          </a:ln>
        </p:spPr>
      </p:pic>
      <p:pic>
        <p:nvPicPr>
          <p:cNvPr id="230" name="Picture 9" descr=""/>
          <p:cNvPicPr/>
          <p:nvPr/>
        </p:nvPicPr>
        <p:blipFill>
          <a:blip r:embed="rId3"/>
          <a:srcRect l="0" t="44146" r="26123" b="0"/>
          <a:stretch/>
        </p:blipFill>
        <p:spPr>
          <a:xfrm rot="178800">
            <a:off x="3310560" y="5011920"/>
            <a:ext cx="2309400" cy="1383840"/>
          </a:xfrm>
          <a:prstGeom prst="rect">
            <a:avLst/>
          </a:prstGeom>
          <a:ln>
            <a:noFill/>
          </a:ln>
        </p:spPr>
      </p:pic>
      <p:pic>
        <p:nvPicPr>
          <p:cNvPr id="231" name="Picture 10" descr=""/>
          <p:cNvPicPr/>
          <p:nvPr/>
        </p:nvPicPr>
        <p:blipFill>
          <a:blip r:embed="rId4"/>
          <a:stretch/>
        </p:blipFill>
        <p:spPr>
          <a:xfrm rot="20674200">
            <a:off x="6698880" y="4923720"/>
            <a:ext cx="2071440" cy="1378080"/>
          </a:xfrm>
          <a:prstGeom prst="rect">
            <a:avLst/>
          </a:prstGeom>
          <a:ln>
            <a:noFill/>
          </a:ln>
        </p:spPr>
      </p:pic>
      <p:pic>
        <p:nvPicPr>
          <p:cNvPr id="232" name="Picture 11" descr=""/>
          <p:cNvPicPr/>
          <p:nvPr/>
        </p:nvPicPr>
        <p:blipFill>
          <a:blip r:embed="rId5"/>
          <a:srcRect l="17836" t="0" r="15380" b="0"/>
          <a:stretch/>
        </p:blipFill>
        <p:spPr>
          <a:xfrm rot="619800">
            <a:off x="6564240" y="2340720"/>
            <a:ext cx="2071440" cy="1600560"/>
          </a:xfrm>
          <a:prstGeom prst="rect">
            <a:avLst/>
          </a:prstGeom>
          <a:ln>
            <a:noFill/>
          </a:ln>
        </p:spPr>
      </p:pic>
      <p:pic>
        <p:nvPicPr>
          <p:cNvPr id="233" name="Picture 2" descr=""/>
          <p:cNvPicPr/>
          <p:nvPr/>
        </p:nvPicPr>
        <p:blipFill>
          <a:blip r:embed="rId6"/>
          <a:stretch/>
        </p:blipFill>
        <p:spPr>
          <a:xfrm rot="21169200">
            <a:off x="2763720" y="2445840"/>
            <a:ext cx="1666080" cy="119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1828800" y="2134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36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"Software Academy" Program for High School Students 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D391C4A-321D-4126-88C6-5AC2769515D4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228600" y="1295280"/>
            <a:ext cx="8686440" cy="535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Semesters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and 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are available online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Pick a course, participate online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Follow the video lectures &amp; get materials online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 the homework and submit it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Online exams to qualify for live exams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Attend the live exams at Telerik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will track and keep your results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 can pass first two semesters while in school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rest when you become university student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854360" y="12708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38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School Academy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6116040" y="6400800"/>
            <a:ext cx="2909520" cy="36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e9ffb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http://academy.telerik.com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828800" y="152280"/>
            <a:ext cx="7086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School Academy for Software Engineers: Objectives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228600" y="1447920"/>
            <a:ext cx="868644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Train school students in software engineering and software technologies, </a:t>
            </a: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free of charge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29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Cutting-edge technologies: HTML5, databases, web development, mobile apps, .NET, XAML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Preparation for the National IT Olympiad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29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Categories: software development, Web development, Web sites, multimedia apps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29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Preparation for the official IT test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full days each month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CFDF5F-7AA2-4C98-ADEF-2493FD8B0C3D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Train Concepts!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228600" y="914400"/>
            <a:ext cx="8686440" cy="56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train </a:t>
            </a: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concepts</a:t>
            </a: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not just technologies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Experienced developers know that language and platform does not matter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 are either good developer or lamer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train OOP, databases, team work, software engineering, Web applications, mobile apps, …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C#, .NET, JavaScript, HTML, are good to illustrate these concepts in practice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Once you become a software engineer, you can easily switch to another platform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FF4E35-B8DA-485C-BCEF-A58F7DE45A09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We’re Watching Your Work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228600" y="914400"/>
            <a:ext cx="8686440" cy="57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Want your School Academy results tracked?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Register in the School Academy courses at </a:t>
            </a:r>
            <a:r>
              <a:rPr b="1" lang="en-US" sz="3000" spc="-1" strike="noStrike" u="sng">
                <a:solidFill>
                  <a:srgbClr val="d2ff7a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telerikacademy.com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Attend the School Academy meetings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Submit the School Academy homework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Defend a practical project + pass an IT test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Collect achievements for your future CV!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2600" indent="-282240">
              <a:lnSpc>
                <a:spcPct val="105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ebff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Best students will get </a:t>
            </a: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certificates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Homework, attendance &amp; exams are required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373E7B-A0E2-41D8-931D-E6E04BCDDA90}" type="slidenum">
              <a:rPr b="0" lang="en-US" sz="11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14560" y="1371600"/>
            <a:ext cx="687672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Trainers Team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44" name="Picture 4" descr=""/>
          <p:cNvPicPr/>
          <p:nvPr/>
        </p:nvPicPr>
        <p:blipFill>
          <a:blip r:embed="rId1"/>
          <a:stretch/>
        </p:blipFill>
        <p:spPr>
          <a:xfrm>
            <a:off x="1109160" y="2666880"/>
            <a:ext cx="6881760" cy="327636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6781680" y="1293840"/>
            <a:ext cx="1676160" cy="20588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46" name="TextShape 1"/>
          <p:cNvSpPr txBox="1"/>
          <p:nvPr/>
        </p:nvSpPr>
        <p:spPr>
          <a:xfrm>
            <a:off x="228600" y="838080"/>
            <a:ext cx="8686440" cy="586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George Georgiev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Technical Trainer @ Telerik Corp.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Informatics and IT competitions 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contestant and winner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Student in Sofia University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engineering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Graduate from the third season of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Software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E-mail: georgi.georgiev [at] telerik.com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Blog: </a:t>
            </a:r>
            <a:r>
              <a:rPr b="1" lang="en-US" sz="3000" spc="-1" strike="noStrike" u="sng">
                <a:solidFill>
                  <a:srgbClr val="d2ff7a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http://</a:t>
            </a:r>
            <a:r>
              <a:rPr b="1" lang="en-US" sz="3000" spc="-1" strike="noStrike" u="sng">
                <a:solidFill>
                  <a:srgbClr val="d2ff7a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itgeorge.net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Trainers Team (2)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 spc="-1" strike="noStrike">
                <a:solidFill>
                  <a:srgbClr val="ccff3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Trainers Team (3)</a:t>
            </a:r>
            <a:endParaRPr b="0" lang="en-US" sz="2500" spc="-1" strike="noStrike">
              <a:solidFill>
                <a:srgbClr val="ebffc2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228600" y="838080"/>
            <a:ext cx="8686440" cy="56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2600" indent="-282240">
              <a:lnSpc>
                <a:spcPct val="100000"/>
              </a:lnSpc>
              <a:buClr>
                <a:srgbClr val="b5dbe5"/>
              </a:buClr>
              <a:buSzPct val="70000"/>
              <a:buFont typeface="Wingdings 2" charset="2"/>
              <a:buChar char=""/>
            </a:pPr>
            <a:r>
              <a:rPr b="1" lang="en-US" sz="3200" spc="-1" strike="noStrike">
                <a:solidFill>
                  <a:srgbClr val="daedf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Doncho Minkov</a:t>
            </a:r>
            <a:endParaRPr b="1" lang="en-US" sz="32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Technical Trainer @ Telerik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Student in Sofia University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22320" indent="-272520">
              <a:lnSpc>
                <a:spcPct val="100000"/>
              </a:lnSpc>
              <a:buClr>
                <a:srgbClr val="ffad9f"/>
              </a:buClr>
              <a:buFont typeface="Wingdings 2" charset="2"/>
              <a:buChar char=""/>
            </a:pPr>
            <a:r>
              <a:rPr b="1" lang="en-US" sz="2800" spc="-1" strike="noStrike">
                <a:solidFill>
                  <a:srgbClr val="f5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Engineering</a:t>
            </a:r>
            <a:endParaRPr b="1" lang="en-US" sz="26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Contestant in the Informatics competitions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Graduate from the first season of 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Telerik Software Academy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Email: doncho.minkov [at] telerik.com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30360" indent="-272520">
              <a:lnSpc>
                <a:spcPct val="100000"/>
              </a:lnSpc>
              <a:buClr>
                <a:srgbClr val="8fd600"/>
              </a:buClr>
              <a:buFont typeface="Wingdings 2" charset="2"/>
              <a:buChar char=""/>
            </a:pP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Blog: </a:t>
            </a:r>
            <a:r>
              <a:rPr b="1" lang="en-US" sz="3000" spc="-1" strike="noStrike" u="sng">
                <a:solidFill>
                  <a:srgbClr val="d2ff7a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http://minkov.it</a:t>
            </a:r>
            <a:r>
              <a:rPr b="1" lang="en-US" sz="3000" spc="-1" strike="noStrike">
                <a:solidFill>
                  <a:srgbClr val="ebffc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1" lang="en-US" sz="2800" spc="-1" strike="noStrike">
              <a:solidFill>
                <a:srgbClr val="f5ffe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50" name="Picture 2" descr=""/>
          <p:cNvPicPr/>
          <p:nvPr/>
        </p:nvPicPr>
        <p:blipFill>
          <a:blip r:embed="rId2"/>
          <a:stretch/>
        </p:blipFill>
        <p:spPr>
          <a:xfrm>
            <a:off x="6784920" y="1295280"/>
            <a:ext cx="1662120" cy="198072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6014</TotalTime>
  <Application>LibreOffice/5.1.6.1.0$Linux_X86_64 LibreOffice_project/10$Build-1</Application>
  <Words>1037</Words>
  <Paragraphs>228</Paragraphs>
  <Company>Telerik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2007-12-08T16:03:35Z</dcterms:created>
  <dc:creator>Svetlin Nakov</dc:creator>
  <dc:description>Fundamentals of C# Programming Course @ Telerik Software Academy: 
http://csharpfundamentals.telerik.com
The website and all video materials are in Bulgarian</dc:description>
  <cp:keywords>telerik academy education free course course programming C# fundamentals object-oriented algorithm data types expressions statements console conditional statements loops numeral systems methods recursion class object exception string text file structures tree graph hash table extension high quality code</cp:keywords>
  <dc:language>en-US</dc:language>
  <cp:lastModifiedBy/>
  <dcterms:modified xsi:type="dcterms:W3CDTF">2016-10-19T13:11:08Z</dcterms:modified>
  <cp:revision>682</cp:revision>
  <dc:subject>Fundamentals of C# Programming Course @ Telerik Academy</dc:subject>
  <dc:title>Telerik School Academy -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Telerik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  <property fmtid="{D5CDD505-2E9C-101B-9397-08002B2CF9AE}" pid="13" name="category">
    <vt:lpwstr>software development, training</vt:lpwstr>
  </property>
</Properties>
</file>