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6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65" r:id="rId16"/>
  </p:sldIdLst>
  <p:sldSz cx="18288000" cy="10287000"/>
  <p:notesSz cx="6858000" cy="9144000"/>
  <p:embeddedFontLst>
    <p:embeddedFont>
      <p:font typeface="Century Gothic Paneuropean" panose="020B0604020202020204" charset="0"/>
      <p:regular r:id="rId17"/>
    </p:embeddedFont>
    <p:embeddedFont>
      <p:font typeface="Century Gothic Paneuropean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28" d="100"/>
          <a:sy n="28" d="100"/>
        </p:scale>
        <p:origin x="102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3" y="723900"/>
            <a:ext cx="13018493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 Diagnostic System: Requirement Gathering Phase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8" y="3901202"/>
            <a:ext cx="8946542" cy="1031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Presented by Group 21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33019BE8-7CEB-BB73-8C55-A477EA2664E5}"/>
              </a:ext>
            </a:extLst>
          </p:cNvPr>
          <p:cNvSpPr txBox="1"/>
          <p:nvPr/>
        </p:nvSpPr>
        <p:spPr>
          <a:xfrm>
            <a:off x="2634753" y="5143500"/>
            <a:ext cx="8946542" cy="4353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Angi </a:t>
            </a: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Atangwa</a:t>
            </a: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Av’Nyehbeuhkonh</a:t>
            </a: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Ezekiel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Beng </a:t>
            </a: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Dze</a:t>
            </a: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Jong Turkson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Nyuyesemo</a:t>
            </a: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Calglain</a:t>
            </a: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3A734390-AEC2-9C15-482C-D2527FF27580}"/>
              </a:ext>
            </a:extLst>
          </p:cNvPr>
          <p:cNvSpPr txBox="1"/>
          <p:nvPr/>
        </p:nvSpPr>
        <p:spPr>
          <a:xfrm>
            <a:off x="9870810" y="8639405"/>
            <a:ext cx="8946542" cy="946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Course Instructor: Dr </a:t>
            </a:r>
            <a:r>
              <a:rPr lang="en-US" sz="320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Nkemeni</a:t>
            </a:r>
            <a:r>
              <a:rPr lang="en-US" sz="3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Valery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D6EB-7C02-C665-3DE1-C726392B5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34DD3A5-843D-A5C9-B740-5B5D10F33B5F}"/>
              </a:ext>
            </a:extLst>
          </p:cNvPr>
          <p:cNvSpPr txBox="1"/>
          <p:nvPr/>
        </p:nvSpPr>
        <p:spPr>
          <a:xfrm>
            <a:off x="1569057" y="89932"/>
            <a:ext cx="15149885" cy="2851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Proposed App Features (Based on Data)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8D81E32-3870-C917-E535-1E7B3B12BE75}"/>
              </a:ext>
            </a:extLst>
          </p:cNvPr>
          <p:cNvSpPr txBox="1"/>
          <p:nvPr/>
        </p:nvSpPr>
        <p:spPr>
          <a:xfrm>
            <a:off x="2097212" y="3635254"/>
            <a:ext cx="14097000" cy="5189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Based on cleaned data, user/stakeholder expectations, existing systems, and brainstorming: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Dashboard scanning, light/sign/icon recognition.  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Warning explanations &amp; severity indicators.  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Repair recommendations &amp; tutorials.  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Basic car care &amp; repair lessons.  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Expert advice &amp; suggestions.  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Offline functionality.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A0983C2-F13E-C192-09DB-67BBA775F778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C71C47-A71B-36DB-6882-F94833DC6550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0CB6AB6-2571-E291-F99B-7A83892DE35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F702A54-D8AF-FDA0-0DCA-77898E80CFC8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86AE07-292E-2D02-9C56-C8E53DB036C4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14DA541-5ADC-19E0-88E0-7BB83B30D50C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A3F1C332-A2EB-1030-77F3-0D54BC9E3418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63B24FB-33E4-9D7F-3929-AFEBA23D8621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8874278-6AAB-DBB9-DC1A-3DCB1418DBAB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45882E2-DCFB-425D-29F4-EA33A89CBFF4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FD76101-8A90-8716-D1D4-5786A780AEF7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7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98ED-60A4-6020-7ECD-787E31153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9994F85-FE09-FF64-701A-E2ABBAC3A968}"/>
              </a:ext>
            </a:extLst>
          </p:cNvPr>
          <p:cNvSpPr txBox="1"/>
          <p:nvPr/>
        </p:nvSpPr>
        <p:spPr>
          <a:xfrm>
            <a:off x="1569058" y="30148"/>
            <a:ext cx="15149885" cy="2851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Proposed App Features (Continued)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A94E40D-B4E1-CFB6-2910-6D7DF3FC7F79}"/>
              </a:ext>
            </a:extLst>
          </p:cNvPr>
          <p:cNvSpPr txBox="1"/>
          <p:nvPr/>
        </p:nvSpPr>
        <p:spPr>
          <a:xfrm>
            <a:off x="3130694" y="3314700"/>
            <a:ext cx="12026612" cy="584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Sound recognition (engine noises).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Suggestion of nearby mechanics/garages (location-based).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Maintenance reminders (texts/notifications) &amp; history logging.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Diagnostic &amp; activity history.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Multilingual support.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Text-based search &amp; manual input for unrecognized lights.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9291E89C-CCC4-C27B-A6B0-001624E08B32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279B111-6C67-2B47-C38B-6476F92F361F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EDCDCD0-40A9-9A83-E57E-7CEC4042B1FF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60F241E-6B66-14EA-DED6-96B91491A455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AB1E632-65E6-9BFC-B094-3A7F1945997E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0E32081-D90D-DCA1-5312-505C1E1EFFC3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0E97D0AC-9821-D624-F8FA-01D1CC0D4D83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0807C38-E538-373D-8945-3E3C213386C2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331FBC1F-7C4E-BE44-0B6C-7626EDE01B3C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09B17C4-F5C0-7644-C1C0-183CDB1256D7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550A0D9-FCFF-EAC9-9CF8-DD84175D2A1C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058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3C78-1CE6-7FFC-DF51-FD0D2A5F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61AAC29-509D-3EB1-DCF1-D86219B2763C}"/>
              </a:ext>
            </a:extLst>
          </p:cNvPr>
          <p:cNvSpPr txBox="1"/>
          <p:nvPr/>
        </p:nvSpPr>
        <p:spPr>
          <a:xfrm>
            <a:off x="1569057" y="870985"/>
            <a:ext cx="15149885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Reluctance Assessment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09F3575-44F1-F36A-F9EC-500F6553E073}"/>
              </a:ext>
            </a:extLst>
          </p:cNvPr>
          <p:cNvSpPr txBox="1"/>
          <p:nvPr/>
        </p:nvSpPr>
        <p:spPr>
          <a:xfrm>
            <a:off x="2133600" y="3085173"/>
            <a:ext cx="14585342" cy="584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Concerns &amp; Mitigation Strategies: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Fear of incorrect diagnosis: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Include disclaimers; encourage professional consultation.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Privacy (audio/camera use):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On-device processing; transparent permissions; clear privacy policy.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Unfamiliarity with tech: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Simple UI; onboarding guides; visual tutorials.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 size/data usage: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Offline functionality; lightweight ML models.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4D6D986-408C-6DEE-137D-39BBF079EF62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4B5A56-FCFB-000F-9E3F-F1CC1AD54724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2A30509-1BEC-1DC3-4FB2-1047E9248A47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2409992-5259-ADC6-6FA2-8B4D209749B4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B14C523-E41A-813B-52B1-620FB5F050EB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CEDC92B-9395-24D3-7710-E03293ECAF24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BE71FF79-5030-95C7-D118-4E5AD3A1021B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2EF0CD5-7FF8-A9D0-D195-41DA6428B68E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A5B4CF9-5187-AE76-5571-B15635C94CBA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25113FA-4FB0-C8D5-C686-C8AED23F08B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15C9CC99-1D1D-C2CD-8447-087472F65457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68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6DB9-D0D1-890A-17F9-D4328C1C2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405593A-773D-3003-5F5D-3505FCB6126E}"/>
              </a:ext>
            </a:extLst>
          </p:cNvPr>
          <p:cNvSpPr txBox="1"/>
          <p:nvPr/>
        </p:nvSpPr>
        <p:spPr>
          <a:xfrm>
            <a:off x="1447800" y="723900"/>
            <a:ext cx="15271143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Challenges Encountered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70065D4-DEBC-08C2-87CE-B2EBFBDA9482}"/>
              </a:ext>
            </a:extLst>
          </p:cNvPr>
          <p:cNvSpPr txBox="1"/>
          <p:nvPr/>
        </p:nvSpPr>
        <p:spPr>
          <a:xfrm>
            <a:off x="3130694" y="3798064"/>
            <a:ext cx="12026612" cy="518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Difficulty reaching a broad sample size (users busy/unwilling).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Some user reluctance/skepticism towards surveys and the app's utility.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Diverse user expectations made feature prioritization complex.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Interpreting technical needs from non-technical users.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D155CD1-956F-110F-FEA5-24579CE3E74B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63EDBA9-B535-BB93-1ABE-63D8DAC49381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9D55192-4E5E-CAB2-7D7C-847FA7098034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9482358-446F-74C7-501B-C2DA20BAA1B5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69C845D-8E1B-13BD-3AF0-7EE5E4809882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C3331E9-92DF-FCD1-1BFE-11ECAF36CDAB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E2D4B0E5-AE33-88E5-788F-BC4ED9A4BF1C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BB7BE4C-55CA-730C-CCF7-AE9D89D2981A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8B4942B-E591-C463-F41A-6C99795FEF23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1712616-17B2-6BB7-A095-C3B5D8C34A15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273D53E1-59BD-3431-1E9D-0244E8480076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768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8B4E4-1E68-1E9B-CFF9-AC985EEB4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04720AB-D4ED-AA02-4909-99AC09D12911}"/>
              </a:ext>
            </a:extLst>
          </p:cNvPr>
          <p:cNvSpPr txBox="1"/>
          <p:nvPr/>
        </p:nvSpPr>
        <p:spPr>
          <a:xfrm>
            <a:off x="1447800" y="723900"/>
            <a:ext cx="15271143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2A7653A-9175-E530-1C7C-A11636710425}"/>
              </a:ext>
            </a:extLst>
          </p:cNvPr>
          <p:cNvSpPr txBox="1"/>
          <p:nvPr/>
        </p:nvSpPr>
        <p:spPr>
          <a:xfrm>
            <a:off x="1828801" y="2781300"/>
            <a:ext cx="14890142" cy="584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requirement gathering phase successfully established a strong foundation.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user needs, desired features, and potential adoption barriers were identified through stakeholder engagement and multiple data collection methods.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These insights are crucial for guiding the application's design.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Focus will be on creating a user-friendly, practical system that addresses real-world diagnostic challenges and proactively mitigates user concerns.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6833C01-9577-ABCF-335B-1D197F955306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A52ED4-D4B2-E91F-BE78-D26A4839E3BB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7420492-CEAD-F853-1509-A6A4B0B90AFB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61C5DD8-503C-AF1F-4331-8551C841A9F4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E8DB33D-C248-7CA8-C26D-2A425867772D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8FC4459-98D7-39A3-4990-243E3E938822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931FBF75-512E-34BD-0E94-F73475B4CD43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CB79A08-5432-37FD-5136-2D580EC58E41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C3FC1E8-B71B-D54C-FF1C-F63BCAB3F311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7687FB2-2466-8824-3039-AA726479E2F2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3175798-33AF-9C73-5AE6-E376BF4A7A13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593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95600" y="0"/>
            <a:ext cx="11843531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1" y="1854032"/>
            <a:ext cx="14432942" cy="7805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096"/>
              </a:lnSpc>
              <a:buFont typeface="Arial" panose="020B0604020202020204" pitchFamily="34" charset="0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Many car owners struggle to understand dashboard signals and engine sounds, often leading to reliance on mechanics and potential overcharging.    </a:t>
            </a:r>
          </a:p>
          <a:p>
            <a:pPr marL="571500" indent="-571500">
              <a:lnSpc>
                <a:spcPts val="5096"/>
              </a:lnSpc>
              <a:buFont typeface="Arial" panose="020B0604020202020204" pitchFamily="34" charset="0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571500" indent="-571500">
              <a:lnSpc>
                <a:spcPts val="5096"/>
              </a:lnSpc>
              <a:buFont typeface="Arial" panose="020B0604020202020204" pitchFamily="34" charset="0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Project Goal: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Develop a mobile app to help car owners/drivers understand car issues, enabling early fault detection and maintenance guidance.   </a:t>
            </a:r>
          </a:p>
          <a:p>
            <a:pPr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marL="571500" indent="-571500">
              <a:lnSpc>
                <a:spcPts val="5096"/>
              </a:lnSpc>
              <a:buFont typeface="Arial" panose="020B0604020202020204" pitchFamily="34" charset="0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Aim: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Reduce maintenance delays, lower repair costs, and extend vehicle lifespan. </a:t>
            </a:r>
          </a:p>
          <a:p>
            <a:pPr marL="571500" indent="-571500">
              <a:lnSpc>
                <a:spcPts val="5096"/>
              </a:lnSpc>
              <a:buFont typeface="Arial" panose="020B0604020202020204" pitchFamily="34" charset="0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571500" indent="-571500">
              <a:lnSpc>
                <a:spcPts val="5096"/>
              </a:lnSpc>
              <a:buFont typeface="Arial" panose="020B0604020202020204" pitchFamily="34" charset="0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Current Phase: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Requirement Gathering (following SDLC).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058" y="254010"/>
            <a:ext cx="15149885" cy="2851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Requirement Gathering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30694" y="3543300"/>
            <a:ext cx="13328506" cy="584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General Objective: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Collect requirements from stakeholders to identify useful features for the Car Diagnostic System.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Specific Objectives: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Identify stakeholders.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 various techniques to gather data from them.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Detail data gathering and cleaning processes.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Assess potential user reluctance.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5767-24E3-E41E-3A3E-92E1F63E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BC7BD9C-6324-FDD0-428A-296391AF4256}"/>
              </a:ext>
            </a:extLst>
          </p:cNvPr>
          <p:cNvSpPr txBox="1"/>
          <p:nvPr/>
        </p:nvSpPr>
        <p:spPr>
          <a:xfrm>
            <a:off x="1569057" y="589240"/>
            <a:ext cx="15149885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Identifying Key Stakeholders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7557-7C47-71DB-473A-EAD87D0F29B4}"/>
              </a:ext>
            </a:extLst>
          </p:cNvPr>
          <p:cNvSpPr txBox="1"/>
          <p:nvPr/>
        </p:nvSpPr>
        <p:spPr>
          <a:xfrm>
            <a:off x="1569057" y="2888200"/>
            <a:ext cx="15149885" cy="584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Definition: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Individuals or groups interested in or affected by the project.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Why Identify?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all perspectives are considered during development.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Stakeholders Identified: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Project Group Members (Group 21): Developers.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Supervisor (Dr.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Nkemeni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Valery): Academic/Technical Guide.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Primary Users: Car owners and drivers.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Secondary Users: Potential commercial partners/mechanics.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2B925FE-1256-F9FC-CBC5-2C69CA187C74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D50EAE4-9063-EA22-C091-FFDCC05C38B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645CBC8-5577-0D2F-97AC-CE4F3EEB0D53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8E1118D-3299-BDA6-59BE-BBAB0D2A4C75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442C36-F239-0E01-D396-40A9A1458972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70C26BE-FFBB-CBB7-DA4C-A6AD5E5FE131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0B9C0BBE-13E6-5932-1B1B-5B9DA4E7DE86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194EAA5-F9C4-EFA6-44DB-88269F5A0F10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C6CB7CC2-AF0B-EA17-281E-5C979E24AAE4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7FC6F19-0B22-3560-55B7-675E51A29DA9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8EC12B7-FC7B-AE94-65B7-134CB24926CE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77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1C0AE-C324-6FB4-F51F-9372E390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0BC0536-7463-C3F1-89AA-93CAF229FB40}"/>
              </a:ext>
            </a:extLst>
          </p:cNvPr>
          <p:cNvSpPr txBox="1"/>
          <p:nvPr/>
        </p:nvSpPr>
        <p:spPr>
          <a:xfrm>
            <a:off x="1569058" y="50663"/>
            <a:ext cx="15149885" cy="2851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We Gathered Requirements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B24ACF6-67FF-0CE8-9B3A-AA3B3A1897A7}"/>
              </a:ext>
            </a:extLst>
          </p:cNvPr>
          <p:cNvSpPr txBox="1"/>
          <p:nvPr/>
        </p:nvSpPr>
        <p:spPr>
          <a:xfrm>
            <a:off x="1569057" y="3186626"/>
            <a:ext cx="15149885" cy="584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Surveys (Google Forms):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Distributed online to car owners/drivers focusing on dashboard/sound understanding, fault handling, and desired app features.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Questionnaires: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Targeted users (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Molyko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Mile 17) and mechanics about diagnostic habits and common issues.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Interviews: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With the supervisor (academic expectations) and internal group discussions (ideas/features).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7C53373-FD40-94F3-9357-B6970625EDA1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A634CBD-33BD-5174-836C-99C7585EB2A3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05FD65F-2B72-2E92-A3E5-5CF60E86EB18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7728D26-10D6-8EB4-6E1C-9E0AF16C6F0C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5D5BC1A-A49A-E677-CDFA-15007FDA3E9E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391B591-822B-94DA-BF64-DCD98E11D67A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4F3DD99F-D3E2-6DA1-4231-E947617348DF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C6121DC-C31B-301C-C03D-BD61636391ED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BB4F4CE-0616-EB75-B03A-DCA21C84BFB3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094B476-7FDB-C915-B85A-E26FE55248F4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DD79A68-6772-85E8-D3B1-ADD2B1CBD81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08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D4A9-BCA6-49F9-350A-892DA26E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8ACD199-682C-E880-DA67-B4C9D0191797}"/>
              </a:ext>
            </a:extLst>
          </p:cNvPr>
          <p:cNvSpPr txBox="1"/>
          <p:nvPr/>
        </p:nvSpPr>
        <p:spPr>
          <a:xfrm>
            <a:off x="1569058" y="50663"/>
            <a:ext cx="15149885" cy="2851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We Gathered Requirements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A66F00A-1783-9209-F9D9-79C381407C8C}"/>
              </a:ext>
            </a:extLst>
          </p:cNvPr>
          <p:cNvSpPr txBox="1"/>
          <p:nvPr/>
        </p:nvSpPr>
        <p:spPr>
          <a:xfrm>
            <a:off x="2041828" y="4316364"/>
            <a:ext cx="14204343" cy="3226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Brainstorming: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Internal team sessions for idea generation.  </a:t>
            </a:r>
          </a:p>
          <a:p>
            <a:pPr marL="392966" lvl="1" algn="l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Reverse Engineering: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Analyzed existing apps (FIXD, Torque Pro, Dash Command, Dashboard Warning Lights App, Skoda Sound </a:t>
            </a:r>
            <a:r>
              <a:rPr lang="en-US" sz="36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Analyser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 for features and best practices.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FF567C3F-72C9-9DE4-53CD-065CD91366B6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C34C178-8B18-CEE7-D447-53EEC7DE8EDA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468CD15-1631-6CE0-6855-7C293BDF16FB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2461CED-BEAB-7EB4-6F02-9AAED15B385F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E374E44-C465-E972-32F3-01CFF2FA1395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1716102-2475-A9A7-0216-85199D73B352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D8526369-50B5-45D1-E10D-C4B517DE5DE4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93AB3C8-1A80-2870-174C-CE5B8B73E37F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DC11590-5D83-B40A-A917-6B7CBA2D62E3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2CB2F36-999B-8FED-0319-C60F334ED1A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4F5AF1A-3EF6-493C-96F4-D22D8F161B6D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8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535E-43BA-3357-571B-5533BEF0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1E16EA4-7A8B-876C-C139-6069B825DD3F}"/>
              </a:ext>
            </a:extLst>
          </p:cNvPr>
          <p:cNvSpPr txBox="1"/>
          <p:nvPr/>
        </p:nvSpPr>
        <p:spPr>
          <a:xfrm>
            <a:off x="1569058" y="723900"/>
            <a:ext cx="15149885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We Found: User Insights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EF0EA30-3552-A850-D65E-776DC1E78448}"/>
              </a:ext>
            </a:extLst>
          </p:cNvPr>
          <p:cNvSpPr txBox="1"/>
          <p:nvPr/>
        </p:nvSpPr>
        <p:spPr>
          <a:xfrm>
            <a:off x="2517847" y="2958461"/>
            <a:ext cx="13252306" cy="584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Demographics: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respondents aged 18–34.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Ownership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Majority own vehicles, confirming the need.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Dashboard Lights: 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Many encounter warning lights they don't understand.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Diagnosis Habits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Most rely on mechanics but are interested in app-based solutions.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Common Issues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Engine sounds (knocking, hissing, grinding) frequently reported.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D77C17F-46A3-D7CE-57D9-2037B6974EED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52F297B-19C6-3A8E-9C96-13AE1167F620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0876B1D-F014-DF38-D81D-A760E6C62559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BBAFA88-058D-5964-38C3-0E1E36382D0C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67E8F64-50FB-28B8-9FB7-567411AE14C6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11BB8EB-1BA0-12BF-0163-79DEF932F3C3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784BE892-FB7C-B790-0107-6FA4BAC47C01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55CEE6D-7167-42CD-58BB-6EE7C7B6906A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C2589AA-55AB-893B-3FBC-64B3C0E76CCD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4456C22-3BEB-3269-1762-CB619F970819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0B94C79-888A-BC11-FDD5-0AA44C7DA17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49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C4F50-67A7-FAF3-AF3A-F0AE9EF6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7088310-ACF5-0846-CE02-1323E02B7302}"/>
              </a:ext>
            </a:extLst>
          </p:cNvPr>
          <p:cNvSpPr txBox="1"/>
          <p:nvPr/>
        </p:nvSpPr>
        <p:spPr>
          <a:xfrm>
            <a:off x="1569058" y="416341"/>
            <a:ext cx="15149885" cy="2851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We Found: Desired Features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D8D614B-3A9D-FDEE-77F8-22DB44B612DA}"/>
              </a:ext>
            </a:extLst>
          </p:cNvPr>
          <p:cNvSpPr txBox="1"/>
          <p:nvPr/>
        </p:nvSpPr>
        <p:spPr>
          <a:xfrm>
            <a:off x="3132406" y="3910014"/>
            <a:ext cx="12026612" cy="453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requested features including: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Dashboard light recognition &amp; explanation.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Repair suggestions &amp; tutorials.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Maintenance logs &amp; reminders (push notifications/in-app).  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Engine sound analysis.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Offline functionality.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3C950D6A-EAA1-2FD9-EAA2-E57A4EA8973A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44C1EC5-47FB-8BCA-4830-CDCD4ABAFC80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0A8ABF0-000C-9A49-0240-E180D2C1CA4B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D6CDE61-DA2F-3E6D-2618-00D21926A009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C43587-DC48-62E0-CB1D-D6F1F529875C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18D29E9-7017-5154-97EA-F4D7D41D001A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BDD8FB78-1BF4-B890-9CBC-E8CD1796F798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3D30C1A-5407-F661-6565-74B049E4CBF6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19FA4E7-1805-446B-B8EB-E3997D178DD5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127946A-3A46-44AE-1C76-CCEB3FECD114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F8DDFFA-EFBF-6720-6920-726B38EF583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439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9197-7BD9-95D2-8E7D-3E18CFBE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9FE2033-14CE-8753-B3B2-47225FEB8519}"/>
              </a:ext>
            </a:extLst>
          </p:cNvPr>
          <p:cNvSpPr txBox="1"/>
          <p:nvPr/>
        </p:nvSpPr>
        <p:spPr>
          <a:xfrm>
            <a:off x="1569058" y="26377"/>
            <a:ext cx="15149885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Ensuring Data Quality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185BC6F-3FAD-5A03-CD07-9668085C9849}"/>
              </a:ext>
            </a:extLst>
          </p:cNvPr>
          <p:cNvSpPr txBox="1"/>
          <p:nvPr/>
        </p:nvSpPr>
        <p:spPr>
          <a:xfrm>
            <a:off x="2351588" y="1790700"/>
            <a:ext cx="13588248" cy="7805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Purpose: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 ensure accuracy and reliability of collected data for meaningful insights.   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Steps Taken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Removing duplicate or incomplete responses.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Correcting inconsistent formatting.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Filtering irrelevant entries.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Organizing responses by category (features, concerns, demographics).  </a:t>
            </a:r>
          </a:p>
          <a:p>
            <a:pPr marL="1243132" lvl="2" indent="-392966">
              <a:lnSpc>
                <a:spcPts val="5096"/>
              </a:lnSpc>
              <a:buFont typeface="Arial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>
              <a:lnSpc>
                <a:spcPts val="5096"/>
              </a:lnSpc>
              <a:buFont typeface="Arial"/>
              <a:buChar char="•"/>
            </a:pPr>
            <a:r>
              <a:rPr lang="en-US" sz="36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Outcome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Enabled prioritization of features based on genuine user demand.   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543AE9C-1D11-1917-9CE0-50FCFA296DDE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20C2C1E-EC2C-84A6-1A98-A26FC7E8C70F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6784858-8D24-4FD4-B89C-9D49D98DA65F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BE1290-1F06-4071-5AAB-0689B74BB146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A37FE79-47ED-9D32-AACD-18FCAEED8A13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49B7BAA-A6F1-B71B-6CC9-0F19EED28A85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BBCC522-111B-EDB7-269C-BBA833E928D3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5876E6E-FEF4-4D17-5534-2D96183CE480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5976DA6-DB2D-3E0B-D4E8-FBCA36DBBDA2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2CC634F-C661-A6A6-F166-95961D5D10A6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AFA38F7-F149-DFD4-DC3E-E2DA137082C5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474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772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 Paneuropean</vt:lpstr>
      <vt:lpstr>Century Gothic Paneuropean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cp:lastModifiedBy>Jong Turkson</cp:lastModifiedBy>
  <cp:revision>8</cp:revision>
  <dcterms:created xsi:type="dcterms:W3CDTF">2006-08-16T00:00:00Z</dcterms:created>
  <dcterms:modified xsi:type="dcterms:W3CDTF">2025-04-14T15:30:02Z</dcterms:modified>
  <dc:identifier>DAGjYA1Tt18</dc:identifier>
</cp:coreProperties>
</file>