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80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96247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94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mportant\Course\Coursera\Data%20Analyst%20Capstone%20Project\Lab\Final%20Project\m5_survey_data_technologies_normalised(Chart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mportant\Course\Coursera\Data%20Analyst%20Capstone%20Project\Lab\Final%20Project\m5_survey_data_technologies_normalised(Chart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mportant\Course\Coursera\Data%20Analyst%20Capstone%20Project\Lab\Final%20Project\m5_survey_data_technologies_normalised(Chart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mportant\Course\Coursera\Data%20Analyst%20Capstone%20Project\Lab\Final%20Project\m5_survey_data_technologies_normalised(Chart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mportant\Course\Coursera\Data%20Analyst%20Capstone%20Project\Lab\Final%20Project\Github_Job_Postings(Chart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mportant\Course\Coursera\Data%20Analyst%20Capstone%20Project\Lab\Final%20Project\popular-languages(Chart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Chart1!$G$3</c:f>
          <c:strCache>
            <c:ptCount val="1"/>
            <c:pt idx="0">
              <c:v>LanguageWorkedWith</c:v>
            </c:pt>
          </c:strCache>
        </c:strRef>
      </c:tx>
      <c:overlay val="0"/>
      <c:spPr>
        <a:noFill/>
        <a:ln w="28575">
          <a:solidFill>
            <a:srgbClr val="00B0F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Chart1!$H$3</c:f>
              <c:strCache>
                <c:ptCount val="1"/>
                <c:pt idx="0">
                  <c:v>Respondent 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Chart1!$G$4:$G$13</c:f>
              <c:strCache>
                <c:ptCount val="10"/>
                <c:pt idx="0">
                  <c:v>JavaScript</c:v>
                </c:pt>
                <c:pt idx="1">
                  <c:v>HTML/CSS</c:v>
                </c:pt>
                <c:pt idx="2">
                  <c:v>SQL</c:v>
                </c:pt>
                <c:pt idx="3">
                  <c:v>Bash/Shell/PowerShell</c:v>
                </c:pt>
                <c:pt idx="4">
                  <c:v>Python</c:v>
                </c:pt>
                <c:pt idx="5">
                  <c:v>Java</c:v>
                </c:pt>
                <c:pt idx="6">
                  <c:v>C#</c:v>
                </c:pt>
                <c:pt idx="7">
                  <c:v>TypeScript</c:v>
                </c:pt>
                <c:pt idx="8">
                  <c:v>PHP</c:v>
                </c:pt>
                <c:pt idx="9">
                  <c:v>C++</c:v>
                </c:pt>
              </c:strCache>
            </c:strRef>
          </c:cat>
          <c:val>
            <c:numRef>
              <c:f>Chart1!$H$4:$H$13</c:f>
              <c:numCache>
                <c:formatCode>General</c:formatCode>
                <c:ptCount val="10"/>
                <c:pt idx="0">
                  <c:v>108371442</c:v>
                </c:pt>
                <c:pt idx="1">
                  <c:v>97521608</c:v>
                </c:pt>
                <c:pt idx="2">
                  <c:v>88712115</c:v>
                </c:pt>
                <c:pt idx="3">
                  <c:v>57976092</c:v>
                </c:pt>
                <c:pt idx="4">
                  <c:v>56108957</c:v>
                </c:pt>
                <c:pt idx="5">
                  <c:v>55836723</c:v>
                </c:pt>
                <c:pt idx="6">
                  <c:v>53376993</c:v>
                </c:pt>
                <c:pt idx="7">
                  <c:v>40230558</c:v>
                </c:pt>
                <c:pt idx="8">
                  <c:v>36438296</c:v>
                </c:pt>
                <c:pt idx="9">
                  <c:v>24456246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5D-43FD-9D26-2F3AEFEE44C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838431408"/>
        <c:axId val="838432848"/>
      </c:barChart>
      <c:catAx>
        <c:axId val="8384314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8432848"/>
        <c:crosses val="autoZero"/>
        <c:auto val="1"/>
        <c:lblAlgn val="ctr"/>
        <c:lblOffset val="100"/>
        <c:noMultiLvlLbl val="0"/>
      </c:catAx>
      <c:valAx>
        <c:axId val="838432848"/>
        <c:scaling>
          <c:orientation val="minMax"/>
        </c:scaling>
        <c:delete val="0"/>
        <c:axPos val="t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843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Chart2!$F$3</c:f>
          <c:strCache>
            <c:ptCount val="1"/>
            <c:pt idx="0">
              <c:v>LanguageDesireNextYear</c:v>
            </c:pt>
          </c:strCache>
        </c:strRef>
      </c:tx>
      <c:overlay val="0"/>
      <c:spPr>
        <a:noFill/>
        <a:ln w="28575">
          <a:solidFill>
            <a:srgbClr val="00B0F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Chart2!$G$3</c:f>
              <c:strCache>
                <c:ptCount val="1"/>
                <c:pt idx="0">
                  <c:v>Respondent 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Chart2!$F$4:$F$13</c:f>
              <c:strCache>
                <c:ptCount val="10"/>
                <c:pt idx="0">
                  <c:v>JavaScript</c:v>
                </c:pt>
                <c:pt idx="1">
                  <c:v>Python</c:v>
                </c:pt>
                <c:pt idx="2">
                  <c:v>HTML/CSS</c:v>
                </c:pt>
                <c:pt idx="3">
                  <c:v>SQL</c:v>
                </c:pt>
                <c:pt idx="4">
                  <c:v>TypeScript</c:v>
                </c:pt>
                <c:pt idx="5">
                  <c:v>C#</c:v>
                </c:pt>
                <c:pt idx="6">
                  <c:v>Bash/Shell/PowerShell</c:v>
                </c:pt>
                <c:pt idx="7">
                  <c:v>Java</c:v>
                </c:pt>
                <c:pt idx="8">
                  <c:v>Go</c:v>
                </c:pt>
                <c:pt idx="9">
                  <c:v>Kotlin</c:v>
                </c:pt>
              </c:strCache>
            </c:strRef>
          </c:cat>
          <c:val>
            <c:numRef>
              <c:f>Chart2!$G$4:$G$13</c:f>
              <c:numCache>
                <c:formatCode>General</c:formatCode>
                <c:ptCount val="10"/>
                <c:pt idx="0">
                  <c:v>82435603</c:v>
                </c:pt>
                <c:pt idx="1">
                  <c:v>65819056</c:v>
                </c:pt>
                <c:pt idx="2">
                  <c:v>65736854</c:v>
                </c:pt>
                <c:pt idx="3">
                  <c:v>62270210</c:v>
                </c:pt>
                <c:pt idx="4">
                  <c:v>50369647</c:v>
                </c:pt>
                <c:pt idx="5">
                  <c:v>44603822</c:v>
                </c:pt>
                <c:pt idx="6">
                  <c:v>38409434</c:v>
                </c:pt>
                <c:pt idx="7">
                  <c:v>36736341</c:v>
                </c:pt>
                <c:pt idx="8">
                  <c:v>34588729</c:v>
                </c:pt>
                <c:pt idx="9">
                  <c:v>23464961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6B-4366-B0A7-4D36D331E5F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91306400"/>
        <c:axId val="1091313120"/>
      </c:barChart>
      <c:catAx>
        <c:axId val="10913064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313120"/>
        <c:crosses val="autoZero"/>
        <c:auto val="1"/>
        <c:lblAlgn val="ctr"/>
        <c:lblOffset val="100"/>
        <c:noMultiLvlLbl val="0"/>
      </c:catAx>
      <c:valAx>
        <c:axId val="1091313120"/>
        <c:scaling>
          <c:orientation val="minMax"/>
        </c:scaling>
        <c:delete val="0"/>
        <c:axPos val="t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306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Chart4!$F$3</c:f>
          <c:strCache>
            <c:ptCount val="1"/>
            <c:pt idx="0">
              <c:v>DatabaseDesireNextYear</c:v>
            </c:pt>
          </c:strCache>
        </c:strRef>
      </c:tx>
      <c:overlay val="0"/>
      <c:spPr>
        <a:noFill/>
        <a:ln w="28575">
          <a:solidFill>
            <a:srgbClr val="00B0F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Chart4!$G$3</c:f>
              <c:strCache>
                <c:ptCount val="1"/>
                <c:pt idx="0">
                  <c:v>Respondent 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Chart4!$F$4:$F$13</c:f>
              <c:strCache>
                <c:ptCount val="10"/>
                <c:pt idx="0">
                  <c:v>PostgreSQL</c:v>
                </c:pt>
                <c:pt idx="1">
                  <c:v>MongoDB</c:v>
                </c:pt>
                <c:pt idx="2">
                  <c:v>Redis</c:v>
                </c:pt>
                <c:pt idx="3">
                  <c:v>MySQL</c:v>
                </c:pt>
                <c:pt idx="4">
                  <c:v>Elasticsearch</c:v>
                </c:pt>
                <c:pt idx="5">
                  <c:v>Microsoft SQL Server</c:v>
                </c:pt>
                <c:pt idx="6">
                  <c:v>SQLite</c:v>
                </c:pt>
                <c:pt idx="7">
                  <c:v>Firebase</c:v>
                </c:pt>
                <c:pt idx="8">
                  <c:v>MariaDB</c:v>
                </c:pt>
                <c:pt idx="9">
                  <c:v>DynamoDB</c:v>
                </c:pt>
              </c:strCache>
            </c:strRef>
          </c:cat>
          <c:val>
            <c:numRef>
              <c:f>Chart4!$G$4:$G$13</c:f>
              <c:numCache>
                <c:formatCode>General</c:formatCode>
                <c:ptCount val="10"/>
                <c:pt idx="0">
                  <c:v>53804386</c:v>
                </c:pt>
                <c:pt idx="1">
                  <c:v>45897489</c:v>
                </c:pt>
                <c:pt idx="2">
                  <c:v>41370718</c:v>
                </c:pt>
                <c:pt idx="3">
                  <c:v>41353217</c:v>
                </c:pt>
                <c:pt idx="4">
                  <c:v>35314757</c:v>
                </c:pt>
                <c:pt idx="5">
                  <c:v>33649369</c:v>
                </c:pt>
                <c:pt idx="6">
                  <c:v>30320901</c:v>
                </c:pt>
                <c:pt idx="7">
                  <c:v>20585232</c:v>
                </c:pt>
                <c:pt idx="8">
                  <c:v>17280016</c:v>
                </c:pt>
                <c:pt idx="9">
                  <c:v>12995539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B4-4D06-8F76-6B7FB598B5D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56110096"/>
        <c:axId val="956110576"/>
      </c:barChart>
      <c:catAx>
        <c:axId val="9561100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110576"/>
        <c:crosses val="autoZero"/>
        <c:auto val="1"/>
        <c:lblAlgn val="ctr"/>
        <c:lblOffset val="100"/>
        <c:noMultiLvlLbl val="0"/>
      </c:catAx>
      <c:valAx>
        <c:axId val="956110576"/>
        <c:scaling>
          <c:orientation val="minMax"/>
        </c:scaling>
        <c:delete val="0"/>
        <c:axPos val="t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11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Chart3!$F$3</c:f>
          <c:strCache>
            <c:ptCount val="1"/>
            <c:pt idx="0">
              <c:v>DatabaseWorkedWith</c:v>
            </c:pt>
          </c:strCache>
        </c:strRef>
      </c:tx>
      <c:overlay val="0"/>
      <c:spPr>
        <a:noFill/>
        <a:ln w="28575">
          <a:solidFill>
            <a:srgbClr val="00B0F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Chart3!$G$3</c:f>
              <c:strCache>
                <c:ptCount val="1"/>
                <c:pt idx="0">
                  <c:v>Respondent 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Chart3!$F$4:$F$13</c:f>
              <c:strCache>
                <c:ptCount val="10"/>
                <c:pt idx="0">
                  <c:v>MySQL</c:v>
                </c:pt>
                <c:pt idx="1">
                  <c:v>PostgreSQL</c:v>
                </c:pt>
                <c:pt idx="2">
                  <c:v>Microsoft SQL Server</c:v>
                </c:pt>
                <c:pt idx="3">
                  <c:v>SQLite</c:v>
                </c:pt>
                <c:pt idx="4">
                  <c:v>MongoDB</c:v>
                </c:pt>
                <c:pt idx="5">
                  <c:v>Redis</c:v>
                </c:pt>
                <c:pt idx="6">
                  <c:v>Elasticsearch</c:v>
                </c:pt>
                <c:pt idx="7">
                  <c:v>MariaDB</c:v>
                </c:pt>
                <c:pt idx="8">
                  <c:v>Oracle</c:v>
                </c:pt>
                <c:pt idx="9">
                  <c:v>Firebase</c:v>
                </c:pt>
              </c:strCache>
            </c:strRef>
          </c:cat>
          <c:val>
            <c:numRef>
              <c:f>Chart3!$G$4:$G$13</c:f>
              <c:numCache>
                <c:formatCode>General</c:formatCode>
                <c:ptCount val="10"/>
                <c:pt idx="0">
                  <c:v>68301583</c:v>
                </c:pt>
                <c:pt idx="1">
                  <c:v>51129157</c:v>
                </c:pt>
                <c:pt idx="2">
                  <c:v>51056094</c:v>
                </c:pt>
                <c:pt idx="3">
                  <c:v>40137629</c:v>
                </c:pt>
                <c:pt idx="4">
                  <c:v>37462758</c:v>
                </c:pt>
                <c:pt idx="5">
                  <c:v>31557370</c:v>
                </c:pt>
                <c:pt idx="6">
                  <c:v>24154705</c:v>
                </c:pt>
                <c:pt idx="7">
                  <c:v>21299862</c:v>
                </c:pt>
                <c:pt idx="8">
                  <c:v>21247003</c:v>
                </c:pt>
                <c:pt idx="9">
                  <c:v>16227799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14-44BE-AE41-A3858A79C7C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56924784"/>
        <c:axId val="956918064"/>
      </c:barChart>
      <c:catAx>
        <c:axId val="9569247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918064"/>
        <c:crosses val="autoZero"/>
        <c:auto val="1"/>
        <c:lblAlgn val="ctr"/>
        <c:lblOffset val="100"/>
        <c:noMultiLvlLbl val="0"/>
      </c:catAx>
      <c:valAx>
        <c:axId val="956918064"/>
        <c:scaling>
          <c:orientation val="minMax"/>
        </c:scaling>
        <c:delete val="0"/>
        <c:axPos val="t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92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JOBS</a:t>
            </a:r>
            <a:r>
              <a:rPr lang="en-US" baseline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POSTINGS</a:t>
            </a:r>
            <a:endParaRPr lang="en-US"/>
          </a:p>
        </c:rich>
      </c:tx>
      <c:overlay val="0"/>
      <c:spPr>
        <a:solidFill>
          <a:schemeClr val="lt1"/>
        </a:solidFill>
        <a:ln w="25400" cap="flat" cmpd="sng" algn="ctr">
          <a:solidFill>
            <a:srgbClr val="00B0F0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No. Of Job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Sheet!$A$2:$A$13</c:f>
              <c:strCache>
                <c:ptCount val="12"/>
                <c:pt idx="0">
                  <c:v>C</c:v>
                </c:pt>
                <c:pt idx="1">
                  <c:v>Java</c:v>
                </c:pt>
                <c:pt idx="2">
                  <c:v>Python</c:v>
                </c:pt>
                <c:pt idx="3">
                  <c:v>Oracle</c:v>
                </c:pt>
                <c:pt idx="4">
                  <c:v>JavaScript</c:v>
                </c:pt>
                <c:pt idx="5">
                  <c:v>C#</c:v>
                </c:pt>
                <c:pt idx="6">
                  <c:v>C++</c:v>
                </c:pt>
                <c:pt idx="7">
                  <c:v>SQL Server</c:v>
                </c:pt>
                <c:pt idx="8">
                  <c:v>MongoDB</c:v>
                </c:pt>
                <c:pt idx="9">
                  <c:v>Scala</c:v>
                </c:pt>
                <c:pt idx="10">
                  <c:v>PostgreSQL</c:v>
                </c:pt>
                <c:pt idx="11">
                  <c:v>MySQL Server</c:v>
                </c:pt>
              </c:strCache>
            </c:strRef>
          </c:cat>
          <c:val>
            <c:numRef>
              <c:f>Sheet!$B$2:$B$13</c:f>
              <c:numCache>
                <c:formatCode>General</c:formatCode>
                <c:ptCount val="12"/>
                <c:pt idx="0">
                  <c:v>13498</c:v>
                </c:pt>
                <c:pt idx="1">
                  <c:v>2609</c:v>
                </c:pt>
                <c:pt idx="2">
                  <c:v>1173</c:v>
                </c:pt>
                <c:pt idx="3">
                  <c:v>784</c:v>
                </c:pt>
                <c:pt idx="4">
                  <c:v>355</c:v>
                </c:pt>
                <c:pt idx="5">
                  <c:v>333</c:v>
                </c:pt>
                <c:pt idx="6">
                  <c:v>305</c:v>
                </c:pt>
                <c:pt idx="7">
                  <c:v>250</c:v>
                </c:pt>
                <c:pt idx="8">
                  <c:v>174</c:v>
                </c:pt>
                <c:pt idx="9">
                  <c:v>33</c:v>
                </c:pt>
                <c:pt idx="10">
                  <c:v>10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A4-41E6-B1D5-42253C8D48F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0"/>
        <c:axId val="241218176"/>
        <c:axId val="241225376"/>
      </c:barChart>
      <c:catAx>
        <c:axId val="241218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225376"/>
        <c:crosses val="autoZero"/>
        <c:auto val="1"/>
        <c:lblAlgn val="ctr"/>
        <c:lblOffset val="100"/>
        <c:noMultiLvlLbl val="0"/>
      </c:catAx>
      <c:valAx>
        <c:axId val="241225376"/>
        <c:scaling>
          <c:orientation val="minMax"/>
        </c:scaling>
        <c:delete val="0"/>
        <c:axPos val="t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21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POPULAR LANGUAGES</a:t>
            </a:r>
            <a:endParaRPr lang="en-US"/>
          </a:p>
        </c:rich>
      </c:tx>
      <c:overlay val="0"/>
      <c:spPr>
        <a:solidFill>
          <a:schemeClr val="lt1"/>
        </a:solidFill>
        <a:ln w="28575" cap="flat" cmpd="sng" algn="ctr">
          <a:solidFill>
            <a:srgbClr val="00B0F0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'popular-languages'!$C$1</c:f>
              <c:strCache>
                <c:ptCount val="1"/>
                <c:pt idx="0">
                  <c:v>Average Annual Salary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'popular-languages'!$B$2:$B$11</c:f>
              <c:strCache>
                <c:ptCount val="10"/>
                <c:pt idx="0">
                  <c:v>Swift</c:v>
                </c:pt>
                <c:pt idx="1">
                  <c:v>Python</c:v>
                </c:pt>
                <c:pt idx="2">
                  <c:v>C++</c:v>
                </c:pt>
                <c:pt idx="3">
                  <c:v>Javascript</c:v>
                </c:pt>
                <c:pt idx="4">
                  <c:v>Java</c:v>
                </c:pt>
                <c:pt idx="5">
                  <c:v>Go</c:v>
                </c:pt>
                <c:pt idx="6">
                  <c:v>R</c:v>
                </c:pt>
                <c:pt idx="7">
                  <c:v>C#</c:v>
                </c:pt>
                <c:pt idx="8">
                  <c:v>SQL</c:v>
                </c:pt>
                <c:pt idx="9">
                  <c:v>PHP</c:v>
                </c:pt>
              </c:strCache>
            </c:strRef>
          </c:cat>
          <c:val>
            <c:numRef>
              <c:f>'popular-languages'!$C$2:$C$11</c:f>
              <c:numCache>
                <c:formatCode>"$"#,##0_);[Red]\("$"#,##0\)</c:formatCode>
                <c:ptCount val="10"/>
                <c:pt idx="0">
                  <c:v>130801</c:v>
                </c:pt>
                <c:pt idx="1">
                  <c:v>114383</c:v>
                </c:pt>
                <c:pt idx="2">
                  <c:v>113865</c:v>
                </c:pt>
                <c:pt idx="3">
                  <c:v>110981</c:v>
                </c:pt>
                <c:pt idx="4">
                  <c:v>101013</c:v>
                </c:pt>
                <c:pt idx="5">
                  <c:v>94082</c:v>
                </c:pt>
                <c:pt idx="6">
                  <c:v>92037</c:v>
                </c:pt>
                <c:pt idx="7">
                  <c:v>88726</c:v>
                </c:pt>
                <c:pt idx="8">
                  <c:v>84793</c:v>
                </c:pt>
                <c:pt idx="9">
                  <c:v>84727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AB-47E6-B25A-E5B5A062D30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64607824"/>
        <c:axId val="964613104"/>
      </c:barChart>
      <c:catAx>
        <c:axId val="9646078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613104"/>
        <c:crosses val="autoZero"/>
        <c:auto val="1"/>
        <c:lblAlgn val="ctr"/>
        <c:lblOffset val="100"/>
        <c:noMultiLvlLbl val="0"/>
      </c:catAx>
      <c:valAx>
        <c:axId val="964613104"/>
        <c:scaling>
          <c:orientation val="minMax"/>
        </c:scaling>
        <c:delete val="0"/>
        <c:axPos val="t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60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19050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04-08-2024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customXml" Target="../ink/ink15.xml"/><Relationship Id="rId18" Type="http://schemas.openxmlformats.org/officeDocument/2006/relationships/customXml" Target="../ink/ink18.xml"/><Relationship Id="rId26" Type="http://schemas.openxmlformats.org/officeDocument/2006/relationships/customXml" Target="../ink/ink26.xml"/><Relationship Id="rId3" Type="http://schemas.openxmlformats.org/officeDocument/2006/relationships/image" Target="../media/image6.png"/><Relationship Id="rId21" Type="http://schemas.openxmlformats.org/officeDocument/2006/relationships/customXml" Target="../ink/ink21.xml"/><Relationship Id="rId7" Type="http://schemas.openxmlformats.org/officeDocument/2006/relationships/image" Target="../media/image8.png"/><Relationship Id="rId12" Type="http://schemas.openxmlformats.org/officeDocument/2006/relationships/image" Target="../media/image9.png"/><Relationship Id="rId17" Type="http://schemas.openxmlformats.org/officeDocument/2006/relationships/image" Target="../media/image11.png"/><Relationship Id="rId25" Type="http://schemas.openxmlformats.org/officeDocument/2006/relationships/customXml" Target="../ink/ink25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7.xml"/><Relationship Id="rId20" Type="http://schemas.openxmlformats.org/officeDocument/2006/relationships/customXml" Target="../ink/ink20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.xml"/><Relationship Id="rId11" Type="http://schemas.openxmlformats.org/officeDocument/2006/relationships/customXml" Target="../ink/ink14.xml"/><Relationship Id="rId24" Type="http://schemas.openxmlformats.org/officeDocument/2006/relationships/customXml" Target="../ink/ink24.xml"/><Relationship Id="rId32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customXml" Target="../ink/ink16.xml"/><Relationship Id="rId23" Type="http://schemas.openxmlformats.org/officeDocument/2006/relationships/customXml" Target="../ink/ink23.xml"/><Relationship Id="rId28" Type="http://schemas.openxmlformats.org/officeDocument/2006/relationships/customXml" Target="../ink/ink28.xml"/><Relationship Id="rId10" Type="http://schemas.openxmlformats.org/officeDocument/2006/relationships/customXml" Target="../ink/ink13.xml"/><Relationship Id="rId19" Type="http://schemas.openxmlformats.org/officeDocument/2006/relationships/customXml" Target="../ink/ink19.xml"/><Relationship Id="rId31" Type="http://schemas.openxmlformats.org/officeDocument/2006/relationships/customXml" Target="../ink/ink30.xml"/><Relationship Id="rId4" Type="http://schemas.openxmlformats.org/officeDocument/2006/relationships/customXml" Target="../ink/ink9.xml"/><Relationship Id="rId9" Type="http://schemas.openxmlformats.org/officeDocument/2006/relationships/customXml" Target="../ink/ink12.xml"/><Relationship Id="rId14" Type="http://schemas.openxmlformats.org/officeDocument/2006/relationships/image" Target="../media/image10.png"/><Relationship Id="rId22" Type="http://schemas.openxmlformats.org/officeDocument/2006/relationships/customXml" Target="../ink/ink22.xml"/><Relationship Id="rId27" Type="http://schemas.openxmlformats.org/officeDocument/2006/relationships/customXml" Target="../ink/ink27.xml"/><Relationship Id="rId30" Type="http://schemas.openxmlformats.org/officeDocument/2006/relationships/customXml" Target="../ink/ink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Atanu-98/Data-Analysis/blob/main/Project/Survey%20Dashboard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4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234444"/>
            <a:ext cx="5506394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400" dirty="0">
                <a:solidFill>
                  <a:srgbClr val="0E659B"/>
                </a:solidFill>
              </a:rPr>
              <a:t>Trend Analysis Of Programming Languages and Databases</a:t>
            </a:r>
            <a:br>
              <a:rPr lang="en-US" sz="2400" dirty="0">
                <a:solidFill>
                  <a:srgbClr val="0E659B"/>
                </a:solidFill>
              </a:rPr>
            </a:br>
            <a:endParaRPr lang="en-US" sz="2400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999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Atanu Chakraborty</a:t>
            </a:r>
          </a:p>
          <a:p>
            <a:pPr marL="0" indent="0">
              <a:buNone/>
            </a:pPr>
            <a:r>
              <a:rPr lang="en-US" sz="2000" dirty="0"/>
              <a:t>DATE: 04.08.24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488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602000" y="4898496"/>
                <a:ext cx="18000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844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844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0376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3996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30520" y="867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41960" y="23308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016720" y="37816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13904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9440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97200" y="8314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35856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47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0981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PostgreSQL’s popularity is increasing over time. </a:t>
            </a:r>
          </a:p>
          <a:p>
            <a:r>
              <a:rPr lang="en-US" dirty="0"/>
              <a:t>MySQL’s popularity has slightly decreased.</a:t>
            </a:r>
          </a:p>
          <a:p>
            <a:r>
              <a:rPr lang="en-IN" dirty="0"/>
              <a:t>Oracle's popularity is gradually declining.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Businesses may switch to cost-effective databases like PostgreSQL, reducing IT expenses.</a:t>
            </a:r>
            <a:endParaRPr lang="en-US" dirty="0"/>
          </a:p>
          <a:p>
            <a:r>
              <a:rPr lang="en-IN" dirty="0"/>
              <a:t>Increased demand for PostgreSQL skills (e.g., in startups) as MySQL and Oracle skills decline.</a:t>
            </a:r>
            <a:endParaRPr lang="en-US" dirty="0"/>
          </a:p>
          <a:p>
            <a:r>
              <a:rPr lang="en-IN" dirty="0"/>
              <a:t>Companies like Oracle must innovate to compete with rising alternatives such as PostgreSQL.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1"/>
            <a:ext cx="4358593" cy="3859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SURVEY DASHBOARD- IBM COGNOS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3622EDE-69E4-38C5-8173-FEBA3BFCC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522" y="1492280"/>
            <a:ext cx="8318119" cy="4606595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298B0B-F7DD-76F9-6B87-774F4ED6A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5222" y="1474939"/>
            <a:ext cx="8881555" cy="4598057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1EF835-6B94-F1B8-4DD5-89C76A085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913" y="1483654"/>
            <a:ext cx="8546751" cy="4597969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3257610"/>
            <a:ext cx="5181600" cy="926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Discussions explained in below Slide</a:t>
            </a:r>
            <a:r>
              <a:rPr lang="en-US" dirty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Python and JavaScript dominate the current market.</a:t>
            </a:r>
            <a:endParaRPr lang="en-US" dirty="0"/>
          </a:p>
          <a:p>
            <a:r>
              <a:rPr lang="en-IN" dirty="0"/>
              <a:t>Relational databases are current favourites. </a:t>
            </a:r>
            <a:r>
              <a:rPr lang="en-US" dirty="0"/>
              <a:t>Multi-Model and Cloud-Native databases are becoming more popular.</a:t>
            </a:r>
          </a:p>
          <a:p>
            <a:r>
              <a:rPr lang="en-US" dirty="0"/>
              <a:t>Companies are adopting newer programming languages and databases to meet modern demands.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Transition to newer languages and databases for better performance.</a:t>
            </a:r>
          </a:p>
          <a:p>
            <a:r>
              <a:rPr lang="en-US" dirty="0"/>
              <a:t>Use cloud-native databases to enhance scalability and reduce management.</a:t>
            </a:r>
          </a:p>
          <a:p>
            <a:r>
              <a:rPr lang="en-US" dirty="0"/>
              <a:t>Integrate real-time data processing for better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Python and JavaScript are popular now, but Go is the future of programming.</a:t>
            </a:r>
          </a:p>
          <a:p>
            <a:r>
              <a:rPr lang="en-US" dirty="0"/>
              <a:t>Multi-model and cloud-native databases are changing data management.</a:t>
            </a:r>
          </a:p>
          <a:p>
            <a:r>
              <a:rPr lang="en-US" dirty="0"/>
              <a:t>Adopting these new technologies is essential to stay competitive.</a:t>
            </a:r>
          </a:p>
          <a:p>
            <a:r>
              <a:rPr lang="en-US" dirty="0"/>
              <a:t>Using advanced data processing leads to smarter decisions and innovation.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B05C80-D75C-2E15-FEA8-774AA9DA784C}"/>
              </a:ext>
            </a:extLst>
          </p:cNvPr>
          <p:cNvSpPr txBox="1"/>
          <p:nvPr/>
        </p:nvSpPr>
        <p:spPr>
          <a:xfrm>
            <a:off x="5745192" y="1865668"/>
            <a:ext cx="5149969" cy="373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70C0"/>
                </a:solidFill>
                <a:latin typeface="IBM Plex Mono Text" panose="020B0509050203000203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rgbClr val="0070C0"/>
                </a:solidFill>
                <a:latin typeface="IBM Plex Mono Text" panose="020B0509050203000203" pitchFamily="49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rgbClr val="0070C0"/>
                </a:solidFill>
                <a:latin typeface="IBM Plex Mono Text" panose="020B0509050203000203" pitchFamily="49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rgbClr val="0070C0"/>
                </a:solidFill>
                <a:latin typeface="IBM Plex Mono Text" panose="020B0509050203000203" pitchFamily="49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rgbClr val="0070C0"/>
                </a:solidFill>
                <a:latin typeface="IBM Plex Mono Text" panose="020B0509050203000203" pitchFamily="49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/>
              <a:t>Two additional charts included in below Slides: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Bar Chart Of Job Postings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Bar Chart Of Popular Languages Salaries</a:t>
            </a: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866A472-6704-44C6-66F6-4B8AA6A88B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840206"/>
              </p:ext>
            </p:extLst>
          </p:nvPr>
        </p:nvGraphicFramePr>
        <p:xfrm>
          <a:off x="2369837" y="1648232"/>
          <a:ext cx="6662020" cy="4536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CF52526-D477-0D32-8EA0-F36686CFC3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178767"/>
              </p:ext>
            </p:extLst>
          </p:nvPr>
        </p:nvGraphicFramePr>
        <p:xfrm>
          <a:off x="2300018" y="1642747"/>
          <a:ext cx="6591300" cy="4538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Programming Language Trend Comparison: Current vs Future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/>
              <a:t>Findings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/>
              <a:t>Implications</a:t>
            </a:r>
          </a:p>
          <a:p>
            <a:r>
              <a:rPr lang="en-US" sz="2200" dirty="0"/>
              <a:t>Database Trend Comparison: Current vs Future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/>
              <a:t>Findings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/>
              <a:t>Implications</a:t>
            </a:r>
          </a:p>
          <a:p>
            <a:r>
              <a:rPr lang="en-US" sz="2200" dirty="0"/>
              <a:t>Dashboard</a:t>
            </a:r>
          </a:p>
          <a:p>
            <a:r>
              <a:rPr lang="en-US" sz="2200" dirty="0"/>
              <a:t>Job Opportunities</a:t>
            </a:r>
          </a:p>
          <a:p>
            <a:r>
              <a:rPr lang="en-US" sz="2200" dirty="0"/>
              <a:t>High-Paying Programming Languages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u="sng" dirty="0"/>
              <a:t>Objective:</a:t>
            </a:r>
            <a:r>
              <a:rPr lang="en-US" sz="2200" dirty="0"/>
              <a:t> Analyze evolving trends in programming languages and databases.</a:t>
            </a:r>
          </a:p>
          <a:p>
            <a:r>
              <a:rPr lang="en-US" sz="2200" u="sng" dirty="0"/>
              <a:t>Significance:</a:t>
            </a:r>
            <a:r>
              <a:rPr lang="en-US" sz="2200" dirty="0"/>
              <a:t> Understand their impact on technology and career opportunities.</a:t>
            </a:r>
          </a:p>
          <a:p>
            <a:r>
              <a:rPr lang="en-US" sz="2200" u="sng" dirty="0"/>
              <a:t>Scope:</a:t>
            </a:r>
            <a:r>
              <a:rPr lang="en-US" sz="2200" dirty="0"/>
              <a:t> Cover popular languages, emerging technologies, and industry shifts.</a:t>
            </a:r>
          </a:p>
          <a:p>
            <a:r>
              <a:rPr lang="en-US" sz="2200" u="sng" dirty="0"/>
              <a:t>Expected Outcomes: </a:t>
            </a:r>
            <a:r>
              <a:rPr lang="en-US" sz="2200" dirty="0"/>
              <a:t>Identify key trends and forecast future developments.</a:t>
            </a:r>
          </a:p>
          <a:p>
            <a:pPr lvl="1"/>
            <a:r>
              <a:rPr lang="en-US" sz="1800" dirty="0"/>
              <a:t>New roles and skills in demand. </a:t>
            </a:r>
          </a:p>
          <a:p>
            <a:pPr lvl="1"/>
            <a:r>
              <a:rPr lang="en-US" sz="1800" dirty="0"/>
              <a:t>Insights for applying trends to project development and strategic planning.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Collect data from various source by using Python.</a:t>
            </a:r>
          </a:p>
          <a:p>
            <a:r>
              <a:rPr lang="en-US" sz="2200" dirty="0"/>
              <a:t>Data Wrangling by using Python’s Pandas library.</a:t>
            </a:r>
          </a:p>
          <a:p>
            <a:r>
              <a:rPr lang="en-US" sz="2200" dirty="0"/>
              <a:t>Data Analysis by using Python’s Pandas library.</a:t>
            </a:r>
          </a:p>
          <a:p>
            <a:r>
              <a:rPr lang="en-US" sz="2200" dirty="0"/>
              <a:t>Data Visualization By using Python, Excel and IBM Cognos</a:t>
            </a:r>
          </a:p>
          <a:p>
            <a:pPr lvl="1"/>
            <a:r>
              <a:rPr lang="en-US" sz="1800" dirty="0"/>
              <a:t>Charts</a:t>
            </a:r>
          </a:p>
          <a:p>
            <a:pPr lvl="1"/>
            <a:r>
              <a:rPr lang="en-US" sz="1800" dirty="0"/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50A88-7958-8F96-25FC-7908D8294405}"/>
              </a:ext>
            </a:extLst>
          </p:cNvPr>
          <p:cNvSpPr txBox="1"/>
          <p:nvPr/>
        </p:nvSpPr>
        <p:spPr>
          <a:xfrm>
            <a:off x="2544792" y="2596551"/>
            <a:ext cx="6469812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>
                <a:solidFill>
                  <a:srgbClr val="0070C0"/>
                </a:solidFill>
                <a:latin typeface="IBM Plex Mono Text" panose="020B0509050203000203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rgbClr val="0070C0"/>
                </a:solidFill>
                <a:latin typeface="IBM Plex Mono Text" panose="020B0509050203000203" pitchFamily="49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rgbClr val="0070C0"/>
                </a:solidFill>
                <a:latin typeface="IBM Plex Mono Text" panose="020B0509050203000203" pitchFamily="49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rgbClr val="0070C0"/>
                </a:solidFill>
                <a:latin typeface="IBM Plex Mono Text" panose="020B0509050203000203" pitchFamily="49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rgbClr val="0070C0"/>
                </a:solidFill>
                <a:latin typeface="IBM Plex Mono Text" panose="020B0509050203000203" pitchFamily="49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algn="ctr"/>
            <a:r>
              <a:rPr lang="en-US" dirty="0"/>
              <a:t>Results are explained in below slides</a:t>
            </a:r>
            <a:r>
              <a:rPr lang="en-US" dirty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BD93D86-0AC1-70C7-3FD5-406E1D49EB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620311"/>
              </p:ext>
            </p:extLst>
          </p:nvPr>
        </p:nvGraphicFramePr>
        <p:xfrm>
          <a:off x="619708" y="2429028"/>
          <a:ext cx="4845500" cy="3798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BAECC48-4875-BD7C-381A-8259E35B3F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51070"/>
              </p:ext>
            </p:extLst>
          </p:nvPr>
        </p:nvGraphicFramePr>
        <p:xfrm>
          <a:off x="5906220" y="2429028"/>
          <a:ext cx="4845500" cy="3798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hold its position year by year.</a:t>
            </a:r>
          </a:p>
          <a:p>
            <a:r>
              <a:rPr lang="en-US" dirty="0"/>
              <a:t>Python’s popularity is increasing daily.</a:t>
            </a:r>
          </a:p>
          <a:p>
            <a:r>
              <a:rPr lang="en-US" dirty="0"/>
              <a:t>PHP and C++ are becoming less popular over time.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Popular languages like Python and JavaScript offer more job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High-demand languages lead to better salaries.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Learning emerging languages ensures ongoing industry relevance.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F1D46A5-2B18-0E02-A711-C817636088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2484296"/>
              </p:ext>
            </p:extLst>
          </p:nvPr>
        </p:nvGraphicFramePr>
        <p:xfrm>
          <a:off x="5790863" y="2327565"/>
          <a:ext cx="4839031" cy="3849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F109F6-51B1-2278-9F72-783E11D694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237417"/>
              </p:ext>
            </p:extLst>
          </p:nvPr>
        </p:nvGraphicFramePr>
        <p:xfrm>
          <a:off x="554139" y="2327565"/>
          <a:ext cx="4839031" cy="3849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483</Words>
  <Application>Microsoft Office PowerPoint</Application>
  <PresentationFormat>Widescreen</PresentationFormat>
  <Paragraphs>102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Wingdings</vt:lpstr>
      <vt:lpstr>SLIDE_TEMPLATE_skill_network</vt:lpstr>
      <vt:lpstr>Trend Analysis Of Programming Languages and Databases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Atanu Chakraborty</cp:lastModifiedBy>
  <cp:revision>70</cp:revision>
  <dcterms:created xsi:type="dcterms:W3CDTF">2020-10-28T18:29:43Z</dcterms:created>
  <dcterms:modified xsi:type="dcterms:W3CDTF">2024-08-04T08:41:22Z</dcterms:modified>
</cp:coreProperties>
</file>