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7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3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9532CF-C2C5-46C8-B2F7-49C7B020FA2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C8DDF96-B07F-4C4E-9233-438AFD6E7445}">
      <dgm:prSet/>
      <dgm:spPr/>
      <dgm:t>
        <a:bodyPr/>
        <a:lstStyle/>
        <a:p>
          <a:r>
            <a:rPr lang="pt-BR" dirty="0"/>
            <a:t>Após muito a se decidir sobre o início do projeto, começamos com a primeira ideia, essa era a ,“Grande Batalha”,  uma representação conceitual no diagrama que não chegou a ser passada ao modelo logico do banco por faltar muitos elementos e não estava rica em conteúdo.</a:t>
          </a:r>
          <a:endParaRPr lang="en-US" dirty="0"/>
        </a:p>
      </dgm:t>
    </dgm:pt>
    <dgm:pt modelId="{B7EB4635-E853-497C-8229-FB77244F23CB}" type="parTrans" cxnId="{86E19235-287E-4B75-A77B-86CDF6116D34}">
      <dgm:prSet/>
      <dgm:spPr/>
      <dgm:t>
        <a:bodyPr/>
        <a:lstStyle/>
        <a:p>
          <a:endParaRPr lang="en-US"/>
        </a:p>
      </dgm:t>
    </dgm:pt>
    <dgm:pt modelId="{8854A98D-AA10-49C5-9C93-8756ECFF9E22}" type="sibTrans" cxnId="{86E19235-287E-4B75-A77B-86CDF6116D34}">
      <dgm:prSet/>
      <dgm:spPr/>
      <dgm:t>
        <a:bodyPr/>
        <a:lstStyle/>
        <a:p>
          <a:endParaRPr lang="en-US"/>
        </a:p>
      </dgm:t>
    </dgm:pt>
    <dgm:pt modelId="{FF5B6706-1D0F-4392-B846-7B6AACEF7BCE}">
      <dgm:prSet/>
      <dgm:spPr/>
      <dgm:t>
        <a:bodyPr/>
        <a:lstStyle/>
        <a:p>
          <a:r>
            <a:rPr lang="pt-BR" dirty="0"/>
            <a:t>Logo adiante á ideia da “The Blind </a:t>
          </a:r>
          <a:r>
            <a:rPr lang="pt-BR" dirty="0" err="1"/>
            <a:t>Twins</a:t>
          </a:r>
          <a:r>
            <a:rPr lang="pt-BR" dirty="0"/>
            <a:t>” ou Os Gêmeos Cegos, nasceu de partes da “Grande Batalha” e uma jogatina rápida com meu primo, que desempenhou papel importante na TDE.</a:t>
          </a:r>
          <a:endParaRPr lang="en-US" dirty="0"/>
        </a:p>
      </dgm:t>
    </dgm:pt>
    <dgm:pt modelId="{21159F7C-C206-474C-B648-9403A346C56A}" type="parTrans" cxnId="{32AFEF69-D5C7-4875-8932-EC521B7E263E}">
      <dgm:prSet/>
      <dgm:spPr/>
      <dgm:t>
        <a:bodyPr/>
        <a:lstStyle/>
        <a:p>
          <a:endParaRPr lang="en-US"/>
        </a:p>
      </dgm:t>
    </dgm:pt>
    <dgm:pt modelId="{151D9CA0-5DB7-4E23-BFBC-85DF542A218D}" type="sibTrans" cxnId="{32AFEF69-D5C7-4875-8932-EC521B7E263E}">
      <dgm:prSet/>
      <dgm:spPr/>
      <dgm:t>
        <a:bodyPr/>
        <a:lstStyle/>
        <a:p>
          <a:endParaRPr lang="en-US"/>
        </a:p>
      </dgm:t>
    </dgm:pt>
    <dgm:pt modelId="{D448F023-0CF3-4079-81DA-6C72B4539958}" type="pres">
      <dgm:prSet presAssocID="{239532CF-C2C5-46C8-B2F7-49C7B020FA24}" presName="linear" presStyleCnt="0">
        <dgm:presLayoutVars>
          <dgm:animLvl val="lvl"/>
          <dgm:resizeHandles val="exact"/>
        </dgm:presLayoutVars>
      </dgm:prSet>
      <dgm:spPr/>
    </dgm:pt>
    <dgm:pt modelId="{5DD7DC0B-7B9D-4F3F-B486-C5E58F87E1E2}" type="pres">
      <dgm:prSet presAssocID="{9C8DDF96-B07F-4C4E-9233-438AFD6E744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2BDDAD1-3B2E-4034-8269-A6B16AE490FF}" type="pres">
      <dgm:prSet presAssocID="{8854A98D-AA10-49C5-9C93-8756ECFF9E22}" presName="spacer" presStyleCnt="0"/>
      <dgm:spPr/>
    </dgm:pt>
    <dgm:pt modelId="{900FF2BD-EE5F-4C1F-921A-9FDF6291C38A}" type="pres">
      <dgm:prSet presAssocID="{FF5B6706-1D0F-4392-B846-7B6AACEF7BC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86E19235-287E-4B75-A77B-86CDF6116D34}" srcId="{239532CF-C2C5-46C8-B2F7-49C7B020FA24}" destId="{9C8DDF96-B07F-4C4E-9233-438AFD6E7445}" srcOrd="0" destOrd="0" parTransId="{B7EB4635-E853-497C-8229-FB77244F23CB}" sibTransId="{8854A98D-AA10-49C5-9C93-8756ECFF9E22}"/>
    <dgm:cxn modelId="{1733675D-A3C7-4EB5-B111-95474F19787D}" type="presOf" srcId="{9C8DDF96-B07F-4C4E-9233-438AFD6E7445}" destId="{5DD7DC0B-7B9D-4F3F-B486-C5E58F87E1E2}" srcOrd="0" destOrd="0" presId="urn:microsoft.com/office/officeart/2005/8/layout/vList2"/>
    <dgm:cxn modelId="{32AFEF69-D5C7-4875-8932-EC521B7E263E}" srcId="{239532CF-C2C5-46C8-B2F7-49C7B020FA24}" destId="{FF5B6706-1D0F-4392-B846-7B6AACEF7BCE}" srcOrd="1" destOrd="0" parTransId="{21159F7C-C206-474C-B648-9403A346C56A}" sibTransId="{151D9CA0-5DB7-4E23-BFBC-85DF542A218D}"/>
    <dgm:cxn modelId="{44F22B53-3952-498D-AA92-92279F131E4B}" type="presOf" srcId="{FF5B6706-1D0F-4392-B846-7B6AACEF7BCE}" destId="{900FF2BD-EE5F-4C1F-921A-9FDF6291C38A}" srcOrd="0" destOrd="0" presId="urn:microsoft.com/office/officeart/2005/8/layout/vList2"/>
    <dgm:cxn modelId="{65CDEB79-5A1F-4C13-B318-BDB846830A68}" type="presOf" srcId="{239532CF-C2C5-46C8-B2F7-49C7B020FA24}" destId="{D448F023-0CF3-4079-81DA-6C72B4539958}" srcOrd="0" destOrd="0" presId="urn:microsoft.com/office/officeart/2005/8/layout/vList2"/>
    <dgm:cxn modelId="{F30F9949-2A4F-4479-AE2F-B57CB6B7CD6D}" type="presParOf" srcId="{D448F023-0CF3-4079-81DA-6C72B4539958}" destId="{5DD7DC0B-7B9D-4F3F-B486-C5E58F87E1E2}" srcOrd="0" destOrd="0" presId="urn:microsoft.com/office/officeart/2005/8/layout/vList2"/>
    <dgm:cxn modelId="{FA93C43B-AF65-4FAF-9E78-0ACA99A73DAC}" type="presParOf" srcId="{D448F023-0CF3-4079-81DA-6C72B4539958}" destId="{82BDDAD1-3B2E-4034-8269-A6B16AE490FF}" srcOrd="1" destOrd="0" presId="urn:microsoft.com/office/officeart/2005/8/layout/vList2"/>
    <dgm:cxn modelId="{A5DAED25-F5CD-4035-8059-916933A74550}" type="presParOf" srcId="{D448F023-0CF3-4079-81DA-6C72B4539958}" destId="{900FF2BD-EE5F-4C1F-921A-9FDF6291C38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D7DC0B-7B9D-4F3F-B486-C5E58F87E1E2}">
      <dsp:nvSpPr>
        <dsp:cNvPr id="0" name=""/>
        <dsp:cNvSpPr/>
      </dsp:nvSpPr>
      <dsp:spPr>
        <a:xfrm>
          <a:off x="0" y="61319"/>
          <a:ext cx="6096000" cy="2574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Após muito a se decidir sobre o início do projeto, começamos com a primeira ideia, essa era a ,“Grande Batalha”,  uma representação conceitual no diagrama que não chegou a ser passada ao modelo logico do banco por faltar muitos elementos e não estava rica em conteúdo.</a:t>
          </a:r>
          <a:endParaRPr lang="en-US" sz="2200" kern="1200" dirty="0"/>
        </a:p>
      </dsp:txBody>
      <dsp:txXfrm>
        <a:off x="125652" y="186971"/>
        <a:ext cx="5844696" cy="2322696"/>
      </dsp:txXfrm>
    </dsp:sp>
    <dsp:sp modelId="{900FF2BD-EE5F-4C1F-921A-9FDF6291C38A}">
      <dsp:nvSpPr>
        <dsp:cNvPr id="0" name=""/>
        <dsp:cNvSpPr/>
      </dsp:nvSpPr>
      <dsp:spPr>
        <a:xfrm>
          <a:off x="0" y="2698679"/>
          <a:ext cx="6096000" cy="2574000"/>
        </a:xfrm>
        <a:prstGeom prst="roundRect">
          <a:avLst/>
        </a:prstGeom>
        <a:solidFill>
          <a:schemeClr val="accent5">
            <a:hueOff val="1478378"/>
            <a:satOff val="20029"/>
            <a:lumOff val="3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Logo adiante á ideia da “The Blind </a:t>
          </a:r>
          <a:r>
            <a:rPr lang="pt-BR" sz="2200" kern="1200" dirty="0" err="1"/>
            <a:t>Twins</a:t>
          </a:r>
          <a:r>
            <a:rPr lang="pt-BR" sz="2200" kern="1200" dirty="0"/>
            <a:t>” ou Os Gêmeos Cegos, nasceu de partes da “Grande Batalha” e uma jogatina rápida com meu primo, que desempenhou papel importante na TDE.</a:t>
          </a:r>
          <a:endParaRPr lang="en-US" sz="2200" kern="1200" dirty="0"/>
        </a:p>
      </dsp:txBody>
      <dsp:txXfrm>
        <a:off x="125652" y="2824331"/>
        <a:ext cx="5844696" cy="23226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39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03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96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68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23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64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73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13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90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42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1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225023-D99B-898E-5212-31FD99C06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524000"/>
            <a:ext cx="5334000" cy="2286000"/>
          </a:xfrm>
        </p:spPr>
        <p:txBody>
          <a:bodyPr>
            <a:normAutofit/>
          </a:bodyPr>
          <a:lstStyle/>
          <a:p>
            <a:pPr algn="l"/>
            <a:r>
              <a:rPr lang="pt-BR" sz="4400"/>
              <a:t>TDE Banco de dados</a:t>
            </a:r>
            <a:br>
              <a:rPr lang="pt-BR" sz="4400"/>
            </a:br>
            <a:r>
              <a:rPr lang="pt-BR" sz="4400"/>
              <a:t>Terraria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1F3139-5AC8-4209-79AB-3C89F9AA5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571999"/>
            <a:ext cx="5334000" cy="1524000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Entrega final da TDE</a:t>
            </a:r>
          </a:p>
          <a:p>
            <a:pPr algn="l"/>
            <a:r>
              <a:rPr lang="pt-BR" dirty="0"/>
              <a:t>Professor – Gabriel </a:t>
            </a:r>
            <a:r>
              <a:rPr lang="pt-BR" dirty="0" err="1"/>
              <a:t>Cirac</a:t>
            </a:r>
            <a:endParaRPr lang="pt-BR" dirty="0"/>
          </a:p>
        </p:txBody>
      </p:sp>
      <p:pic>
        <p:nvPicPr>
          <p:cNvPr id="4" name="Picture 3" descr="Monitores de computador antigos">
            <a:extLst>
              <a:ext uri="{FF2B5EF4-FFF2-40B4-BE49-F238E27FC236}">
                <a16:creationId xmlns:a16="http://schemas.microsoft.com/office/drawing/2014/main" id="{80C74FB3-0131-ABA0-BBE0-13DB2CCA12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12" r="24617" b="2"/>
          <a:stretch/>
        </p:blipFill>
        <p:spPr>
          <a:xfrm>
            <a:off x="2" y="732510"/>
            <a:ext cx="5333999" cy="6125491"/>
          </a:xfrm>
          <a:custGeom>
            <a:avLst/>
            <a:gdLst/>
            <a:ahLst/>
            <a:cxnLst/>
            <a:rect l="l" t="t" r="r" b="b"/>
            <a:pathLst>
              <a:path w="5333999" h="6125491">
                <a:moveTo>
                  <a:pt x="0" y="0"/>
                </a:moveTo>
                <a:lnTo>
                  <a:pt x="201347" y="12133"/>
                </a:lnTo>
                <a:cubicBezTo>
                  <a:pt x="834520" y="59989"/>
                  <a:pt x="1489622" y="165274"/>
                  <a:pt x="2149412" y="288819"/>
                </a:cubicBezTo>
                <a:cubicBezTo>
                  <a:pt x="4194087" y="671477"/>
                  <a:pt x="4738431" y="1884930"/>
                  <a:pt x="5125148" y="3309606"/>
                </a:cubicBezTo>
                <a:cubicBezTo>
                  <a:pt x="5383961" y="4263563"/>
                  <a:pt x="5599841" y="5130569"/>
                  <a:pt x="4496734" y="5829050"/>
                </a:cubicBezTo>
                <a:cubicBezTo>
                  <a:pt x="4342061" y="5927011"/>
                  <a:pt x="4177261" y="6012425"/>
                  <a:pt x="4005032" y="6088102"/>
                </a:cubicBezTo>
                <a:lnTo>
                  <a:pt x="3915032" y="6125491"/>
                </a:lnTo>
                <a:lnTo>
                  <a:pt x="0" y="612549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EB7CBBE-178B-4DB3-AD92-DED458BAE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52425"/>
            <a:ext cx="5185830" cy="65055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4697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79FB14-6EE7-9FA8-4CD8-371A0F288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Engenharia reversa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0572931-961B-4A48-8B38-E9A9DB6E8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F29AAD2-96E3-4A6F-9A5E-B6B9E7E11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3906" y="5720962"/>
            <a:ext cx="4228094" cy="1137038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EC84841-2631-44D2-A01B-6AF0CF7F7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3921" y="5620196"/>
            <a:ext cx="5038078" cy="1237805"/>
          </a:xfrm>
          <a:custGeom>
            <a:avLst/>
            <a:gdLst>
              <a:gd name="connsiteX0" fmla="*/ 1576991 w 5038078"/>
              <a:gd name="connsiteY0" fmla="*/ 210 h 1238015"/>
              <a:gd name="connsiteX1" fmla="*/ 3403320 w 5038078"/>
              <a:gd name="connsiteY1" fmla="*/ 272125 h 1238015"/>
              <a:gd name="connsiteX2" fmla="*/ 4672870 w 5038078"/>
              <a:gd name="connsiteY2" fmla="*/ 693604 h 1238015"/>
              <a:gd name="connsiteX3" fmla="*/ 5038078 w 5038078"/>
              <a:gd name="connsiteY3" fmla="*/ 795929 h 1238015"/>
              <a:gd name="connsiteX4" fmla="*/ 5038078 w 5038078"/>
              <a:gd name="connsiteY4" fmla="*/ 1238015 h 1238015"/>
              <a:gd name="connsiteX5" fmla="*/ 0 w 5038078"/>
              <a:gd name="connsiteY5" fmla="*/ 1238015 h 1238015"/>
              <a:gd name="connsiteX6" fmla="*/ 19230 w 5038078"/>
              <a:gd name="connsiteY6" fmla="*/ 1159819 h 1238015"/>
              <a:gd name="connsiteX7" fmla="*/ 382219 w 5038078"/>
              <a:gd name="connsiteY7" fmla="*/ 334180 h 1238015"/>
              <a:gd name="connsiteX8" fmla="*/ 1315784 w 5038078"/>
              <a:gd name="connsiteY8" fmla="*/ 1388 h 1238015"/>
              <a:gd name="connsiteX9" fmla="*/ 1576991 w 5038078"/>
              <a:gd name="connsiteY9" fmla="*/ 210 h 123801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049689"/>
              <a:gd name="connsiteY0" fmla="*/ 1237805 h 1423588"/>
              <a:gd name="connsiteX1" fmla="*/ 19230 w 5049689"/>
              <a:gd name="connsiteY1" fmla="*/ 1159609 h 1423588"/>
              <a:gd name="connsiteX2" fmla="*/ 382219 w 5049689"/>
              <a:gd name="connsiteY2" fmla="*/ 333970 h 1423588"/>
              <a:gd name="connsiteX3" fmla="*/ 1315784 w 5049689"/>
              <a:gd name="connsiteY3" fmla="*/ 1178 h 1423588"/>
              <a:gd name="connsiteX4" fmla="*/ 1576991 w 5049689"/>
              <a:gd name="connsiteY4" fmla="*/ 0 h 1423588"/>
              <a:gd name="connsiteX5" fmla="*/ 3403320 w 5049689"/>
              <a:gd name="connsiteY5" fmla="*/ 271915 h 1423588"/>
              <a:gd name="connsiteX6" fmla="*/ 4672870 w 5049689"/>
              <a:gd name="connsiteY6" fmla="*/ 693394 h 1423588"/>
              <a:gd name="connsiteX7" fmla="*/ 5038078 w 5049689"/>
              <a:gd name="connsiteY7" fmla="*/ 795719 h 1423588"/>
              <a:gd name="connsiteX8" fmla="*/ 5049689 w 5049689"/>
              <a:gd name="connsiteY8" fmla="*/ 1423588 h 1423588"/>
              <a:gd name="connsiteX0" fmla="*/ 0 w 5038078"/>
              <a:gd name="connsiteY0" fmla="*/ 1237805 h 1237805"/>
              <a:gd name="connsiteX1" fmla="*/ 19230 w 5038078"/>
              <a:gd name="connsiteY1" fmla="*/ 1159609 h 1237805"/>
              <a:gd name="connsiteX2" fmla="*/ 382219 w 5038078"/>
              <a:gd name="connsiteY2" fmla="*/ 333970 h 1237805"/>
              <a:gd name="connsiteX3" fmla="*/ 1315784 w 5038078"/>
              <a:gd name="connsiteY3" fmla="*/ 1178 h 1237805"/>
              <a:gd name="connsiteX4" fmla="*/ 1576991 w 5038078"/>
              <a:gd name="connsiteY4" fmla="*/ 0 h 1237805"/>
              <a:gd name="connsiteX5" fmla="*/ 3403320 w 5038078"/>
              <a:gd name="connsiteY5" fmla="*/ 271915 h 1237805"/>
              <a:gd name="connsiteX6" fmla="*/ 4672870 w 5038078"/>
              <a:gd name="connsiteY6" fmla="*/ 693394 h 1237805"/>
              <a:gd name="connsiteX7" fmla="*/ 5038078 w 5038078"/>
              <a:gd name="connsiteY7" fmla="*/ 795719 h 123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38078" h="1237805">
                <a:moveTo>
                  <a:pt x="0" y="1237805"/>
                </a:moveTo>
                <a:lnTo>
                  <a:pt x="19230" y="1159609"/>
                </a:lnTo>
                <a:cubicBezTo>
                  <a:pt x="96961" y="850027"/>
                  <a:pt x="191605" y="533778"/>
                  <a:pt x="382219" y="333970"/>
                </a:cubicBezTo>
                <a:cubicBezTo>
                  <a:pt x="619171" y="85526"/>
                  <a:pt x="977934" y="5774"/>
                  <a:pt x="1315784" y="1178"/>
                </a:cubicBezTo>
                <a:lnTo>
                  <a:pt x="1576991" y="0"/>
                </a:lnTo>
                <a:cubicBezTo>
                  <a:pt x="2190813" y="3698"/>
                  <a:pt x="2830589" y="57744"/>
                  <a:pt x="3403320" y="271915"/>
                </a:cubicBezTo>
                <a:cubicBezTo>
                  <a:pt x="3828046" y="430728"/>
                  <a:pt x="4248519" y="568281"/>
                  <a:pt x="4672870" y="693394"/>
                </a:cubicBezTo>
                <a:lnTo>
                  <a:pt x="5038078" y="795719"/>
                </a:lnTo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012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Tabela&#10;&#10;Descrição gerada automaticamente">
            <a:extLst>
              <a:ext uri="{FF2B5EF4-FFF2-40B4-BE49-F238E27FC236}">
                <a16:creationId xmlns:a16="http://schemas.microsoft.com/office/drawing/2014/main" id="{111A01AA-A7D7-C940-B3C1-527196A52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748" y="0"/>
            <a:ext cx="7221860" cy="6858000"/>
          </a:xfrm>
        </p:spPr>
      </p:pic>
    </p:spTree>
    <p:extLst>
      <p:ext uri="{BB962C8B-B14F-4D97-AF65-F5344CB8AC3E}">
        <p14:creationId xmlns:p14="http://schemas.microsoft.com/office/powerpoint/2010/main" val="3364086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Uma imagem contendo Gráfico de caixa estreita&#10;&#10;Descrição gerada automaticamente">
            <a:extLst>
              <a:ext uri="{FF2B5EF4-FFF2-40B4-BE49-F238E27FC236}">
                <a16:creationId xmlns:a16="http://schemas.microsoft.com/office/drawing/2014/main" id="{52416C0F-927F-406D-8361-9A2E3E612F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768" y="0"/>
            <a:ext cx="8912464" cy="6858000"/>
          </a:xfrm>
        </p:spPr>
      </p:pic>
    </p:spTree>
    <p:extLst>
      <p:ext uri="{BB962C8B-B14F-4D97-AF65-F5344CB8AC3E}">
        <p14:creationId xmlns:p14="http://schemas.microsoft.com/office/powerpoint/2010/main" val="1680268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Monitores de computador antigos">
            <a:extLst>
              <a:ext uri="{FF2B5EF4-FFF2-40B4-BE49-F238E27FC236}">
                <a16:creationId xmlns:a16="http://schemas.microsoft.com/office/drawing/2014/main" id="{E5187A66-1430-61DD-AA0A-FBB0E8A351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6" b="14273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6C2F60D-36DC-4E6D-8544-3562BBABA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42263" y="1782827"/>
            <a:ext cx="4332910" cy="5817436"/>
          </a:xfrm>
          <a:custGeom>
            <a:avLst/>
            <a:gdLst>
              <a:gd name="connsiteX0" fmla="*/ 3175347 w 4332910"/>
              <a:gd name="connsiteY0" fmla="*/ 710 h 5817436"/>
              <a:gd name="connsiteX1" fmla="*/ 3972229 w 4332910"/>
              <a:gd name="connsiteY1" fmla="*/ 94304 h 5817436"/>
              <a:gd name="connsiteX2" fmla="*/ 4332910 w 4332910"/>
              <a:gd name="connsiteY2" fmla="*/ 180296 h 5817436"/>
              <a:gd name="connsiteX3" fmla="*/ 4332910 w 4332910"/>
              <a:gd name="connsiteY3" fmla="*/ 5817436 h 5817436"/>
              <a:gd name="connsiteX4" fmla="*/ 1006557 w 4332910"/>
              <a:gd name="connsiteY4" fmla="*/ 5817436 h 5817436"/>
              <a:gd name="connsiteX5" fmla="*/ 866510 w 4332910"/>
              <a:gd name="connsiteY5" fmla="*/ 5609583 h 5817436"/>
              <a:gd name="connsiteX6" fmla="*/ 351747 w 4332910"/>
              <a:gd name="connsiteY6" fmla="*/ 2263621 h 5817436"/>
              <a:gd name="connsiteX7" fmla="*/ 1381666 w 4332910"/>
              <a:gd name="connsiteY7" fmla="*/ 845238 h 5817436"/>
              <a:gd name="connsiteX8" fmla="*/ 2751595 w 4332910"/>
              <a:gd name="connsiteY8" fmla="*/ 47742 h 5817436"/>
              <a:gd name="connsiteX9" fmla="*/ 3175347 w 4332910"/>
              <a:gd name="connsiteY9" fmla="*/ 710 h 5817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32910" h="5817436">
                <a:moveTo>
                  <a:pt x="3175347" y="710"/>
                </a:moveTo>
                <a:cubicBezTo>
                  <a:pt x="3421493" y="-5064"/>
                  <a:pt x="3686120" y="24227"/>
                  <a:pt x="3972229" y="94304"/>
                </a:cubicBezTo>
                <a:lnTo>
                  <a:pt x="4332910" y="180296"/>
                </a:lnTo>
                <a:lnTo>
                  <a:pt x="4332910" y="5817436"/>
                </a:lnTo>
                <a:lnTo>
                  <a:pt x="1006557" y="5817436"/>
                </a:lnTo>
                <a:lnTo>
                  <a:pt x="866510" y="5609583"/>
                </a:lnTo>
                <a:cubicBezTo>
                  <a:pt x="140071" y="4515211"/>
                  <a:pt x="-376405" y="3480830"/>
                  <a:pt x="351747" y="2263621"/>
                </a:cubicBezTo>
                <a:cubicBezTo>
                  <a:pt x="664977" y="1739861"/>
                  <a:pt x="994988" y="1240809"/>
                  <a:pt x="1381666" y="845238"/>
                </a:cubicBezTo>
                <a:cubicBezTo>
                  <a:pt x="1768346" y="449669"/>
                  <a:pt x="2211693" y="157580"/>
                  <a:pt x="2751595" y="47742"/>
                </a:cubicBezTo>
                <a:cubicBezTo>
                  <a:pt x="2886624" y="20264"/>
                  <a:pt x="3027659" y="4175"/>
                  <a:pt x="3175347" y="710"/>
                </a:cubicBezTo>
                <a:close/>
              </a:path>
            </a:pathLst>
          </a:cu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CFFC7D5-8758-4C87-A839-9FF78F543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482642" flipH="1">
            <a:off x="318955" y="2073697"/>
            <a:ext cx="5867664" cy="5317986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  <a:gd name="connsiteX0" fmla="*/ 0 w 1085312"/>
              <a:gd name="connsiteY0" fmla="*/ 0 h 2441440"/>
              <a:gd name="connsiteX1" fmla="*/ 53089 w 1085312"/>
              <a:gd name="connsiteY1" fmla="*/ 4542 h 2441440"/>
              <a:gd name="connsiteX2" fmla="*/ 790077 w 1085312"/>
              <a:gd name="connsiteY2" fmla="*/ 872756 h 2441440"/>
              <a:gd name="connsiteX3" fmla="*/ 1085252 w 1085312"/>
              <a:gd name="connsiteY3" fmla="*/ 1943649 h 2441440"/>
              <a:gd name="connsiteX4" fmla="*/ 1064832 w 1085312"/>
              <a:gd name="connsiteY4" fmla="*/ 2198094 h 2441440"/>
              <a:gd name="connsiteX5" fmla="*/ 1043734 w 1085312"/>
              <a:gd name="connsiteY5" fmla="*/ 2315675 h 2441440"/>
              <a:gd name="connsiteX6" fmla="*/ 59456 w 1085312"/>
              <a:gd name="connsiteY6" fmla="*/ 2441440 h 2441440"/>
              <a:gd name="connsiteX0" fmla="*/ 0 w 1085312"/>
              <a:gd name="connsiteY0" fmla="*/ 0 h 2315675"/>
              <a:gd name="connsiteX1" fmla="*/ 53089 w 1085312"/>
              <a:gd name="connsiteY1" fmla="*/ 4542 h 2315675"/>
              <a:gd name="connsiteX2" fmla="*/ 790077 w 1085312"/>
              <a:gd name="connsiteY2" fmla="*/ 872756 h 2315675"/>
              <a:gd name="connsiteX3" fmla="*/ 1085252 w 1085312"/>
              <a:gd name="connsiteY3" fmla="*/ 1943649 h 2315675"/>
              <a:gd name="connsiteX4" fmla="*/ 1064832 w 1085312"/>
              <a:gd name="connsiteY4" fmla="*/ 2198094 h 2315675"/>
              <a:gd name="connsiteX5" fmla="*/ 1043734 w 1085312"/>
              <a:gd name="connsiteY5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5312" h="2315675">
                <a:moveTo>
                  <a:pt x="0" y="0"/>
                </a:move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28FF86-56D2-014A-72B5-17CE1EEC5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830853"/>
            <a:ext cx="4297680" cy="15819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Inserts do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356904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688EBA-8B8B-6362-A08C-B81CDCC24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Insert</a:t>
            </a:r>
            <a:r>
              <a:rPr lang="pt-BR" dirty="0"/>
              <a:t> informações aliados</a:t>
            </a:r>
          </a:p>
        </p:txBody>
      </p:sp>
      <p:pic>
        <p:nvPicPr>
          <p:cNvPr id="5" name="Espaço Reservado para Conteúdo 4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518FB8F1-3F23-F789-7647-392B41AD2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330" y="2547257"/>
            <a:ext cx="7927340" cy="24352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9737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BC5491-11C5-2854-82A3-14CC4910F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Inserts</a:t>
            </a:r>
            <a:r>
              <a:rPr lang="pt-BR" dirty="0"/>
              <a:t>  Inventário personagens</a:t>
            </a:r>
          </a:p>
        </p:txBody>
      </p:sp>
      <p:pic>
        <p:nvPicPr>
          <p:cNvPr id="5" name="Espaço Reservado para Conteúdo 4" descr="Uma imagem contendo Texto&#10;&#10;Descrição gerada automaticamente">
            <a:extLst>
              <a:ext uri="{FF2B5EF4-FFF2-40B4-BE49-F238E27FC236}">
                <a16:creationId xmlns:a16="http://schemas.microsoft.com/office/drawing/2014/main" id="{1032CFC4-4310-EB40-492C-F1FA586C6A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082" y="2392829"/>
            <a:ext cx="9217835" cy="32743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65053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8B4ECE-19CD-C902-CFA4-AE5C285BB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Insert</a:t>
            </a:r>
            <a:r>
              <a:rPr lang="pt-BR" dirty="0"/>
              <a:t> </a:t>
            </a:r>
            <a:r>
              <a:rPr lang="pt-BR" dirty="0" err="1"/>
              <a:t>Lunatico</a:t>
            </a:r>
            <a:endParaRPr lang="pt-BR" dirty="0"/>
          </a:p>
        </p:txBody>
      </p:sp>
      <p:pic>
        <p:nvPicPr>
          <p:cNvPr id="5" name="Espaço Reservado para Conteúdo 4" descr="Texto&#10;&#10;Descrição gerada automaticamente">
            <a:extLst>
              <a:ext uri="{FF2B5EF4-FFF2-40B4-BE49-F238E27FC236}">
                <a16:creationId xmlns:a16="http://schemas.microsoft.com/office/drawing/2014/main" id="{722BB954-3C9B-0198-95AA-92AA90F0E2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784" y="2864499"/>
            <a:ext cx="9648431" cy="20554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84921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E403C9-CDA6-050B-657A-EB6457A8A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Insert</a:t>
            </a:r>
            <a:r>
              <a:rPr lang="pt-BR" dirty="0"/>
              <a:t> </a:t>
            </a:r>
            <a:r>
              <a:rPr lang="pt-BR" dirty="0" err="1"/>
              <a:t>Lunatico</a:t>
            </a:r>
            <a:r>
              <a:rPr lang="pt-BR" dirty="0"/>
              <a:t> </a:t>
            </a:r>
            <a:r>
              <a:rPr lang="pt-BR" dirty="0" err="1"/>
              <a:t>drop</a:t>
            </a:r>
            <a:endParaRPr lang="pt-BR" dirty="0"/>
          </a:p>
        </p:txBody>
      </p:sp>
      <p:pic>
        <p:nvPicPr>
          <p:cNvPr id="5" name="Espaço Reservado para Conteúdo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FEC8DE8A-9B75-A483-4CEB-460AEC70BC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737" y="2855168"/>
            <a:ext cx="8778526" cy="20919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8594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EB94FC-53A2-00AF-E34B-F06AA39AF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Insert</a:t>
            </a:r>
            <a:r>
              <a:rPr lang="pt-BR" dirty="0"/>
              <a:t> Pilar Solar</a:t>
            </a:r>
          </a:p>
        </p:txBody>
      </p:sp>
      <p:pic>
        <p:nvPicPr>
          <p:cNvPr id="5" name="Espaço Reservado para Conteúdo 4" descr="Texto&#10;&#10;Descrição gerada automaticamente com confiança baixa">
            <a:extLst>
              <a:ext uri="{FF2B5EF4-FFF2-40B4-BE49-F238E27FC236}">
                <a16:creationId xmlns:a16="http://schemas.microsoft.com/office/drawing/2014/main" id="{16FCB85C-7F4E-3FE0-B55F-3402FA9D7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623" y="2210338"/>
            <a:ext cx="4314753" cy="34051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57629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DE196-3047-4110-E04D-493BE271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Insert</a:t>
            </a:r>
            <a:r>
              <a:rPr lang="pt-BR" dirty="0"/>
              <a:t> Pilar </a:t>
            </a:r>
            <a:r>
              <a:rPr lang="pt-BR" dirty="0" err="1"/>
              <a:t>Stardust</a:t>
            </a:r>
            <a:endParaRPr lang="pt-BR" dirty="0"/>
          </a:p>
        </p:txBody>
      </p:sp>
      <p:pic>
        <p:nvPicPr>
          <p:cNvPr id="5" name="Espaço Reservado para Conteúdo 4" descr="Texto&#10;&#10;Descrição gerada automaticamente com confiança baixa">
            <a:extLst>
              <a:ext uri="{FF2B5EF4-FFF2-40B4-BE49-F238E27FC236}">
                <a16:creationId xmlns:a16="http://schemas.microsoft.com/office/drawing/2014/main" id="{8807C70C-8690-2DB0-2AEE-2F33F2D00F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196" y="2518166"/>
            <a:ext cx="4455608" cy="32108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31661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FCEFB4-C1F3-FA8B-0C4F-00CD5A845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Equipe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B5E175C-4F2E-E8AA-67F3-A72ECDE53288}"/>
              </a:ext>
            </a:extLst>
          </p:cNvPr>
          <p:cNvSpPr/>
          <p:nvPr/>
        </p:nvSpPr>
        <p:spPr>
          <a:xfrm>
            <a:off x="427703" y="2942303"/>
            <a:ext cx="4980039" cy="1248696"/>
          </a:xfrm>
          <a:prstGeom prst="roundRect">
            <a:avLst/>
          </a:prstGeom>
          <a:solidFill>
            <a:schemeClr val="tx2">
              <a:lumMod val="25000"/>
            </a:schemeClr>
          </a:solidFill>
          <a:effectLst>
            <a:reflection blurRad="6350" stA="50000" endA="300" endPos="55500" dist="101600" dir="5400000" sy="-100000" algn="bl" rotWithShape="0"/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/>
              <a:t>Carlos Alberto Santiago Pimentel </a:t>
            </a:r>
          </a:p>
          <a:p>
            <a:r>
              <a:rPr lang="pt-BR" sz="2400" dirty="0"/>
              <a:t>020062</a:t>
            </a:r>
            <a:endParaRPr lang="en-US" sz="2400" dirty="0"/>
          </a:p>
          <a:p>
            <a:pPr algn="ctr"/>
            <a:endParaRPr lang="pt-BR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A6961C60-7F63-CB8C-7EB9-82A7CC959119}"/>
              </a:ext>
            </a:extLst>
          </p:cNvPr>
          <p:cNvSpPr/>
          <p:nvPr/>
        </p:nvSpPr>
        <p:spPr>
          <a:xfrm>
            <a:off x="5840362" y="2942303"/>
            <a:ext cx="4434348" cy="1248696"/>
          </a:xfrm>
          <a:prstGeom prst="roundRect">
            <a:avLst/>
          </a:prstGeom>
          <a:solidFill>
            <a:schemeClr val="tx2">
              <a:lumMod val="25000"/>
            </a:schemeClr>
          </a:solidFill>
          <a:effectLst>
            <a:reflection blurRad="6350" stA="50000" endA="300" endPos="55500" dist="1016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/>
              <a:t>Miguel Vilela Moraes Ribeiro </a:t>
            </a:r>
          </a:p>
          <a:p>
            <a:r>
              <a:rPr lang="pt-BR" sz="2400" dirty="0"/>
              <a:t>020280</a:t>
            </a:r>
            <a:endParaRPr lang="en-US" sz="2400" dirty="0"/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0015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42279-0245-9219-FD53-59319C1F9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Insert</a:t>
            </a:r>
            <a:r>
              <a:rPr lang="pt-BR" dirty="0"/>
              <a:t> Pilar </a:t>
            </a:r>
            <a:r>
              <a:rPr lang="pt-BR" dirty="0" err="1"/>
              <a:t>Nebulla</a:t>
            </a:r>
            <a:endParaRPr lang="pt-BR" dirty="0"/>
          </a:p>
        </p:txBody>
      </p:sp>
      <p:pic>
        <p:nvPicPr>
          <p:cNvPr id="5" name="Espaço Reservado para Conteúdo 4" descr="Texto&#10;&#10;Descrição gerada automaticamente">
            <a:extLst>
              <a:ext uri="{FF2B5EF4-FFF2-40B4-BE49-F238E27FC236}">
                <a16:creationId xmlns:a16="http://schemas.microsoft.com/office/drawing/2014/main" id="{479CC0E5-ECDA-6891-5ED1-73465A762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686" y="2416628"/>
            <a:ext cx="5348627" cy="32937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75128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86CAF8-121D-170C-2F05-215C50713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Insert</a:t>
            </a:r>
            <a:r>
              <a:rPr lang="pt-BR" dirty="0"/>
              <a:t> Pilar </a:t>
            </a:r>
            <a:r>
              <a:rPr lang="pt-BR" dirty="0" err="1"/>
              <a:t>Vortex</a:t>
            </a:r>
            <a:endParaRPr lang="pt-BR" dirty="0"/>
          </a:p>
        </p:txBody>
      </p:sp>
      <p:pic>
        <p:nvPicPr>
          <p:cNvPr id="5" name="Espaço Reservado para Conteúdo 4" descr="Texto&#10;&#10;Descrição gerada automaticamente">
            <a:extLst>
              <a:ext uri="{FF2B5EF4-FFF2-40B4-BE49-F238E27FC236}">
                <a16:creationId xmlns:a16="http://schemas.microsoft.com/office/drawing/2014/main" id="{B1399161-DAF8-CF61-2997-A158284AFC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688" y="2637607"/>
            <a:ext cx="4882624" cy="33526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47105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57AA22-305E-67EF-9BF1-DA2902B62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Insert</a:t>
            </a:r>
            <a:r>
              <a:rPr lang="pt-BR" dirty="0"/>
              <a:t> </a:t>
            </a:r>
            <a:r>
              <a:rPr lang="pt-BR" dirty="0" err="1"/>
              <a:t>Moon</a:t>
            </a:r>
            <a:r>
              <a:rPr lang="pt-BR" dirty="0"/>
              <a:t> </a:t>
            </a:r>
            <a:r>
              <a:rPr lang="pt-BR" dirty="0" err="1"/>
              <a:t>Lord</a:t>
            </a:r>
            <a:endParaRPr lang="pt-BR" dirty="0"/>
          </a:p>
        </p:txBody>
      </p:sp>
      <p:pic>
        <p:nvPicPr>
          <p:cNvPr id="5" name="Espaço Reservado para Conteúdo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CE5B6DC8-8A81-1AF8-08E5-BE0DE893BE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54" y="2515458"/>
            <a:ext cx="4876892" cy="29261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69127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3D95C-05ED-CA8F-9A3D-02A50ED0B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Insert</a:t>
            </a:r>
            <a:r>
              <a:rPr lang="pt-BR" dirty="0"/>
              <a:t> </a:t>
            </a:r>
            <a:r>
              <a:rPr lang="pt-BR" dirty="0" err="1"/>
              <a:t>Moon</a:t>
            </a:r>
            <a:r>
              <a:rPr lang="pt-BR" dirty="0"/>
              <a:t> </a:t>
            </a:r>
            <a:r>
              <a:rPr lang="pt-BR" dirty="0" err="1"/>
              <a:t>Lord</a:t>
            </a:r>
            <a:r>
              <a:rPr lang="pt-BR" dirty="0"/>
              <a:t> </a:t>
            </a:r>
            <a:r>
              <a:rPr lang="pt-BR" dirty="0" err="1"/>
              <a:t>drop</a:t>
            </a:r>
            <a:endParaRPr lang="pt-BR" dirty="0"/>
          </a:p>
        </p:txBody>
      </p:sp>
      <p:pic>
        <p:nvPicPr>
          <p:cNvPr id="5" name="Espaço Reservado para Conteúdo 4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C6A1B399-742D-DFC0-7964-5B1D747E7C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202" y="2102070"/>
            <a:ext cx="6289596" cy="35290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65101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78F937-E1B0-168F-F16B-599CC64F4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018325" cy="4572000"/>
          </a:xfrm>
        </p:spPr>
        <p:txBody>
          <a:bodyPr anchor="t">
            <a:normAutofit/>
          </a:bodyPr>
          <a:lstStyle/>
          <a:p>
            <a:r>
              <a:rPr lang="pt-BR" sz="3200" dirty="0"/>
              <a:t>Conclusão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5815A23-71BB-4173-B4BF-E90CD9D20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08054" y="0"/>
            <a:ext cx="4583947" cy="6131671"/>
          </a:xfrm>
          <a:custGeom>
            <a:avLst/>
            <a:gdLst>
              <a:gd name="connsiteX0" fmla="*/ 1303111 w 4583947"/>
              <a:gd name="connsiteY0" fmla="*/ 0 h 6131671"/>
              <a:gd name="connsiteX1" fmla="*/ 4583947 w 4583947"/>
              <a:gd name="connsiteY1" fmla="*/ 0 h 6131671"/>
              <a:gd name="connsiteX2" fmla="*/ 4583947 w 4583947"/>
              <a:gd name="connsiteY2" fmla="*/ 4228311 h 6131671"/>
              <a:gd name="connsiteX3" fmla="*/ 4541880 w 4583947"/>
              <a:gd name="connsiteY3" fmla="*/ 4258857 h 6131671"/>
              <a:gd name="connsiteX4" fmla="*/ 4128523 w 4583947"/>
              <a:gd name="connsiteY4" fmla="*/ 4540543 h 6131671"/>
              <a:gd name="connsiteX5" fmla="*/ 1946719 w 4583947"/>
              <a:gd name="connsiteY5" fmla="*/ 5933430 h 6131671"/>
              <a:gd name="connsiteX6" fmla="*/ 393090 w 4583947"/>
              <a:gd name="connsiteY6" fmla="*/ 5653230 h 6131671"/>
              <a:gd name="connsiteX7" fmla="*/ 62 w 4583947"/>
              <a:gd name="connsiteY7" fmla="*/ 4146595 h 6131671"/>
              <a:gd name="connsiteX8" fmla="*/ 1277882 w 4583947"/>
              <a:gd name="connsiteY8" fmla="*/ 32051 h 613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3947" h="6131671">
                <a:moveTo>
                  <a:pt x="1303111" y="0"/>
                </a:moveTo>
                <a:lnTo>
                  <a:pt x="4583947" y="0"/>
                </a:lnTo>
                <a:lnTo>
                  <a:pt x="4583947" y="4228311"/>
                </a:lnTo>
                <a:lnTo>
                  <a:pt x="4541880" y="4258857"/>
                </a:lnTo>
                <a:cubicBezTo>
                  <a:pt x="4395640" y="4361102"/>
                  <a:pt x="4254236" y="4453840"/>
                  <a:pt x="4128523" y="4540543"/>
                </a:cubicBezTo>
                <a:cubicBezTo>
                  <a:pt x="3416510" y="5032410"/>
                  <a:pt x="2702940" y="5523262"/>
                  <a:pt x="1946719" y="5933430"/>
                </a:cubicBezTo>
                <a:cubicBezTo>
                  <a:pt x="1506382" y="6172525"/>
                  <a:pt x="872113" y="6310628"/>
                  <a:pt x="393090" y="5653230"/>
                </a:cubicBezTo>
                <a:cubicBezTo>
                  <a:pt x="73281" y="5214029"/>
                  <a:pt x="-2478" y="4628756"/>
                  <a:pt x="62" y="4146595"/>
                </a:cubicBezTo>
                <a:cubicBezTo>
                  <a:pt x="8670" y="2518973"/>
                  <a:pt x="544344" y="1015353"/>
                  <a:pt x="1277882" y="3205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423BB46-9386-40B6-B6A8-70CDDE734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9075" y="16663"/>
            <a:ext cx="4352924" cy="6092804"/>
          </a:xfrm>
          <a:custGeom>
            <a:avLst/>
            <a:gdLst>
              <a:gd name="connsiteX0" fmla="*/ 520805 w 4496214"/>
              <a:gd name="connsiteY0" fmla="*/ 0 h 4712444"/>
              <a:gd name="connsiteX1" fmla="*/ 4496214 w 4496214"/>
              <a:gd name="connsiteY1" fmla="*/ 0 h 4712444"/>
              <a:gd name="connsiteX2" fmla="*/ 4496214 w 4496214"/>
              <a:gd name="connsiteY2" fmla="*/ 2870874 h 4712444"/>
              <a:gd name="connsiteX3" fmla="*/ 4327504 w 4496214"/>
              <a:gd name="connsiteY3" fmla="*/ 2986301 h 4712444"/>
              <a:gd name="connsiteX4" fmla="*/ 4128523 w 4496214"/>
              <a:gd name="connsiteY4" fmla="*/ 3121316 h 4712444"/>
              <a:gd name="connsiteX5" fmla="*/ 1946719 w 4496214"/>
              <a:gd name="connsiteY5" fmla="*/ 4514203 h 4712444"/>
              <a:gd name="connsiteX6" fmla="*/ 393090 w 4496214"/>
              <a:gd name="connsiteY6" fmla="*/ 4234003 h 4712444"/>
              <a:gd name="connsiteX7" fmla="*/ 62 w 4496214"/>
              <a:gd name="connsiteY7" fmla="*/ 2727368 h 4712444"/>
              <a:gd name="connsiteX8" fmla="*/ 513680 w 4496214"/>
              <a:gd name="connsiteY8" fmla="*/ 17175 h 4712444"/>
              <a:gd name="connsiteX0" fmla="*/ 4496214 w 4496214"/>
              <a:gd name="connsiteY0" fmla="*/ 0 h 4712444"/>
              <a:gd name="connsiteX1" fmla="*/ 4496214 w 4496214"/>
              <a:gd name="connsiteY1" fmla="*/ 2870874 h 4712444"/>
              <a:gd name="connsiteX2" fmla="*/ 4327504 w 4496214"/>
              <a:gd name="connsiteY2" fmla="*/ 2986301 h 4712444"/>
              <a:gd name="connsiteX3" fmla="*/ 4128523 w 4496214"/>
              <a:gd name="connsiteY3" fmla="*/ 3121316 h 4712444"/>
              <a:gd name="connsiteX4" fmla="*/ 1946719 w 4496214"/>
              <a:gd name="connsiteY4" fmla="*/ 4514203 h 4712444"/>
              <a:gd name="connsiteX5" fmla="*/ 393090 w 4496214"/>
              <a:gd name="connsiteY5" fmla="*/ 4234003 h 4712444"/>
              <a:gd name="connsiteX6" fmla="*/ 62 w 4496214"/>
              <a:gd name="connsiteY6" fmla="*/ 2727368 h 4712444"/>
              <a:gd name="connsiteX7" fmla="*/ 513680 w 4496214"/>
              <a:gd name="connsiteY7" fmla="*/ 17175 h 4712444"/>
              <a:gd name="connsiteX8" fmla="*/ 610729 w 4496214"/>
              <a:gd name="connsiteY8" fmla="*/ 94249 h 4712444"/>
              <a:gd name="connsiteX0" fmla="*/ 4496214 w 4496214"/>
              <a:gd name="connsiteY0" fmla="*/ 2853983 h 4695553"/>
              <a:gd name="connsiteX1" fmla="*/ 4327504 w 4496214"/>
              <a:gd name="connsiteY1" fmla="*/ 2969410 h 4695553"/>
              <a:gd name="connsiteX2" fmla="*/ 4128523 w 4496214"/>
              <a:gd name="connsiteY2" fmla="*/ 3104425 h 4695553"/>
              <a:gd name="connsiteX3" fmla="*/ 1946719 w 4496214"/>
              <a:gd name="connsiteY3" fmla="*/ 4497312 h 4695553"/>
              <a:gd name="connsiteX4" fmla="*/ 393090 w 4496214"/>
              <a:gd name="connsiteY4" fmla="*/ 4217112 h 4695553"/>
              <a:gd name="connsiteX5" fmla="*/ 62 w 4496214"/>
              <a:gd name="connsiteY5" fmla="*/ 2710477 h 4695553"/>
              <a:gd name="connsiteX6" fmla="*/ 513680 w 4496214"/>
              <a:gd name="connsiteY6" fmla="*/ 284 h 4695553"/>
              <a:gd name="connsiteX7" fmla="*/ 610729 w 4496214"/>
              <a:gd name="connsiteY7" fmla="*/ 77358 h 4695553"/>
              <a:gd name="connsiteX0" fmla="*/ 4496214 w 4496214"/>
              <a:gd name="connsiteY0" fmla="*/ 2853699 h 4695269"/>
              <a:gd name="connsiteX1" fmla="*/ 4327504 w 4496214"/>
              <a:gd name="connsiteY1" fmla="*/ 2969126 h 4695269"/>
              <a:gd name="connsiteX2" fmla="*/ 4128523 w 4496214"/>
              <a:gd name="connsiteY2" fmla="*/ 3104141 h 4695269"/>
              <a:gd name="connsiteX3" fmla="*/ 1946719 w 4496214"/>
              <a:gd name="connsiteY3" fmla="*/ 4497028 h 4695269"/>
              <a:gd name="connsiteX4" fmla="*/ 393090 w 4496214"/>
              <a:gd name="connsiteY4" fmla="*/ 4216828 h 4695269"/>
              <a:gd name="connsiteX5" fmla="*/ 62 w 4496214"/>
              <a:gd name="connsiteY5" fmla="*/ 2710193 h 4695269"/>
              <a:gd name="connsiteX6" fmla="*/ 513680 w 4496214"/>
              <a:gd name="connsiteY6" fmla="*/ 0 h 4695269"/>
              <a:gd name="connsiteX0" fmla="*/ 4496214 w 4496214"/>
              <a:gd name="connsiteY0" fmla="*/ 2853699 h 4650427"/>
              <a:gd name="connsiteX1" fmla="*/ 4327504 w 4496214"/>
              <a:gd name="connsiteY1" fmla="*/ 2969126 h 4650427"/>
              <a:gd name="connsiteX2" fmla="*/ 4128523 w 4496214"/>
              <a:gd name="connsiteY2" fmla="*/ 3104141 h 4650427"/>
              <a:gd name="connsiteX3" fmla="*/ 3578025 w 4496214"/>
              <a:gd name="connsiteY3" fmla="*/ 3466740 h 4650427"/>
              <a:gd name="connsiteX4" fmla="*/ 1946719 w 4496214"/>
              <a:gd name="connsiteY4" fmla="*/ 4497028 h 4650427"/>
              <a:gd name="connsiteX5" fmla="*/ 393090 w 4496214"/>
              <a:gd name="connsiteY5" fmla="*/ 4216828 h 4650427"/>
              <a:gd name="connsiteX6" fmla="*/ 62 w 4496214"/>
              <a:gd name="connsiteY6" fmla="*/ 2710193 h 4650427"/>
              <a:gd name="connsiteX7" fmla="*/ 513680 w 4496214"/>
              <a:gd name="connsiteY7" fmla="*/ 0 h 4650427"/>
              <a:gd name="connsiteX0" fmla="*/ 4496214 w 4496214"/>
              <a:gd name="connsiteY0" fmla="*/ 2853699 h 4650427"/>
              <a:gd name="connsiteX1" fmla="*/ 4327504 w 4496214"/>
              <a:gd name="connsiteY1" fmla="*/ 2969126 h 4650427"/>
              <a:gd name="connsiteX2" fmla="*/ 4128523 w 4496214"/>
              <a:gd name="connsiteY2" fmla="*/ 3104141 h 4650427"/>
              <a:gd name="connsiteX3" fmla="*/ 3578025 w 4496214"/>
              <a:gd name="connsiteY3" fmla="*/ 3466740 h 4650427"/>
              <a:gd name="connsiteX4" fmla="*/ 1946719 w 4496214"/>
              <a:gd name="connsiteY4" fmla="*/ 4497028 h 4650427"/>
              <a:gd name="connsiteX5" fmla="*/ 393090 w 4496214"/>
              <a:gd name="connsiteY5" fmla="*/ 4216828 h 4650427"/>
              <a:gd name="connsiteX6" fmla="*/ 62 w 4496214"/>
              <a:gd name="connsiteY6" fmla="*/ 2710193 h 4650427"/>
              <a:gd name="connsiteX7" fmla="*/ 513680 w 4496214"/>
              <a:gd name="connsiteY7" fmla="*/ 0 h 4650427"/>
              <a:gd name="connsiteX0" fmla="*/ 4496214 w 4496214"/>
              <a:gd name="connsiteY0" fmla="*/ 2853699 h 4650427"/>
              <a:gd name="connsiteX1" fmla="*/ 4327504 w 4496214"/>
              <a:gd name="connsiteY1" fmla="*/ 2969126 h 4650427"/>
              <a:gd name="connsiteX2" fmla="*/ 3578025 w 4496214"/>
              <a:gd name="connsiteY2" fmla="*/ 3466740 h 4650427"/>
              <a:gd name="connsiteX3" fmla="*/ 1946719 w 4496214"/>
              <a:gd name="connsiteY3" fmla="*/ 4497028 h 4650427"/>
              <a:gd name="connsiteX4" fmla="*/ 393090 w 4496214"/>
              <a:gd name="connsiteY4" fmla="*/ 4216828 h 4650427"/>
              <a:gd name="connsiteX5" fmla="*/ 62 w 4496214"/>
              <a:gd name="connsiteY5" fmla="*/ 2710193 h 4650427"/>
              <a:gd name="connsiteX6" fmla="*/ 513680 w 4496214"/>
              <a:gd name="connsiteY6" fmla="*/ 0 h 4650427"/>
              <a:gd name="connsiteX0" fmla="*/ 4496214 w 4496214"/>
              <a:gd name="connsiteY0" fmla="*/ 2853699 h 4650427"/>
              <a:gd name="connsiteX1" fmla="*/ 3578025 w 4496214"/>
              <a:gd name="connsiteY1" fmla="*/ 3466740 h 4650427"/>
              <a:gd name="connsiteX2" fmla="*/ 1946719 w 4496214"/>
              <a:gd name="connsiteY2" fmla="*/ 4497028 h 4650427"/>
              <a:gd name="connsiteX3" fmla="*/ 393090 w 4496214"/>
              <a:gd name="connsiteY3" fmla="*/ 4216828 h 4650427"/>
              <a:gd name="connsiteX4" fmla="*/ 62 w 4496214"/>
              <a:gd name="connsiteY4" fmla="*/ 2710193 h 4650427"/>
              <a:gd name="connsiteX5" fmla="*/ 513680 w 4496214"/>
              <a:gd name="connsiteY5" fmla="*/ 0 h 4650427"/>
              <a:gd name="connsiteX0" fmla="*/ 3578025 w 3578025"/>
              <a:gd name="connsiteY0" fmla="*/ 3466740 h 4650427"/>
              <a:gd name="connsiteX1" fmla="*/ 1946719 w 3578025"/>
              <a:gd name="connsiteY1" fmla="*/ 4497028 h 4650427"/>
              <a:gd name="connsiteX2" fmla="*/ 393090 w 3578025"/>
              <a:gd name="connsiteY2" fmla="*/ 4216828 h 4650427"/>
              <a:gd name="connsiteX3" fmla="*/ 62 w 3578025"/>
              <a:gd name="connsiteY3" fmla="*/ 2710193 h 4650427"/>
              <a:gd name="connsiteX4" fmla="*/ 513680 w 3578025"/>
              <a:gd name="connsiteY4" fmla="*/ 0 h 4650427"/>
              <a:gd name="connsiteX0" fmla="*/ 3578025 w 3578025"/>
              <a:gd name="connsiteY0" fmla="*/ 3466740 h 4705670"/>
              <a:gd name="connsiteX1" fmla="*/ 1946719 w 3578025"/>
              <a:gd name="connsiteY1" fmla="*/ 4497028 h 4705670"/>
              <a:gd name="connsiteX2" fmla="*/ 393090 w 3578025"/>
              <a:gd name="connsiteY2" fmla="*/ 4216828 h 4705670"/>
              <a:gd name="connsiteX3" fmla="*/ 62 w 3578025"/>
              <a:gd name="connsiteY3" fmla="*/ 2710193 h 4705670"/>
              <a:gd name="connsiteX4" fmla="*/ 513680 w 3578025"/>
              <a:gd name="connsiteY4" fmla="*/ 0 h 470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8025" h="4705670">
                <a:moveTo>
                  <a:pt x="3578025" y="3466740"/>
                </a:moveTo>
                <a:cubicBezTo>
                  <a:pt x="3034256" y="3810169"/>
                  <a:pt x="2520630" y="4206761"/>
                  <a:pt x="1946719" y="4497028"/>
                </a:cubicBezTo>
                <a:cubicBezTo>
                  <a:pt x="1423184" y="4761816"/>
                  <a:pt x="872113" y="4874226"/>
                  <a:pt x="393090" y="4216828"/>
                </a:cubicBezTo>
                <a:cubicBezTo>
                  <a:pt x="73281" y="3777627"/>
                  <a:pt x="-2478" y="3192354"/>
                  <a:pt x="62" y="2710193"/>
                </a:cubicBezTo>
                <a:cubicBezTo>
                  <a:pt x="5227" y="1733619"/>
                  <a:pt x="200135" y="801687"/>
                  <a:pt x="513680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B55529-6E6C-AED4-1736-4C9F898AE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0522" y="1524000"/>
            <a:ext cx="4077477" cy="517538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300" dirty="0">
                <a:effectLst/>
                <a:latin typeface="Sitka Display Semibold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Desde a escolha do tema, do início ao fim do projeto, muitos tópicos foram aprendidos e apresentados na TDE, um trabalho que durou em torno de 4 meses, e teve um desfecho a meu ver satisfatório.</a:t>
            </a:r>
            <a:endParaRPr lang="pt-BR" sz="2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300" dirty="0">
                <a:effectLst/>
                <a:latin typeface="Sitka Display Semibold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Aprendendo os seguintes tópicos ao longo da TDE:</a:t>
            </a:r>
            <a:endParaRPr lang="pt-BR" sz="2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"/>
            </a:pPr>
            <a:r>
              <a:rPr lang="pt-BR" sz="2300" dirty="0">
                <a:effectLst/>
                <a:latin typeface="Sitka Display Semibold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Modelo conceitual</a:t>
            </a:r>
            <a:endParaRPr lang="pt-BR" sz="2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"/>
            </a:pPr>
            <a:r>
              <a:rPr lang="pt-BR" sz="2300" dirty="0">
                <a:effectLst/>
                <a:latin typeface="Sitka Display Semibold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Modelo Lógico</a:t>
            </a:r>
            <a:endParaRPr lang="pt-BR" sz="2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"/>
            </a:pPr>
            <a:r>
              <a:rPr lang="pt-BR" sz="2300" dirty="0">
                <a:effectLst/>
                <a:latin typeface="Sitka Display Semibold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Engenharia reversa </a:t>
            </a:r>
            <a:endParaRPr lang="pt-BR" sz="2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"/>
            </a:pPr>
            <a:r>
              <a:rPr lang="pt-BR" sz="2300" dirty="0">
                <a:effectLst/>
                <a:latin typeface="Sitka Display Semibold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Inserções no banco de dados</a:t>
            </a:r>
            <a:endParaRPr lang="pt-BR" sz="2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pt-BR" sz="2300" dirty="0">
                <a:effectLst/>
                <a:latin typeface="Sitka Display Semibold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Métodos de consulta e visões dentro do banco</a:t>
            </a:r>
            <a:endParaRPr lang="pt-BR" sz="2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300" dirty="0">
                <a:effectLst/>
                <a:latin typeface="Sitka Display Semibold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Após a conclusão e encerramento do projeto da TDE, percebi que eu poderia ter adicionado mais coisas e ter administrado um tempo mais “assertivo”, para aumentar a produtividade no projeto. Mas tudo ocorreu bem, apenas umas apresentações que gostaria de ter feito que não pude.</a:t>
            </a:r>
            <a:endParaRPr lang="pt-BR" sz="2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endParaRPr lang="pt-BR" sz="800" dirty="0"/>
          </a:p>
        </p:txBody>
      </p:sp>
    </p:spTree>
    <p:extLst>
      <p:ext uri="{BB962C8B-B14F-4D97-AF65-F5344CB8AC3E}">
        <p14:creationId xmlns:p14="http://schemas.microsoft.com/office/powerpoint/2010/main" val="3881223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Picture 4" descr="Um na multidão">
            <a:extLst>
              <a:ext uri="{FF2B5EF4-FFF2-40B4-BE49-F238E27FC236}">
                <a16:creationId xmlns:a16="http://schemas.microsoft.com/office/drawing/2014/main" id="{5D4766A5-8372-A77E-E764-CD59603E12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80" b="17313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5E698B96-C345-4CAB-9657-02BD17A19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703A06-D8A0-3B22-8B43-8978B3826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3810000" cy="3048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Agradeço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atenção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todos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6854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E9B86C0-FDA1-4FEB-807F-B6CA59CE8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17019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38967A-4349-55FD-F407-09A567BA2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500"/>
              <a:t>A TDE foi produzida com base na ideia do jogo da Re-Logic (Terraria) um jogo eletrônico RPG, ação e aventura onde o jogador assume o papel de um personagem com apenas um objetivo, expulsar o mal de toda Terraria!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500"/>
              <a:t>Muitas dificuldades você encontrara quando estiver jogando game, portanto, aventuras incríveis, tendo um sistema de RPG extremamente complexo e rico em variedades, o jogador passa a evoluir com tempo que vai jogando.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500"/>
              <a:t>Com o último objetivo matar o “Boss” final. Moonlord.</a:t>
            </a:r>
          </a:p>
          <a:p>
            <a:pPr>
              <a:lnSpc>
                <a:spcPct val="115000"/>
              </a:lnSpc>
            </a:pPr>
            <a:endParaRPr lang="pt-BR" sz="150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4E2403-AD41-E7E7-49E3-2A91EA85B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pt-BR" sz="320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248063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2C63FD-76C2-F58D-A3AB-3994F001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50" y="2286000"/>
            <a:ext cx="3048001" cy="2286000"/>
          </a:xfrm>
        </p:spPr>
        <p:txBody>
          <a:bodyPr anchor="b">
            <a:normAutofit/>
          </a:bodyPr>
          <a:lstStyle/>
          <a:p>
            <a:r>
              <a:rPr lang="pt-BR" sz="3200"/>
              <a:t>Sobre o projeto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E29B739-0084-427C-80B1-69E938524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0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3B611DC-381B-43C0-B8D0-03DB742CE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789544" y="3798447"/>
            <a:ext cx="1269992" cy="4849095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5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4ECBE28-F24F-4627-886E-70C09745C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031998" y="3555992"/>
            <a:ext cx="1269994" cy="5334005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rgbClr val="F1CB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4169CD69-AEC0-55B6-B5CD-16FEE2595C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4273564"/>
              </p:ext>
            </p:extLst>
          </p:nvPr>
        </p:nvGraphicFramePr>
        <p:xfrm>
          <a:off x="5334000" y="762000"/>
          <a:ext cx="6096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5096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72A66-201F-F1AB-0F82-D7671D076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 importante dos personagens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08E292-FB77-9B75-B904-90E497EE3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 TDE Conta a história de dois personagens que passaram por muitas coisas em Terraria enfrentando monstros dos mais sombrios e perversos tipos, que com o passar do tempo chegaram em sua jornada final para derrotar o último “Boss” do jogo o “</a:t>
            </a:r>
            <a:r>
              <a:rPr lang="pt-BR" dirty="0" err="1"/>
              <a:t>Moon</a:t>
            </a:r>
            <a:r>
              <a:rPr lang="pt-BR" dirty="0"/>
              <a:t> </a:t>
            </a:r>
            <a:r>
              <a:rPr lang="pt-BR" dirty="0" err="1"/>
              <a:t>Lord</a:t>
            </a:r>
            <a:r>
              <a:rPr lang="pt-BR" dirty="0"/>
              <a:t>”, após a vitória todo o mal seria libertado de Terraria.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146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828178-DE67-8671-5191-FFE40E13E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018325" cy="4572000"/>
          </a:xfrm>
        </p:spPr>
        <p:txBody>
          <a:bodyPr anchor="t">
            <a:normAutofit/>
          </a:bodyPr>
          <a:lstStyle/>
          <a:p>
            <a:r>
              <a:rPr lang="pt-BR" sz="3200" dirty="0"/>
              <a:t>História breve de The Blind </a:t>
            </a:r>
            <a:r>
              <a:rPr lang="pt-BR" sz="3200" dirty="0" err="1"/>
              <a:t>Twins</a:t>
            </a:r>
            <a:b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320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7733DA8-1BFC-4737-831B-54DCFE42D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76836" y="-776836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1A4B593-070B-4B49-B02E-B71243FA5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66414" y="1040564"/>
            <a:ext cx="4337539" cy="5817436"/>
          </a:xfrm>
          <a:custGeom>
            <a:avLst/>
            <a:gdLst>
              <a:gd name="connsiteX0" fmla="*/ 1162193 w 4337539"/>
              <a:gd name="connsiteY0" fmla="*/ 710 h 5817436"/>
              <a:gd name="connsiteX1" fmla="*/ 1585945 w 4337539"/>
              <a:gd name="connsiteY1" fmla="*/ 47742 h 5817436"/>
              <a:gd name="connsiteX2" fmla="*/ 2955874 w 4337539"/>
              <a:gd name="connsiteY2" fmla="*/ 845238 h 5817436"/>
              <a:gd name="connsiteX3" fmla="*/ 3985793 w 4337539"/>
              <a:gd name="connsiteY3" fmla="*/ 2263621 h 5817436"/>
              <a:gd name="connsiteX4" fmla="*/ 3471030 w 4337539"/>
              <a:gd name="connsiteY4" fmla="*/ 5609583 h 5817436"/>
              <a:gd name="connsiteX5" fmla="*/ 3330983 w 4337539"/>
              <a:gd name="connsiteY5" fmla="*/ 5817436 h 5817436"/>
              <a:gd name="connsiteX6" fmla="*/ 0 w 4337539"/>
              <a:gd name="connsiteY6" fmla="*/ 5817436 h 5817436"/>
              <a:gd name="connsiteX7" fmla="*/ 0 w 4337539"/>
              <a:gd name="connsiteY7" fmla="*/ 181400 h 5817436"/>
              <a:gd name="connsiteX8" fmla="*/ 365311 w 4337539"/>
              <a:gd name="connsiteY8" fmla="*/ 94304 h 5817436"/>
              <a:gd name="connsiteX9" fmla="*/ 1162193 w 4337539"/>
              <a:gd name="connsiteY9" fmla="*/ 710 h 5817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37539" h="5817436">
                <a:moveTo>
                  <a:pt x="1162193" y="710"/>
                </a:moveTo>
                <a:cubicBezTo>
                  <a:pt x="1309881" y="4175"/>
                  <a:pt x="1450916" y="20264"/>
                  <a:pt x="1585945" y="47742"/>
                </a:cubicBezTo>
                <a:cubicBezTo>
                  <a:pt x="2125847" y="157580"/>
                  <a:pt x="2569194" y="449669"/>
                  <a:pt x="2955874" y="845238"/>
                </a:cubicBezTo>
                <a:cubicBezTo>
                  <a:pt x="3342552" y="1240809"/>
                  <a:pt x="3672563" y="1739861"/>
                  <a:pt x="3985793" y="2263621"/>
                </a:cubicBezTo>
                <a:cubicBezTo>
                  <a:pt x="4713945" y="3480830"/>
                  <a:pt x="4197469" y="4515211"/>
                  <a:pt x="3471030" y="5609583"/>
                </a:cubicBezTo>
                <a:lnTo>
                  <a:pt x="3330983" y="5817436"/>
                </a:lnTo>
                <a:lnTo>
                  <a:pt x="0" y="5817436"/>
                </a:lnTo>
                <a:lnTo>
                  <a:pt x="0" y="181400"/>
                </a:lnTo>
                <a:lnTo>
                  <a:pt x="365311" y="94304"/>
                </a:lnTo>
                <a:cubicBezTo>
                  <a:pt x="651420" y="24227"/>
                  <a:pt x="916047" y="-5064"/>
                  <a:pt x="1162193" y="71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3165769-7A47-4E0F-825D-AF1179DF6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82642" flipH="1">
            <a:off x="7133961" y="946220"/>
            <a:ext cx="5867664" cy="5317986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  <a:gd name="connsiteX0" fmla="*/ 0 w 1085312"/>
              <a:gd name="connsiteY0" fmla="*/ 0 h 2441440"/>
              <a:gd name="connsiteX1" fmla="*/ 53089 w 1085312"/>
              <a:gd name="connsiteY1" fmla="*/ 4542 h 2441440"/>
              <a:gd name="connsiteX2" fmla="*/ 790077 w 1085312"/>
              <a:gd name="connsiteY2" fmla="*/ 872756 h 2441440"/>
              <a:gd name="connsiteX3" fmla="*/ 1085252 w 1085312"/>
              <a:gd name="connsiteY3" fmla="*/ 1943649 h 2441440"/>
              <a:gd name="connsiteX4" fmla="*/ 1064832 w 1085312"/>
              <a:gd name="connsiteY4" fmla="*/ 2198094 h 2441440"/>
              <a:gd name="connsiteX5" fmla="*/ 1043734 w 1085312"/>
              <a:gd name="connsiteY5" fmla="*/ 2315675 h 2441440"/>
              <a:gd name="connsiteX6" fmla="*/ 59456 w 1085312"/>
              <a:gd name="connsiteY6" fmla="*/ 2441440 h 2441440"/>
              <a:gd name="connsiteX0" fmla="*/ 0 w 1085312"/>
              <a:gd name="connsiteY0" fmla="*/ 0 h 2315675"/>
              <a:gd name="connsiteX1" fmla="*/ 53089 w 1085312"/>
              <a:gd name="connsiteY1" fmla="*/ 4542 h 2315675"/>
              <a:gd name="connsiteX2" fmla="*/ 790077 w 1085312"/>
              <a:gd name="connsiteY2" fmla="*/ 872756 h 2315675"/>
              <a:gd name="connsiteX3" fmla="*/ 1085252 w 1085312"/>
              <a:gd name="connsiteY3" fmla="*/ 1943649 h 2315675"/>
              <a:gd name="connsiteX4" fmla="*/ 1064832 w 1085312"/>
              <a:gd name="connsiteY4" fmla="*/ 2198094 h 2315675"/>
              <a:gd name="connsiteX5" fmla="*/ 1043734 w 1085312"/>
              <a:gd name="connsiteY5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5312" h="2315675">
                <a:moveTo>
                  <a:pt x="0" y="0"/>
                </a:move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C4E0C1-C169-6DDF-16AF-B981DAB1C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9674" y="1524000"/>
            <a:ext cx="3721332" cy="5334000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pt-BR" sz="3600" dirty="0">
                <a:effectLst/>
                <a:latin typeface="Perpetua" panose="02020502060401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 gêmeos </a:t>
            </a:r>
            <a:r>
              <a:rPr lang="pt-BR" sz="3600" dirty="0" err="1">
                <a:effectLst/>
                <a:latin typeface="Perpetua" panose="02020502060401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Sunset</a:t>
            </a:r>
            <a:r>
              <a:rPr lang="pt-BR" sz="3600" dirty="0">
                <a:effectLst/>
                <a:latin typeface="Perpetua" panose="02020502060401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 Midnight se preparavam para a sua última batalha, a batalha que destinaria o futuro de Terraria, a jornada até aqui tinha sido longa e isso um dia precisaria acabar, o mal teria de ser exilado novamente trazendo assim a paz novamente a Terraria.</a:t>
            </a:r>
            <a:endParaRPr lang="pt-BR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pt-BR" sz="3600" dirty="0" err="1">
                <a:effectLst/>
                <a:latin typeface="Perpetua" panose="02020502060401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Sunset</a:t>
            </a:r>
            <a:r>
              <a:rPr lang="pt-BR" sz="3600" dirty="0">
                <a:effectLst/>
                <a:latin typeface="Perpetua" panose="02020502060401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com seus poderes arcanos conjurando as magias mais perversas do submundo criando exércitos intermináveis de invocadores, e Midnight com uma força implacável de sua </a:t>
            </a:r>
            <a:r>
              <a:rPr lang="pt-BR" sz="3600" dirty="0" err="1">
                <a:effectLst/>
                <a:latin typeface="Perpetua" panose="02020502060401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Keybrand</a:t>
            </a:r>
            <a:r>
              <a:rPr lang="pt-BR" sz="3600" dirty="0">
                <a:effectLst/>
                <a:latin typeface="Perpetua" panose="02020502060401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juntos tinham tudo para acabar com o mal.</a:t>
            </a:r>
            <a:endParaRPr lang="pt-BR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pt-BR" sz="3600" dirty="0">
                <a:effectLst/>
                <a:latin typeface="Perpetua" panose="02020502060401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Caminharam até o local da primeira batalha, O Lunático Cultista, aquele que mantinha os 4 selos em sua posse, teria que morrer para que os selos fossem quebrados liberando os 4 pilares do cosmo na superfície </a:t>
            </a:r>
            <a:r>
              <a:rPr lang="pt-BR" sz="3600" dirty="0" err="1">
                <a:effectLst/>
                <a:latin typeface="Perpetua" panose="02020502060401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Terrariana</a:t>
            </a:r>
            <a:r>
              <a:rPr lang="pt-BR" sz="3600" dirty="0">
                <a:effectLst/>
                <a:latin typeface="Perpetua" panose="02020502060401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para cada pilar do vórtice destruído uma parte do </a:t>
            </a:r>
            <a:r>
              <a:rPr lang="pt-BR" sz="3600" dirty="0" err="1">
                <a:effectLst/>
                <a:latin typeface="Perpetua" panose="02020502060401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Moon</a:t>
            </a:r>
            <a:r>
              <a:rPr lang="pt-BR" sz="3600" dirty="0">
                <a:effectLst/>
                <a:latin typeface="Perpetua" panose="02020502060401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3600" dirty="0" err="1">
                <a:effectLst/>
                <a:latin typeface="Perpetua" panose="02020502060401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Lord</a:t>
            </a:r>
            <a:r>
              <a:rPr lang="pt-BR" sz="3600" dirty="0">
                <a:effectLst/>
                <a:latin typeface="Perpetua" panose="02020502060401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era clamada como um pedido de súplica... A partir do quarto pilar destruído não restava muito mais o que se faze a não ser esperar a </a:t>
            </a:r>
            <a:r>
              <a:rPr lang="pt-BR" sz="3600" b="1" dirty="0">
                <a:effectLst/>
                <a:latin typeface="Perpetua" panose="02020502060401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desgracia iminente</a:t>
            </a:r>
            <a:r>
              <a:rPr lang="pt-BR" sz="3600" dirty="0">
                <a:effectLst/>
                <a:latin typeface="Perpetua" panose="02020502060401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com ele acordado das profundezas do mais vazio e vasto cosmo a única coisa que poderia o poderia parar era sua morte e o arcano juntamente com seu fiel guerreiro.</a:t>
            </a:r>
            <a:endParaRPr lang="pt-BR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789492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ubos conectados com uma linha vermelha">
            <a:extLst>
              <a:ext uri="{FF2B5EF4-FFF2-40B4-BE49-F238E27FC236}">
                <a16:creationId xmlns:a16="http://schemas.microsoft.com/office/drawing/2014/main" id="{39645847-F291-A94F-7F77-DBC2E64194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85" r="8655" b="-1"/>
          <a:stretch/>
        </p:blipFill>
        <p:spPr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364E11-602A-D011-D0B9-326042FB4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pt-BR" sz="1300" dirty="0"/>
              <a:t>O modelo lógico passou por inúmeras modificações desde a sua criação, tendo 6 versões e um protótipo em estágio Beta que foi arquivado e descontinuado, esses foram:</a:t>
            </a: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"/>
            </a:pPr>
            <a:r>
              <a:rPr lang="en-US" sz="1300" dirty="0"/>
              <a:t>V1.0 Alpha Version.</a:t>
            </a:r>
            <a:endParaRPr lang="pt-BR" sz="1300" dirty="0"/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"/>
            </a:pPr>
            <a:r>
              <a:rPr lang="en-US" sz="1300" dirty="0"/>
              <a:t>V2.0 Version.</a:t>
            </a:r>
            <a:endParaRPr lang="pt-BR" sz="1300" dirty="0"/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"/>
            </a:pPr>
            <a:r>
              <a:rPr lang="en-US" sz="1300" dirty="0"/>
              <a:t>V3.0 Version.</a:t>
            </a:r>
            <a:endParaRPr lang="pt-BR" sz="1300" dirty="0"/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"/>
            </a:pPr>
            <a:r>
              <a:rPr lang="en-US" sz="1300" dirty="0"/>
              <a:t>V4.0 Version.</a:t>
            </a:r>
            <a:endParaRPr lang="pt-BR" sz="1300" dirty="0"/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"/>
            </a:pPr>
            <a:r>
              <a:rPr lang="en-US" sz="1300" dirty="0"/>
              <a:t>V5.0 Unstable Version.</a:t>
            </a:r>
            <a:endParaRPr lang="pt-BR" sz="1300" dirty="0"/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"/>
            </a:pPr>
            <a:r>
              <a:rPr lang="en-US" sz="1300" dirty="0"/>
              <a:t>V5.1 Finally Version.</a:t>
            </a:r>
            <a:endParaRPr lang="pt-BR" sz="1300" dirty="0"/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US" sz="1300" b="1" dirty="0"/>
              <a:t>ZV0.1 Beta Test (ARQUIVADO).</a:t>
            </a:r>
            <a:endParaRPr lang="pt-BR" sz="1300" b="1" dirty="0"/>
          </a:p>
          <a:p>
            <a:pPr marL="0" indent="0">
              <a:lnSpc>
                <a:spcPct val="115000"/>
              </a:lnSpc>
              <a:buNone/>
            </a:pPr>
            <a:endParaRPr lang="pt-BR" sz="13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0F35F6-9CFE-B014-64C7-A349E012F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pt-BR" sz="3200"/>
              <a:t>Versoes do modelo lógico</a:t>
            </a:r>
          </a:p>
        </p:txBody>
      </p:sp>
    </p:spTree>
    <p:extLst>
      <p:ext uri="{BB962C8B-B14F-4D97-AF65-F5344CB8AC3E}">
        <p14:creationId xmlns:p14="http://schemas.microsoft.com/office/powerpoint/2010/main" val="2988153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89342A-C778-2B82-F0ED-11F243931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seguir as consultas da TDE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00572931-961B-4A48-8B38-E9A9DB6E8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0F29AAD2-96E3-4A6F-9A5E-B6B9E7E11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3906" y="5720962"/>
            <a:ext cx="4228094" cy="1137038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4EC84841-2631-44D2-A01B-6AF0CF7F7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3921" y="5620196"/>
            <a:ext cx="5038078" cy="1237805"/>
          </a:xfrm>
          <a:custGeom>
            <a:avLst/>
            <a:gdLst>
              <a:gd name="connsiteX0" fmla="*/ 1576991 w 5038078"/>
              <a:gd name="connsiteY0" fmla="*/ 210 h 1238015"/>
              <a:gd name="connsiteX1" fmla="*/ 3403320 w 5038078"/>
              <a:gd name="connsiteY1" fmla="*/ 272125 h 1238015"/>
              <a:gd name="connsiteX2" fmla="*/ 4672870 w 5038078"/>
              <a:gd name="connsiteY2" fmla="*/ 693604 h 1238015"/>
              <a:gd name="connsiteX3" fmla="*/ 5038078 w 5038078"/>
              <a:gd name="connsiteY3" fmla="*/ 795929 h 1238015"/>
              <a:gd name="connsiteX4" fmla="*/ 5038078 w 5038078"/>
              <a:gd name="connsiteY4" fmla="*/ 1238015 h 1238015"/>
              <a:gd name="connsiteX5" fmla="*/ 0 w 5038078"/>
              <a:gd name="connsiteY5" fmla="*/ 1238015 h 1238015"/>
              <a:gd name="connsiteX6" fmla="*/ 19230 w 5038078"/>
              <a:gd name="connsiteY6" fmla="*/ 1159819 h 1238015"/>
              <a:gd name="connsiteX7" fmla="*/ 382219 w 5038078"/>
              <a:gd name="connsiteY7" fmla="*/ 334180 h 1238015"/>
              <a:gd name="connsiteX8" fmla="*/ 1315784 w 5038078"/>
              <a:gd name="connsiteY8" fmla="*/ 1388 h 1238015"/>
              <a:gd name="connsiteX9" fmla="*/ 1576991 w 5038078"/>
              <a:gd name="connsiteY9" fmla="*/ 210 h 123801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049689"/>
              <a:gd name="connsiteY0" fmla="*/ 1237805 h 1423588"/>
              <a:gd name="connsiteX1" fmla="*/ 19230 w 5049689"/>
              <a:gd name="connsiteY1" fmla="*/ 1159609 h 1423588"/>
              <a:gd name="connsiteX2" fmla="*/ 382219 w 5049689"/>
              <a:gd name="connsiteY2" fmla="*/ 333970 h 1423588"/>
              <a:gd name="connsiteX3" fmla="*/ 1315784 w 5049689"/>
              <a:gd name="connsiteY3" fmla="*/ 1178 h 1423588"/>
              <a:gd name="connsiteX4" fmla="*/ 1576991 w 5049689"/>
              <a:gd name="connsiteY4" fmla="*/ 0 h 1423588"/>
              <a:gd name="connsiteX5" fmla="*/ 3403320 w 5049689"/>
              <a:gd name="connsiteY5" fmla="*/ 271915 h 1423588"/>
              <a:gd name="connsiteX6" fmla="*/ 4672870 w 5049689"/>
              <a:gd name="connsiteY6" fmla="*/ 693394 h 1423588"/>
              <a:gd name="connsiteX7" fmla="*/ 5038078 w 5049689"/>
              <a:gd name="connsiteY7" fmla="*/ 795719 h 1423588"/>
              <a:gd name="connsiteX8" fmla="*/ 5049689 w 5049689"/>
              <a:gd name="connsiteY8" fmla="*/ 1423588 h 1423588"/>
              <a:gd name="connsiteX0" fmla="*/ 0 w 5038078"/>
              <a:gd name="connsiteY0" fmla="*/ 1237805 h 1237805"/>
              <a:gd name="connsiteX1" fmla="*/ 19230 w 5038078"/>
              <a:gd name="connsiteY1" fmla="*/ 1159609 h 1237805"/>
              <a:gd name="connsiteX2" fmla="*/ 382219 w 5038078"/>
              <a:gd name="connsiteY2" fmla="*/ 333970 h 1237805"/>
              <a:gd name="connsiteX3" fmla="*/ 1315784 w 5038078"/>
              <a:gd name="connsiteY3" fmla="*/ 1178 h 1237805"/>
              <a:gd name="connsiteX4" fmla="*/ 1576991 w 5038078"/>
              <a:gd name="connsiteY4" fmla="*/ 0 h 1237805"/>
              <a:gd name="connsiteX5" fmla="*/ 3403320 w 5038078"/>
              <a:gd name="connsiteY5" fmla="*/ 271915 h 1237805"/>
              <a:gd name="connsiteX6" fmla="*/ 4672870 w 5038078"/>
              <a:gd name="connsiteY6" fmla="*/ 693394 h 1237805"/>
              <a:gd name="connsiteX7" fmla="*/ 5038078 w 5038078"/>
              <a:gd name="connsiteY7" fmla="*/ 795719 h 123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38078" h="1237805">
                <a:moveTo>
                  <a:pt x="0" y="1237805"/>
                </a:moveTo>
                <a:lnTo>
                  <a:pt x="19230" y="1159609"/>
                </a:lnTo>
                <a:cubicBezTo>
                  <a:pt x="96961" y="850027"/>
                  <a:pt x="191605" y="533778"/>
                  <a:pt x="382219" y="333970"/>
                </a:cubicBezTo>
                <a:cubicBezTo>
                  <a:pt x="619171" y="85526"/>
                  <a:pt x="977934" y="5774"/>
                  <a:pt x="1315784" y="1178"/>
                </a:cubicBezTo>
                <a:lnTo>
                  <a:pt x="1576991" y="0"/>
                </a:lnTo>
                <a:cubicBezTo>
                  <a:pt x="2190813" y="3698"/>
                  <a:pt x="2830589" y="57744"/>
                  <a:pt x="3403320" y="271915"/>
                </a:cubicBezTo>
                <a:cubicBezTo>
                  <a:pt x="3828046" y="430728"/>
                  <a:pt x="4248519" y="568281"/>
                  <a:pt x="4672870" y="693394"/>
                </a:cubicBezTo>
                <a:lnTo>
                  <a:pt x="5038078" y="795719"/>
                </a:lnTo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30516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Espaço Reservado para Conteúdo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31A4DFA0-4CC6-A026-4B1E-6F23E02EA7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2335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E698B96-C345-4CAB-9657-02BD17A19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011958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LightSeedRightStep">
      <a:dk1>
        <a:srgbClr val="000000"/>
      </a:dk1>
      <a:lt1>
        <a:srgbClr val="FFFFFF"/>
      </a:lt1>
      <a:dk2>
        <a:srgbClr val="1B2F2D"/>
      </a:dk2>
      <a:lt2>
        <a:srgbClr val="F1F0F3"/>
      </a:lt2>
      <a:accent1>
        <a:srgbClr val="9BA76C"/>
      </a:accent1>
      <a:accent2>
        <a:srgbClr val="7CAE5F"/>
      </a:accent2>
      <a:accent3>
        <a:srgbClr val="68AF6B"/>
      </a:accent3>
      <a:accent4>
        <a:srgbClr val="60AF84"/>
      </a:accent4>
      <a:accent5>
        <a:srgbClr val="6EABA4"/>
      </a:accent5>
      <a:accent6>
        <a:srgbClr val="65AAC7"/>
      </a:accent6>
      <a:hlink>
        <a:srgbClr val="7B6DB0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714</Words>
  <Application>Microsoft Office PowerPoint</Application>
  <PresentationFormat>Widescreen</PresentationFormat>
  <Paragraphs>53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4" baseType="lpstr">
      <vt:lpstr>Arial</vt:lpstr>
      <vt:lpstr>Avenir Next LT Pro</vt:lpstr>
      <vt:lpstr>Avenir Next LT Pro Light</vt:lpstr>
      <vt:lpstr>Calibri</vt:lpstr>
      <vt:lpstr>Perpetua</vt:lpstr>
      <vt:lpstr>Sitka Display Semibold</vt:lpstr>
      <vt:lpstr>Sitka Subheading</vt:lpstr>
      <vt:lpstr>Wingdings</vt:lpstr>
      <vt:lpstr>PebbleVTI</vt:lpstr>
      <vt:lpstr>TDE Banco de dados Terraria</vt:lpstr>
      <vt:lpstr>Equipe</vt:lpstr>
      <vt:lpstr>Introdução</vt:lpstr>
      <vt:lpstr>Sobre o projeto</vt:lpstr>
      <vt:lpstr>Ponto importante dos personagens</vt:lpstr>
      <vt:lpstr>História breve de The Blind Twins </vt:lpstr>
      <vt:lpstr>Versoes do modelo lógico</vt:lpstr>
      <vt:lpstr>A seguir as consultas da TDE</vt:lpstr>
      <vt:lpstr>Apresentação do PowerPoint</vt:lpstr>
      <vt:lpstr>Engenharia reversa </vt:lpstr>
      <vt:lpstr>Apresentação do PowerPoint</vt:lpstr>
      <vt:lpstr>Apresentação do PowerPoint</vt:lpstr>
      <vt:lpstr>Inserts do banco de dados</vt:lpstr>
      <vt:lpstr>Insert informações aliados</vt:lpstr>
      <vt:lpstr>Inserts  Inventário personagens</vt:lpstr>
      <vt:lpstr>Insert Lunatico</vt:lpstr>
      <vt:lpstr>Insert Lunatico drop</vt:lpstr>
      <vt:lpstr>Insert Pilar Solar</vt:lpstr>
      <vt:lpstr>Insert Pilar Stardust</vt:lpstr>
      <vt:lpstr>Insert Pilar Nebulla</vt:lpstr>
      <vt:lpstr>Insert Pilar Vortex</vt:lpstr>
      <vt:lpstr>Insert Moon Lord</vt:lpstr>
      <vt:lpstr>Insert Moon Lord drop</vt:lpstr>
      <vt:lpstr>Conclusão </vt:lpstr>
      <vt:lpstr>Agradeço a atenção de todos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TDE Banco de dados Terraria</dc:title>
  <dc:creator>Carlos Alberto</dc:creator>
  <cp:lastModifiedBy>Carlos Alberto</cp:lastModifiedBy>
  <cp:revision>9</cp:revision>
  <dcterms:created xsi:type="dcterms:W3CDTF">2022-06-12T21:25:33Z</dcterms:created>
  <dcterms:modified xsi:type="dcterms:W3CDTF">2022-06-13T16:41:03Z</dcterms:modified>
</cp:coreProperties>
</file>