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256" r:id="rId5"/>
    <p:sldId id="260" r:id="rId6"/>
    <p:sldId id="2434" r:id="rId7"/>
    <p:sldId id="2438" r:id="rId8"/>
    <p:sldId id="2446" r:id="rId9"/>
    <p:sldId id="2447" r:id="rId10"/>
    <p:sldId id="2448" r:id="rId11"/>
    <p:sldId id="2449" r:id="rId12"/>
    <p:sldId id="2444" r:id="rId13"/>
    <p:sldId id="2450" r:id="rId14"/>
    <p:sldId id="2445" r:id="rId15"/>
    <p:sldId id="2442" r:id="rId16"/>
    <p:sldId id="2451" r:id="rId17"/>
    <p:sldId id="2452" r:id="rId18"/>
    <p:sldId id="2453" r:id="rId19"/>
    <p:sldId id="2454" r:id="rId20"/>
    <p:sldId id="2455" r:id="rId21"/>
    <p:sldId id="2456" r:id="rId22"/>
    <p:sldId id="2457" r:id="rId23"/>
    <p:sldId id="24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04C043"/>
    <a:srgbClr val="C0F400"/>
    <a:srgbClr val="05EE55"/>
    <a:srgbClr val="038B30"/>
    <a:srgbClr val="05D74D"/>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84948" autoAdjust="0"/>
  </p:normalViewPr>
  <p:slideViewPr>
    <p:cSldViewPr snapToGrid="0">
      <p:cViewPr varScale="1">
        <p:scale>
          <a:sx n="72" d="100"/>
          <a:sy n="72" d="100"/>
        </p:scale>
        <p:origin x="420" y="66"/>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2/13/2020</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2/13/2020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a:t>
            </a:fld>
            <a:endParaRPr lang="en-US" dirty="0"/>
          </a:p>
        </p:txBody>
      </p:sp>
    </p:spTree>
    <p:extLst>
      <p:ext uri="{BB962C8B-B14F-4D97-AF65-F5344CB8AC3E}">
        <p14:creationId xmlns:p14="http://schemas.microsoft.com/office/powerpoint/2010/main" val="1744464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4</a:t>
            </a:fld>
            <a:endParaRPr lang="en-US" dirty="0"/>
          </a:p>
        </p:txBody>
      </p:sp>
    </p:spTree>
    <p:extLst>
      <p:ext uri="{BB962C8B-B14F-4D97-AF65-F5344CB8AC3E}">
        <p14:creationId xmlns:p14="http://schemas.microsoft.com/office/powerpoint/2010/main" val="3152035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6</a:t>
            </a:fld>
            <a:endParaRPr lang="en-US" dirty="0"/>
          </a:p>
        </p:txBody>
      </p:sp>
    </p:spTree>
    <p:extLst>
      <p:ext uri="{BB962C8B-B14F-4D97-AF65-F5344CB8AC3E}">
        <p14:creationId xmlns:p14="http://schemas.microsoft.com/office/powerpoint/2010/main" val="3681572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8</a:t>
            </a:fld>
            <a:endParaRPr lang="en-US" dirty="0"/>
          </a:p>
        </p:txBody>
      </p:sp>
    </p:spTree>
    <p:extLst>
      <p:ext uri="{BB962C8B-B14F-4D97-AF65-F5344CB8AC3E}">
        <p14:creationId xmlns:p14="http://schemas.microsoft.com/office/powerpoint/2010/main" val="2864972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19</a:t>
            </a:fld>
            <a:endParaRPr lang="en-US" dirty="0"/>
          </a:p>
        </p:txBody>
      </p:sp>
    </p:spTree>
    <p:extLst>
      <p:ext uri="{BB962C8B-B14F-4D97-AF65-F5344CB8AC3E}">
        <p14:creationId xmlns:p14="http://schemas.microsoft.com/office/powerpoint/2010/main" val="2156934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20</a:t>
            </a:fld>
            <a:endParaRPr lang="en-US" dirty="0"/>
          </a:p>
        </p:txBody>
      </p:sp>
    </p:spTree>
    <p:extLst>
      <p:ext uri="{BB962C8B-B14F-4D97-AF65-F5344CB8AC3E}">
        <p14:creationId xmlns:p14="http://schemas.microsoft.com/office/powerpoint/2010/main" val="3275317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id="{7BFE929D-DC77-46CA-82A0-DBC67BEA93A1}"/>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2" r:id="rId9"/>
    <p:sldLayoutId id="2147483669" r:id="rId10"/>
    <p:sldLayoutId id="2147483666" r:id="rId11"/>
    <p:sldLayoutId id="2147483670" r:id="rId12"/>
    <p:sldLayoutId id="2147483667" r:id="rId13"/>
    <p:sldLayoutId id="2147483668" r:id="rId14"/>
    <p:sldLayoutId id="2147483665" r:id="rId15"/>
    <p:sldLayoutId id="2147483671" r:id="rId16"/>
    <p:sldLayoutId id="2147483655" r:id="rId17"/>
  </p:sldLayoutIdLst>
  <p:hf hdr="0" dt="0"/>
  <p:txStyles>
    <p:titleStyle>
      <a:lvl1pPr algn="ctr" defTabSz="914400" rtl="1"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search?rlz=1C1CHBD_arEG879EG879&amp;sxsrf=ACYBGNR5wufa7LNL_hJrB5rwWQcbF_iyXQ:1581424970402&amp;q=microservice+Architecture&amp;spell=1&amp;sa=X&amp;ved=2ahUKEwiJ4OWMw8nnAhVsxoUKHf07DLcQkeECKAB6BAgMECY"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53140" y="1321267"/>
            <a:ext cx="7094641" cy="3883523"/>
            <a:chOff x="481816" y="-22763"/>
            <a:chExt cx="7094641"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481816" y="849571"/>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676240" y="2914215"/>
            <a:ext cx="6839517" cy="1145459"/>
          </a:xfrm>
        </p:spPr>
        <p:txBody>
          <a:bodyPr>
            <a:normAutofit fontScale="90000"/>
          </a:bodyPr>
          <a:lstStyle/>
          <a:p>
            <a:r>
              <a:rPr lang="en-GB" i="1" dirty="0">
                <a:hlinkClick r:id="rId3"/>
              </a:rPr>
              <a:t>Microservices</a:t>
            </a:r>
            <a:br>
              <a:rPr lang="en-GB" i="1" dirty="0">
                <a:hlinkClick r:id="rId3"/>
              </a:rPr>
            </a:br>
            <a:r>
              <a:rPr lang="en-GB" i="1" dirty="0">
                <a:hlinkClick r:id="rId3"/>
              </a:rPr>
              <a:t> Architecture</a:t>
            </a:r>
            <a:br>
              <a:rPr lang="en-GB" i="1" dirty="0"/>
            </a:br>
            <a:r>
              <a:rPr lang="en-GB" dirty="0"/>
              <a:t> </a:t>
            </a:r>
            <a:endParaRPr lang="en-US" dirty="0"/>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985C39-9228-4C36-900A-B44DF7056262}"/>
              </a:ext>
            </a:extLst>
          </p:cNvPr>
          <p:cNvSpPr>
            <a:spLocks noGrp="1"/>
          </p:cNvSpPr>
          <p:nvPr>
            <p:ph type="sldNum" sz="quarter" idx="11"/>
          </p:nvPr>
        </p:nvSpPr>
        <p:spPr/>
        <p:txBody>
          <a:bodyPr/>
          <a:lstStyle/>
          <a:p>
            <a:fld id="{8C2E478F-E849-4A8C-AF1F-CBCC78A7CBFA}" type="slidenum">
              <a:rPr lang="en-US" noProof="0" smtClean="0"/>
              <a:pPr/>
              <a:t>10</a:t>
            </a:fld>
            <a:endParaRPr lang="en-US" noProof="0"/>
          </a:p>
        </p:txBody>
      </p:sp>
      <p:sp>
        <p:nvSpPr>
          <p:cNvPr id="4" name="Title 3">
            <a:extLst>
              <a:ext uri="{FF2B5EF4-FFF2-40B4-BE49-F238E27FC236}">
                <a16:creationId xmlns:a16="http://schemas.microsoft.com/office/drawing/2014/main" id="{091BE7F2-B4A5-4B39-AC2F-0AF81BEEF68E}"/>
              </a:ext>
            </a:extLst>
          </p:cNvPr>
          <p:cNvSpPr>
            <a:spLocks noGrp="1"/>
          </p:cNvSpPr>
          <p:nvPr>
            <p:ph type="title"/>
          </p:nvPr>
        </p:nvSpPr>
        <p:spPr/>
        <p:txBody>
          <a:bodyPr/>
          <a:lstStyle/>
          <a:p>
            <a:r>
              <a:rPr lang="en-GB" dirty="0"/>
              <a:t>Problems </a:t>
            </a:r>
            <a:endParaRPr lang="ar-EG" dirty="0"/>
          </a:p>
        </p:txBody>
      </p:sp>
      <p:sp>
        <p:nvSpPr>
          <p:cNvPr id="6" name="Title 3">
            <a:extLst>
              <a:ext uri="{FF2B5EF4-FFF2-40B4-BE49-F238E27FC236}">
                <a16:creationId xmlns:a16="http://schemas.microsoft.com/office/drawing/2014/main" id="{20BE398F-E497-4227-853A-DB916C096BA5}"/>
              </a:ext>
            </a:extLst>
          </p:cNvPr>
          <p:cNvSpPr txBox="1">
            <a:spLocks/>
          </p:cNvSpPr>
          <p:nvPr/>
        </p:nvSpPr>
        <p:spPr>
          <a:xfrm>
            <a:off x="595884" y="1188720"/>
            <a:ext cx="11000232" cy="4920532"/>
          </a:xfrm>
          <a:prstGeom prst="rect">
            <a:avLst/>
          </a:prstGeom>
        </p:spPr>
        <p:txBody>
          <a:bodyPr vert="horz" lIns="91440" tIns="45720" rIns="91440" bIns="45720" rtlCol="0" anchor="ctr">
            <a:normAutofit/>
          </a:bodyPr>
          <a:lstStyle>
            <a:lvl1pPr algn="ctr" defTabSz="914400" rtl="1" eaLnBrk="1" latinLnBrk="0" hangingPunct="1">
              <a:lnSpc>
                <a:spcPct val="90000"/>
              </a:lnSpc>
              <a:spcBef>
                <a:spcPct val="0"/>
              </a:spcBef>
              <a:buNone/>
              <a:defRPr sz="4400" b="1" kern="1200" cap="all" baseline="0">
                <a:solidFill>
                  <a:schemeClr val="bg1"/>
                </a:solidFill>
                <a:latin typeface="+mj-lt"/>
                <a:ea typeface="+mj-ea"/>
                <a:cs typeface="+mj-cs"/>
              </a:defRPr>
            </a:lvl1pPr>
          </a:lstStyle>
          <a:p>
            <a:r>
              <a:rPr lang="en-GB" dirty="0"/>
              <a:t> </a:t>
            </a:r>
            <a:endParaRPr lang="ar-EG" dirty="0"/>
          </a:p>
        </p:txBody>
      </p:sp>
      <p:sp>
        <p:nvSpPr>
          <p:cNvPr id="7" name="Rectangle 6">
            <a:extLst>
              <a:ext uri="{FF2B5EF4-FFF2-40B4-BE49-F238E27FC236}">
                <a16:creationId xmlns:a16="http://schemas.microsoft.com/office/drawing/2014/main" id="{D0CE7A1F-A2CC-4EF1-B6C9-6C9771DB25CC}"/>
              </a:ext>
            </a:extLst>
          </p:cNvPr>
          <p:cNvSpPr/>
          <p:nvPr/>
        </p:nvSpPr>
        <p:spPr>
          <a:xfrm>
            <a:off x="473764" y="1485214"/>
            <a:ext cx="11572462" cy="369332"/>
          </a:xfrm>
          <a:prstGeom prst="rect">
            <a:avLst/>
          </a:prstGeom>
        </p:spPr>
        <p:txBody>
          <a:bodyPr wrap="square">
            <a:spAutoFit/>
          </a:bodyPr>
          <a:lstStyle/>
          <a:p>
            <a:endParaRPr lang="en-US" b="0" i="0" dirty="0">
              <a:solidFill>
                <a:srgbClr val="3C3C3B"/>
              </a:solidFill>
              <a:effectLst/>
              <a:latin typeface="Lato"/>
            </a:endParaRPr>
          </a:p>
        </p:txBody>
      </p:sp>
      <p:sp>
        <p:nvSpPr>
          <p:cNvPr id="2" name="Rectangle 1">
            <a:extLst>
              <a:ext uri="{FF2B5EF4-FFF2-40B4-BE49-F238E27FC236}">
                <a16:creationId xmlns:a16="http://schemas.microsoft.com/office/drawing/2014/main" id="{E3388209-0CD7-4CB1-B7CA-A484431515FD}"/>
              </a:ext>
            </a:extLst>
          </p:cNvPr>
          <p:cNvSpPr/>
          <p:nvPr/>
        </p:nvSpPr>
        <p:spPr>
          <a:xfrm>
            <a:off x="1179444" y="1777275"/>
            <a:ext cx="8176591" cy="2554545"/>
          </a:xfrm>
          <a:prstGeom prst="rect">
            <a:avLst/>
          </a:prstGeom>
        </p:spPr>
        <p:txBody>
          <a:bodyPr wrap="square">
            <a:spAutoFit/>
          </a:bodyPr>
          <a:lstStyle/>
          <a:p>
            <a:pPr marL="457200" indent="-457200">
              <a:buFont typeface="Arial" panose="020B0604020202020204" pitchFamily="34" charset="0"/>
              <a:buChar char="•"/>
            </a:pPr>
            <a:r>
              <a:rPr lang="en-GB" sz="3200" dirty="0"/>
              <a:t>C</a:t>
            </a:r>
            <a:r>
              <a:rPr lang="ar-EG" sz="3200" dirty="0"/>
              <a:t>omplexity</a:t>
            </a:r>
          </a:p>
          <a:p>
            <a:pPr marL="457200" indent="-457200">
              <a:buFont typeface="Arial" panose="020B0604020202020204" pitchFamily="34" charset="0"/>
              <a:buChar char="•"/>
            </a:pPr>
            <a:r>
              <a:rPr lang="ar-EG" sz="3200" dirty="0"/>
              <a:t>Many Calls From Services To Another</a:t>
            </a:r>
          </a:p>
          <a:p>
            <a:pPr marL="457200" indent="-457200">
              <a:buFont typeface="Arial" panose="020B0604020202020204" pitchFamily="34" charset="0"/>
              <a:buChar char="•"/>
            </a:pPr>
            <a:r>
              <a:rPr lang="ar-EG" sz="3200" dirty="0"/>
              <a:t>Problem In Service May be Make Problem In Another Service And That is Make Find Issue Hard</a:t>
            </a:r>
          </a:p>
        </p:txBody>
      </p:sp>
    </p:spTree>
    <p:extLst>
      <p:ext uri="{BB962C8B-B14F-4D97-AF65-F5344CB8AC3E}">
        <p14:creationId xmlns:p14="http://schemas.microsoft.com/office/powerpoint/2010/main" val="256147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7A7D618B-3CBF-45CE-8B90-DE828614CC5E}"/>
              </a:ext>
            </a:extLst>
          </p:cNvPr>
          <p:cNvPicPr>
            <a:picLocks noGrp="1" noChangeAspect="1"/>
          </p:cNvPicPr>
          <p:nvPr>
            <p:ph type="pic" sz="quarter" idx="15"/>
          </p:nvPr>
        </p:nvPicPr>
        <p:blipFill>
          <a:blip r:embed="rId2"/>
          <a:srcRect l="1042" r="1042"/>
          <a:stretch>
            <a:fillRect/>
          </a:stretch>
        </p:blipFill>
        <p:spPr>
          <a:xfrm>
            <a:off x="0" y="0"/>
            <a:ext cx="7249885" cy="6858000"/>
          </a:xfrm>
        </p:spPr>
      </p:pic>
      <p:sp>
        <p:nvSpPr>
          <p:cNvPr id="3" name="Title 2">
            <a:extLst>
              <a:ext uri="{FF2B5EF4-FFF2-40B4-BE49-F238E27FC236}">
                <a16:creationId xmlns:a16="http://schemas.microsoft.com/office/drawing/2014/main" id="{4B0E7F51-088F-4B89-9054-EAA6DF82710A}"/>
              </a:ext>
            </a:extLst>
          </p:cNvPr>
          <p:cNvSpPr>
            <a:spLocks noGrp="1"/>
          </p:cNvSpPr>
          <p:nvPr>
            <p:ph type="title"/>
          </p:nvPr>
        </p:nvSpPr>
        <p:spPr>
          <a:xfrm>
            <a:off x="6623722" y="884535"/>
            <a:ext cx="6117771" cy="573989"/>
          </a:xfrm>
        </p:spPr>
        <p:txBody>
          <a:bodyPr/>
          <a:lstStyle/>
          <a:p>
            <a:r>
              <a:rPr lang="en-GB" dirty="0"/>
              <a:t>Microservice Principles</a:t>
            </a:r>
            <a:endParaRPr lang="ar-EG" dirty="0"/>
          </a:p>
        </p:txBody>
      </p:sp>
      <p:sp>
        <p:nvSpPr>
          <p:cNvPr id="4" name="Content Placeholder 3">
            <a:extLst>
              <a:ext uri="{FF2B5EF4-FFF2-40B4-BE49-F238E27FC236}">
                <a16:creationId xmlns:a16="http://schemas.microsoft.com/office/drawing/2014/main" id="{588C8A71-9445-4EC4-A806-29A9C33BC626}"/>
              </a:ext>
            </a:extLst>
          </p:cNvPr>
          <p:cNvSpPr>
            <a:spLocks noGrp="1"/>
          </p:cNvSpPr>
          <p:nvPr>
            <p:ph idx="1"/>
          </p:nvPr>
        </p:nvSpPr>
        <p:spPr>
          <a:xfrm>
            <a:off x="7407965" y="1948069"/>
            <a:ext cx="4558748" cy="4025395"/>
          </a:xfrm>
        </p:spPr>
        <p:txBody>
          <a:bodyPr>
            <a:noAutofit/>
          </a:bodyPr>
          <a:lstStyle/>
          <a:p>
            <a:pPr marL="0" indent="0" algn="l">
              <a:buNone/>
            </a:pPr>
            <a:r>
              <a:rPr lang="en-GB" sz="2400" dirty="0">
                <a:highlight>
                  <a:srgbClr val="2F3342"/>
                </a:highlight>
              </a:rPr>
              <a:t>High Cohesion</a:t>
            </a:r>
          </a:p>
          <a:p>
            <a:pPr marL="0" indent="0" algn="l">
              <a:buNone/>
            </a:pPr>
            <a:r>
              <a:rPr lang="en-GB" sz="2400" dirty="0">
                <a:highlight>
                  <a:srgbClr val="2F3342"/>
                </a:highlight>
              </a:rPr>
              <a:t>Autonomous</a:t>
            </a:r>
          </a:p>
          <a:p>
            <a:pPr marL="0" indent="0" algn="l">
              <a:buNone/>
            </a:pPr>
            <a:r>
              <a:rPr lang="en-GB" sz="2400" dirty="0">
                <a:highlight>
                  <a:srgbClr val="2F3342"/>
                </a:highlight>
              </a:rPr>
              <a:t>Business Domain Centric</a:t>
            </a:r>
          </a:p>
          <a:p>
            <a:pPr marL="0" indent="0" algn="l">
              <a:buNone/>
            </a:pPr>
            <a:r>
              <a:rPr lang="en-GB" sz="2400" dirty="0">
                <a:highlight>
                  <a:srgbClr val="2F3342"/>
                </a:highlight>
              </a:rPr>
              <a:t>Resilience</a:t>
            </a:r>
          </a:p>
          <a:p>
            <a:pPr marL="0" indent="0" algn="l">
              <a:buNone/>
            </a:pPr>
            <a:r>
              <a:rPr lang="en-GB" sz="2400" dirty="0">
                <a:highlight>
                  <a:srgbClr val="2F3342"/>
                </a:highlight>
              </a:rPr>
              <a:t>Observable</a:t>
            </a:r>
          </a:p>
          <a:p>
            <a:pPr marL="0" indent="0" algn="l">
              <a:buNone/>
            </a:pPr>
            <a:r>
              <a:rPr lang="en-GB" sz="2400" dirty="0">
                <a:highlight>
                  <a:srgbClr val="2F3342"/>
                </a:highlight>
              </a:rPr>
              <a:t>Automation</a:t>
            </a:r>
            <a:endParaRPr lang="ar-EG" sz="2400" dirty="0">
              <a:highlight>
                <a:srgbClr val="2F3342"/>
              </a:highlight>
            </a:endParaRPr>
          </a:p>
        </p:txBody>
      </p:sp>
      <p:sp>
        <p:nvSpPr>
          <p:cNvPr id="6" name="Footer Placeholder 5">
            <a:extLst>
              <a:ext uri="{FF2B5EF4-FFF2-40B4-BE49-F238E27FC236}">
                <a16:creationId xmlns:a16="http://schemas.microsoft.com/office/drawing/2014/main" id="{E200D461-651A-48D4-A283-7C940447FFBA}"/>
              </a:ext>
            </a:extLst>
          </p:cNvPr>
          <p:cNvSpPr>
            <a:spLocks noGrp="1"/>
          </p:cNvSpPr>
          <p:nvPr>
            <p:ph type="ftr" sz="quarter" idx="16"/>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8C612FBB-7EF0-48FA-8059-9FD89E297333}"/>
              </a:ext>
            </a:extLst>
          </p:cNvPr>
          <p:cNvSpPr>
            <a:spLocks noGrp="1"/>
          </p:cNvSpPr>
          <p:nvPr>
            <p:ph type="sldNum" sz="quarter" idx="17"/>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810375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GB" dirty="0">
                <a:highlight>
                  <a:srgbClr val="2F3342"/>
                </a:highlight>
              </a:rPr>
              <a:t>High Cohesion</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Autofit/>
          </a:bodyPr>
          <a:lstStyle/>
          <a:p>
            <a:pPr marL="0" indent="0" algn="l">
              <a:buNone/>
            </a:pPr>
            <a:r>
              <a:rPr lang="en-US" sz="1400" dirty="0"/>
              <a:t>The microservices content and functionality in terms of input and output must be coherent. It basically must have a single focus, and the thing it does it should do well with that single focus. this idea of a microservice having a single focus or a single responsibility is actually taken from the SOLID coding principles, and the single responsibility principle basically states that a class can only change for one reason, and this same principle is applied to microservices. It’s a useful principle because it allows us to control the size of the service, and we will not accidentally create a monolithic service by attaching other behaviors into the microservice which are not actually related.</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12</a:t>
            </a:fld>
            <a:endParaRPr lang="en-US" dirty="0"/>
          </a:p>
        </p:txBody>
      </p:sp>
      <p:pic>
        <p:nvPicPr>
          <p:cNvPr id="7" name="Content Placeholder 6">
            <a:extLst>
              <a:ext uri="{FF2B5EF4-FFF2-40B4-BE49-F238E27FC236}">
                <a16:creationId xmlns:a16="http://schemas.microsoft.com/office/drawing/2014/main" id="{0375D39D-613F-4ECD-B7BA-81A1C6FDB97D}"/>
              </a:ext>
            </a:extLst>
          </p:cNvPr>
          <p:cNvPicPr>
            <a:picLocks noGrp="1" noChangeAspect="1"/>
          </p:cNvPicPr>
          <p:nvPr>
            <p:ph sz="quarter" idx="16"/>
          </p:nvPr>
        </p:nvPicPr>
        <p:blipFill>
          <a:blip r:embed="rId2"/>
          <a:stretch>
            <a:fillRect/>
          </a:stretch>
        </p:blipFill>
        <p:spPr>
          <a:xfrm>
            <a:off x="5907278" y="861391"/>
            <a:ext cx="6213937" cy="5141172"/>
          </a:xfrm>
        </p:spPr>
      </p:pic>
    </p:spTree>
    <p:extLst>
      <p:ext uri="{BB962C8B-B14F-4D97-AF65-F5344CB8AC3E}">
        <p14:creationId xmlns:p14="http://schemas.microsoft.com/office/powerpoint/2010/main" val="1507751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pPr fontAlgn="base"/>
            <a:r>
              <a:rPr lang="en-GB" dirty="0">
                <a:highlight>
                  <a:srgbClr val="2F3342"/>
                </a:highlight>
              </a:rPr>
              <a:t>Autonomous</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599167" y="1901669"/>
            <a:ext cx="4226024" cy="3857329"/>
          </a:xfrm>
        </p:spPr>
        <p:txBody>
          <a:bodyPr>
            <a:noAutofit/>
          </a:bodyPr>
          <a:lstStyle/>
          <a:p>
            <a:pPr marL="0" indent="0" algn="l">
              <a:buNone/>
            </a:pPr>
            <a:r>
              <a:rPr lang="en-US" sz="1300" dirty="0"/>
              <a:t>Microservices should also be autonomous. By autonomous we mean a microservice should not be subject to change because of an external system it interacts with or an external system that interacts with it. We’re basically saying there should be a loose coupling between the microservices and between the microservices and the clients that use the microservices, and by loose coupling, we mean a change to a microservice should not force other microservices to change or other clients to change. This means microservices must honor contracts and interfaces to other services and other clients, which basically means the way the inputs and outputs are formatted for a microservice should not change between versions because that might break any other services trying to interact with that microservice using those inputs and outputs</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13</a:t>
            </a:fld>
            <a:endParaRPr lang="en-US" dirty="0"/>
          </a:p>
        </p:txBody>
      </p:sp>
      <p:pic>
        <p:nvPicPr>
          <p:cNvPr id="7" name="Content Placeholder 6">
            <a:extLst>
              <a:ext uri="{FF2B5EF4-FFF2-40B4-BE49-F238E27FC236}">
                <a16:creationId xmlns:a16="http://schemas.microsoft.com/office/drawing/2014/main" id="{0375D39D-613F-4ECD-B7BA-81A1C6FDB97D}"/>
              </a:ext>
            </a:extLst>
          </p:cNvPr>
          <p:cNvPicPr>
            <a:picLocks noGrp="1" noChangeAspect="1"/>
          </p:cNvPicPr>
          <p:nvPr>
            <p:ph sz="quarter" idx="16"/>
          </p:nvPr>
        </p:nvPicPr>
        <p:blipFill>
          <a:blip r:embed="rId2"/>
          <a:stretch>
            <a:fillRect/>
          </a:stretch>
        </p:blipFill>
        <p:spPr>
          <a:xfrm>
            <a:off x="5907278" y="1910434"/>
            <a:ext cx="6213937" cy="3043086"/>
          </a:xfrm>
        </p:spPr>
      </p:pic>
    </p:spTree>
    <p:extLst>
      <p:ext uri="{BB962C8B-B14F-4D97-AF65-F5344CB8AC3E}">
        <p14:creationId xmlns:p14="http://schemas.microsoft.com/office/powerpoint/2010/main" val="3822116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pPr fontAlgn="base"/>
            <a:br>
              <a:rPr lang="en-GB" dirty="0">
                <a:highlight>
                  <a:srgbClr val="2F3342"/>
                </a:highlight>
              </a:rPr>
            </a:br>
            <a:br>
              <a:rPr lang="en-GB" dirty="0">
                <a:highlight>
                  <a:srgbClr val="2F3342"/>
                </a:highlight>
              </a:rPr>
            </a:br>
            <a:r>
              <a:rPr lang="en-GB" dirty="0">
                <a:highlight>
                  <a:srgbClr val="2F3342"/>
                </a:highlight>
              </a:rPr>
              <a:t>Business Domain Centric</a:t>
            </a:r>
            <a:br>
              <a:rPr lang="en-GB" dirty="0">
                <a:highlight>
                  <a:srgbClr val="2F3342"/>
                </a:highlight>
              </a:rPr>
            </a:br>
            <a:br>
              <a:rPr lang="en-GB" dirty="0">
                <a:highlight>
                  <a:srgbClr val="2F3342"/>
                </a:highlight>
              </a:rPr>
            </a:br>
            <a:endParaRPr lang="en-GB" dirty="0">
              <a:highlight>
                <a:srgbClr val="2F3342"/>
              </a:highlight>
            </a:endParaRP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691932" y="1901669"/>
            <a:ext cx="4226024" cy="3857329"/>
          </a:xfrm>
        </p:spPr>
        <p:txBody>
          <a:bodyPr>
            <a:noAutofit/>
          </a:bodyPr>
          <a:lstStyle/>
          <a:p>
            <a:pPr marL="0" indent="0" algn="l">
              <a:buNone/>
            </a:pPr>
            <a:r>
              <a:rPr lang="en-US" sz="1400" dirty="0"/>
              <a:t>A microservice should also be a business domain centric, and by this, we mean a service should represent a business function. The overall idea is to have a microservice represent a business function or a business domain, i.e., a part of the organization, because this helps scope the service and control the size of the service. This is an idea which is taken from domain driven design. You basically define a bounded context, which basically contains all the functionality which is related to a specific part of the business to a business domain or a business function, and you define the bounded context by defining boundaries and seams within the code. You basically highlight the areas where related functionality exists.</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14</a:t>
            </a:fld>
            <a:endParaRPr lang="en-US" dirty="0"/>
          </a:p>
        </p:txBody>
      </p:sp>
      <p:pic>
        <p:nvPicPr>
          <p:cNvPr id="7" name="Content Placeholder 6">
            <a:extLst>
              <a:ext uri="{FF2B5EF4-FFF2-40B4-BE49-F238E27FC236}">
                <a16:creationId xmlns:a16="http://schemas.microsoft.com/office/drawing/2014/main" id="{0375D39D-613F-4ECD-B7BA-81A1C6FDB97D}"/>
              </a:ext>
            </a:extLst>
          </p:cNvPr>
          <p:cNvPicPr>
            <a:picLocks noGrp="1" noChangeAspect="1"/>
          </p:cNvPicPr>
          <p:nvPr>
            <p:ph sz="quarter" idx="16"/>
          </p:nvPr>
        </p:nvPicPr>
        <p:blipFill>
          <a:blip r:embed="rId2"/>
          <a:stretch>
            <a:fillRect/>
          </a:stretch>
        </p:blipFill>
        <p:spPr>
          <a:xfrm>
            <a:off x="5907278" y="1101751"/>
            <a:ext cx="6213937" cy="4660452"/>
          </a:xfrm>
        </p:spPr>
      </p:pic>
    </p:spTree>
    <p:extLst>
      <p:ext uri="{BB962C8B-B14F-4D97-AF65-F5344CB8AC3E}">
        <p14:creationId xmlns:p14="http://schemas.microsoft.com/office/powerpoint/2010/main" val="3179333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GB" dirty="0">
                <a:highlight>
                  <a:srgbClr val="2F3342"/>
                </a:highlight>
              </a:rPr>
              <a:t>Resilience</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Autofit/>
          </a:bodyPr>
          <a:lstStyle/>
          <a:p>
            <a:pPr marL="0" indent="0" algn="l">
              <a:buNone/>
            </a:pPr>
            <a:r>
              <a:rPr lang="en-US" sz="1400" dirty="0"/>
              <a:t>Another key design principle for microservices is resilience. We basically need to embrace failure when it happens. Failure might be in the form of another service not responding to your service, or it might be a connection line to another system which has gone down, or it might be a third party system which fails to respond. Whatever the type of failure, our microservice needs to embrace that failure by degrading the functionality within our microservice or by using default functionality.</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15</a:t>
            </a:fld>
            <a:endParaRPr lang="en-US" dirty="0"/>
          </a:p>
        </p:txBody>
      </p:sp>
      <p:pic>
        <p:nvPicPr>
          <p:cNvPr id="7" name="Content Placeholder 6">
            <a:extLst>
              <a:ext uri="{FF2B5EF4-FFF2-40B4-BE49-F238E27FC236}">
                <a16:creationId xmlns:a16="http://schemas.microsoft.com/office/drawing/2014/main" id="{0375D39D-613F-4ECD-B7BA-81A1C6FDB97D}"/>
              </a:ext>
            </a:extLst>
          </p:cNvPr>
          <p:cNvPicPr>
            <a:picLocks noGrp="1" noChangeAspect="1"/>
          </p:cNvPicPr>
          <p:nvPr>
            <p:ph sz="quarter" idx="16"/>
          </p:nvPr>
        </p:nvPicPr>
        <p:blipFill>
          <a:blip r:embed="rId2"/>
          <a:stretch>
            <a:fillRect/>
          </a:stretch>
        </p:blipFill>
        <p:spPr>
          <a:xfrm>
            <a:off x="5907278" y="2237926"/>
            <a:ext cx="6213937" cy="2388101"/>
          </a:xfrm>
        </p:spPr>
      </p:pic>
    </p:spTree>
    <p:extLst>
      <p:ext uri="{BB962C8B-B14F-4D97-AF65-F5344CB8AC3E}">
        <p14:creationId xmlns:p14="http://schemas.microsoft.com/office/powerpoint/2010/main" val="468387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GB" b="0" dirty="0">
                <a:highlight>
                  <a:srgbClr val="2F3342"/>
                </a:highlight>
              </a:rPr>
              <a:t>observable</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Autofit/>
          </a:bodyPr>
          <a:lstStyle/>
          <a:p>
            <a:pPr marL="0" indent="0" algn="l">
              <a:buNone/>
            </a:pPr>
            <a:r>
              <a:rPr lang="en-US" sz="1400" dirty="0"/>
              <a:t>Another key design principle that we need to build into our microservices architecture is the idea of our system being observable. We need a way to be able to observe our system’s health in terms of system status, in terms of logs, i.e., an activity currently happening in the system and errors that are currently happening in the system. And this type of monitoring and logging needs to be centralized so that there is one place where we need to go to in order to view this information regarding the system’s health, and we need this level of monitoring and logging in a centralized place because we now have distributed transactions.</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16</a:t>
            </a:fld>
            <a:endParaRPr lang="en-US" dirty="0"/>
          </a:p>
        </p:txBody>
      </p:sp>
      <p:pic>
        <p:nvPicPr>
          <p:cNvPr id="7" name="Content Placeholder 6">
            <a:extLst>
              <a:ext uri="{FF2B5EF4-FFF2-40B4-BE49-F238E27FC236}">
                <a16:creationId xmlns:a16="http://schemas.microsoft.com/office/drawing/2014/main" id="{0375D39D-613F-4ECD-B7BA-81A1C6FDB97D}"/>
              </a:ext>
            </a:extLst>
          </p:cNvPr>
          <p:cNvPicPr>
            <a:picLocks noGrp="1" noChangeAspect="1"/>
          </p:cNvPicPr>
          <p:nvPr>
            <p:ph sz="quarter" idx="16"/>
          </p:nvPr>
        </p:nvPicPr>
        <p:blipFill>
          <a:blip r:embed="rId2"/>
          <a:stretch>
            <a:fillRect/>
          </a:stretch>
        </p:blipFill>
        <p:spPr>
          <a:xfrm>
            <a:off x="5907278" y="2506251"/>
            <a:ext cx="6213937" cy="1851452"/>
          </a:xfrm>
        </p:spPr>
      </p:pic>
    </p:spTree>
    <p:extLst>
      <p:ext uri="{BB962C8B-B14F-4D97-AF65-F5344CB8AC3E}">
        <p14:creationId xmlns:p14="http://schemas.microsoft.com/office/powerpoint/2010/main" val="2767236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GB" dirty="0">
                <a:highlight>
                  <a:srgbClr val="2F3342"/>
                </a:highlight>
              </a:rPr>
              <a:t>Automation</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599167" y="1901669"/>
            <a:ext cx="4226024" cy="3857329"/>
          </a:xfrm>
        </p:spPr>
        <p:txBody>
          <a:bodyPr>
            <a:noAutofit/>
          </a:bodyPr>
          <a:lstStyle/>
          <a:p>
            <a:pPr marL="0" indent="0" algn="l">
              <a:buNone/>
            </a:pPr>
            <a:r>
              <a:rPr lang="en-US" dirty="0"/>
              <a:t>We also need to feature automation in our microservices architecture, automation in the form of tools, for example, tools to reduce testing. Automated testing will reduce the amount of time required for manual regression testing, and the time taken to test integration between services and clients, and also the time taken to set up test environments. Remember, in a microservices architecture our system is made up of several moving parts, and therefore testing can be quite complex, and this is where we need testing tools to automate some of that testing.</a:t>
            </a:r>
            <a:endParaRPr lang="en-US" sz="1400" dirty="0"/>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17</a:t>
            </a:fld>
            <a:endParaRPr lang="en-US" dirty="0"/>
          </a:p>
        </p:txBody>
      </p:sp>
      <p:pic>
        <p:nvPicPr>
          <p:cNvPr id="7" name="Content Placeholder 6">
            <a:extLst>
              <a:ext uri="{FF2B5EF4-FFF2-40B4-BE49-F238E27FC236}">
                <a16:creationId xmlns:a16="http://schemas.microsoft.com/office/drawing/2014/main" id="{0375D39D-613F-4ECD-B7BA-81A1C6FDB97D}"/>
              </a:ext>
            </a:extLst>
          </p:cNvPr>
          <p:cNvPicPr>
            <a:picLocks noGrp="1" noChangeAspect="1"/>
          </p:cNvPicPr>
          <p:nvPr>
            <p:ph sz="quarter" idx="16"/>
          </p:nvPr>
        </p:nvPicPr>
        <p:blipFill>
          <a:blip r:embed="rId2"/>
          <a:stretch>
            <a:fillRect/>
          </a:stretch>
        </p:blipFill>
        <p:spPr>
          <a:xfrm>
            <a:off x="5907278" y="2055312"/>
            <a:ext cx="6213937" cy="2753330"/>
          </a:xfrm>
        </p:spPr>
      </p:pic>
    </p:spTree>
    <p:extLst>
      <p:ext uri="{BB962C8B-B14F-4D97-AF65-F5344CB8AC3E}">
        <p14:creationId xmlns:p14="http://schemas.microsoft.com/office/powerpoint/2010/main" val="1534499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985C39-9228-4C36-900A-B44DF7056262}"/>
              </a:ext>
            </a:extLst>
          </p:cNvPr>
          <p:cNvSpPr>
            <a:spLocks noGrp="1"/>
          </p:cNvSpPr>
          <p:nvPr>
            <p:ph type="sldNum" sz="quarter" idx="11"/>
          </p:nvPr>
        </p:nvSpPr>
        <p:spPr/>
        <p:txBody>
          <a:bodyPr/>
          <a:lstStyle/>
          <a:p>
            <a:fld id="{8C2E478F-E849-4A8C-AF1F-CBCC78A7CBFA}" type="slidenum">
              <a:rPr lang="en-US" noProof="0" smtClean="0"/>
              <a:pPr/>
              <a:t>18</a:t>
            </a:fld>
            <a:endParaRPr lang="en-US" noProof="0"/>
          </a:p>
        </p:txBody>
      </p:sp>
      <p:sp>
        <p:nvSpPr>
          <p:cNvPr id="4" name="Title 3">
            <a:extLst>
              <a:ext uri="{FF2B5EF4-FFF2-40B4-BE49-F238E27FC236}">
                <a16:creationId xmlns:a16="http://schemas.microsoft.com/office/drawing/2014/main" id="{091BE7F2-B4A5-4B39-AC2F-0AF81BEEF68E}"/>
              </a:ext>
            </a:extLst>
          </p:cNvPr>
          <p:cNvSpPr>
            <a:spLocks noGrp="1"/>
          </p:cNvSpPr>
          <p:nvPr>
            <p:ph type="title"/>
          </p:nvPr>
        </p:nvSpPr>
        <p:spPr/>
        <p:txBody>
          <a:bodyPr/>
          <a:lstStyle/>
          <a:p>
            <a:r>
              <a:rPr lang="en-GB" dirty="0"/>
              <a:t>Microservices ENDPOINTS </a:t>
            </a:r>
            <a:endParaRPr lang="ar-EG" dirty="0"/>
          </a:p>
        </p:txBody>
      </p:sp>
      <p:sp>
        <p:nvSpPr>
          <p:cNvPr id="6" name="Title 3">
            <a:extLst>
              <a:ext uri="{FF2B5EF4-FFF2-40B4-BE49-F238E27FC236}">
                <a16:creationId xmlns:a16="http://schemas.microsoft.com/office/drawing/2014/main" id="{20BE398F-E497-4227-853A-DB916C096BA5}"/>
              </a:ext>
            </a:extLst>
          </p:cNvPr>
          <p:cNvSpPr txBox="1">
            <a:spLocks/>
          </p:cNvSpPr>
          <p:nvPr/>
        </p:nvSpPr>
        <p:spPr>
          <a:xfrm>
            <a:off x="595884" y="1188720"/>
            <a:ext cx="11000232" cy="4920532"/>
          </a:xfrm>
          <a:prstGeom prst="rect">
            <a:avLst/>
          </a:prstGeom>
        </p:spPr>
        <p:txBody>
          <a:bodyPr vert="horz" lIns="91440" tIns="45720" rIns="91440" bIns="45720" rtlCol="0" anchor="ctr">
            <a:normAutofit/>
          </a:bodyPr>
          <a:lstStyle>
            <a:lvl1pPr algn="ctr" defTabSz="914400" rtl="1" eaLnBrk="1" latinLnBrk="0" hangingPunct="1">
              <a:lnSpc>
                <a:spcPct val="90000"/>
              </a:lnSpc>
              <a:spcBef>
                <a:spcPct val="0"/>
              </a:spcBef>
              <a:buNone/>
              <a:defRPr sz="4400" b="1" kern="1200" cap="all" baseline="0">
                <a:solidFill>
                  <a:schemeClr val="bg1"/>
                </a:solidFill>
                <a:latin typeface="+mj-lt"/>
                <a:ea typeface="+mj-ea"/>
                <a:cs typeface="+mj-cs"/>
              </a:defRPr>
            </a:lvl1pPr>
          </a:lstStyle>
          <a:p>
            <a:r>
              <a:rPr lang="en-GB" dirty="0"/>
              <a:t> </a:t>
            </a:r>
            <a:endParaRPr lang="ar-EG" dirty="0"/>
          </a:p>
        </p:txBody>
      </p:sp>
      <p:sp>
        <p:nvSpPr>
          <p:cNvPr id="7" name="Rectangle 6">
            <a:extLst>
              <a:ext uri="{FF2B5EF4-FFF2-40B4-BE49-F238E27FC236}">
                <a16:creationId xmlns:a16="http://schemas.microsoft.com/office/drawing/2014/main" id="{D0CE7A1F-A2CC-4EF1-B6C9-6C9771DB25CC}"/>
              </a:ext>
            </a:extLst>
          </p:cNvPr>
          <p:cNvSpPr/>
          <p:nvPr/>
        </p:nvSpPr>
        <p:spPr>
          <a:xfrm>
            <a:off x="473764" y="1485214"/>
            <a:ext cx="11572462" cy="369332"/>
          </a:xfrm>
          <a:prstGeom prst="rect">
            <a:avLst/>
          </a:prstGeom>
        </p:spPr>
        <p:txBody>
          <a:bodyPr wrap="square">
            <a:spAutoFit/>
          </a:bodyPr>
          <a:lstStyle/>
          <a:p>
            <a:endParaRPr lang="en-US" b="0" i="0" dirty="0">
              <a:solidFill>
                <a:srgbClr val="3C3C3B"/>
              </a:solidFill>
              <a:effectLst/>
              <a:latin typeface="Lato"/>
            </a:endParaRPr>
          </a:p>
        </p:txBody>
      </p:sp>
      <p:sp>
        <p:nvSpPr>
          <p:cNvPr id="2" name="Rectangle 1">
            <a:extLst>
              <a:ext uri="{FF2B5EF4-FFF2-40B4-BE49-F238E27FC236}">
                <a16:creationId xmlns:a16="http://schemas.microsoft.com/office/drawing/2014/main" id="{E3388209-0CD7-4CB1-B7CA-A484431515FD}"/>
              </a:ext>
            </a:extLst>
          </p:cNvPr>
          <p:cNvSpPr/>
          <p:nvPr/>
        </p:nvSpPr>
        <p:spPr>
          <a:xfrm>
            <a:off x="1179444" y="1777275"/>
            <a:ext cx="8176591" cy="1569660"/>
          </a:xfrm>
          <a:prstGeom prst="rect">
            <a:avLst/>
          </a:prstGeom>
        </p:spPr>
        <p:txBody>
          <a:bodyPr wrap="square">
            <a:spAutoFit/>
          </a:bodyPr>
          <a:lstStyle/>
          <a:p>
            <a:pPr marL="457200" indent="-457200">
              <a:buFont typeface="Arial" panose="020B0604020202020204" pitchFamily="34" charset="0"/>
              <a:buChar char="•"/>
            </a:pPr>
            <a:r>
              <a:rPr lang="en-GB" sz="3200" dirty="0"/>
              <a:t>Web Services</a:t>
            </a:r>
            <a:endParaRPr lang="ar-EG" sz="3200" dirty="0"/>
          </a:p>
          <a:p>
            <a:pPr marL="457200" indent="-457200">
              <a:buFont typeface="Arial" panose="020B0604020202020204" pitchFamily="34" charset="0"/>
              <a:buChar char="•"/>
            </a:pPr>
            <a:r>
              <a:rPr lang="en-GB" sz="3200" dirty="0"/>
              <a:t>WCF (Windows Communication Foundation)</a:t>
            </a:r>
            <a:endParaRPr lang="ar-EG" sz="3200" dirty="0"/>
          </a:p>
          <a:p>
            <a:pPr marL="457200" indent="-457200">
              <a:buFont typeface="Arial" panose="020B0604020202020204" pitchFamily="34" charset="0"/>
              <a:buChar char="•"/>
            </a:pPr>
            <a:r>
              <a:rPr lang="en-GB" sz="3200" dirty="0"/>
              <a:t>Web API</a:t>
            </a:r>
            <a:endParaRPr lang="ar-EG" sz="3200" dirty="0"/>
          </a:p>
        </p:txBody>
      </p:sp>
    </p:spTree>
    <p:extLst>
      <p:ext uri="{BB962C8B-B14F-4D97-AF65-F5344CB8AC3E}">
        <p14:creationId xmlns:p14="http://schemas.microsoft.com/office/powerpoint/2010/main" val="651546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stretch>
            <a:fillRect/>
          </a:stretch>
        </p:blipFill>
        <p:spPr>
          <a:xfrm>
            <a:off x="1815548" y="1435619"/>
            <a:ext cx="8375373" cy="4970127"/>
          </a:xfrm>
        </p:spPr>
      </p:pic>
      <p:sp>
        <p:nvSpPr>
          <p:cNvPr id="9" name="Rectangle: Single Corner Snipped 8" descr="Footer accent box">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a:lstStyle/>
          <a:p>
            <a:fld id="{8C2E478F-E849-4A8C-AF1F-CBCC78A7CBFA}" type="slidenum">
              <a:rPr lang="en-US" smtClean="0"/>
              <a:pPr/>
              <a:t>19</a:t>
            </a:fld>
            <a:endParaRPr lang="en-US" dirty="0"/>
          </a:p>
        </p:txBody>
      </p:sp>
      <p:sp>
        <p:nvSpPr>
          <p:cNvPr id="4" name="Rectangle 3">
            <a:extLst>
              <a:ext uri="{FF2B5EF4-FFF2-40B4-BE49-F238E27FC236}">
                <a16:creationId xmlns:a16="http://schemas.microsoft.com/office/drawing/2014/main" id="{C7BE708A-AC7A-41EA-9B70-F78A904210A7}"/>
              </a:ext>
            </a:extLst>
          </p:cNvPr>
          <p:cNvSpPr/>
          <p:nvPr/>
        </p:nvSpPr>
        <p:spPr>
          <a:xfrm>
            <a:off x="2663687" y="289100"/>
            <a:ext cx="5817703" cy="707886"/>
          </a:xfrm>
          <a:prstGeom prst="rect">
            <a:avLst/>
          </a:prstGeom>
        </p:spPr>
        <p:txBody>
          <a:bodyPr wrap="square">
            <a:spAutoFit/>
          </a:bodyPr>
          <a:lstStyle/>
          <a:p>
            <a:pPr algn="ctr"/>
            <a:r>
              <a:rPr lang="en-GB" sz="4000" b="1" dirty="0">
                <a:solidFill>
                  <a:srgbClr val="000100"/>
                </a:solidFill>
                <a:latin typeface="Helvetica Neue"/>
              </a:rPr>
              <a:t>API Gateway</a:t>
            </a:r>
            <a:endParaRPr lang="en-GB" sz="4000" b="1" i="0" dirty="0">
              <a:solidFill>
                <a:srgbClr val="000100"/>
              </a:solidFill>
              <a:effectLst/>
              <a:latin typeface="Helvetica Neue"/>
            </a:endParaRPr>
          </a:p>
        </p:txBody>
      </p:sp>
    </p:spTree>
    <p:extLst>
      <p:ext uri="{BB962C8B-B14F-4D97-AF65-F5344CB8AC3E}">
        <p14:creationId xmlns:p14="http://schemas.microsoft.com/office/powerpoint/2010/main" val="1838955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1222986" y="552805"/>
            <a:ext cx="5138057" cy="979308"/>
          </a:xfrm>
        </p:spPr>
        <p:txBody>
          <a:bodyPr/>
          <a:lstStyle/>
          <a:p>
            <a:r>
              <a:rPr lang="en-GB" dirty="0">
                <a:solidFill>
                  <a:schemeClr val="accent4">
                    <a:lumMod val="60000"/>
                    <a:lumOff val="40000"/>
                  </a:schemeClr>
                </a:solidFill>
                <a:highlight>
                  <a:srgbClr val="2F3342"/>
                </a:highlight>
              </a:rPr>
              <a:t>Agenda</a:t>
            </a:r>
            <a:endParaRPr lang="en-US" dirty="0">
              <a:solidFill>
                <a:schemeClr val="accent4">
                  <a:lumMod val="60000"/>
                  <a:lumOff val="40000"/>
                </a:schemeClr>
              </a:solidFill>
              <a:highlight>
                <a:srgbClr val="2F3342"/>
              </a:highlight>
            </a:endParaRP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1368761" y="1831233"/>
            <a:ext cx="5138057" cy="3396749"/>
          </a:xfrm>
        </p:spPr>
        <p:txBody>
          <a:bodyPr>
            <a:normAutofit/>
          </a:bodyPr>
          <a:lstStyle/>
          <a:p>
            <a:pPr algn="l"/>
            <a:r>
              <a:rPr lang="en-GB" sz="2000" dirty="0">
                <a:solidFill>
                  <a:schemeClr val="accent4">
                    <a:lumMod val="60000"/>
                    <a:lumOff val="40000"/>
                  </a:schemeClr>
                </a:solidFill>
                <a:highlight>
                  <a:srgbClr val="2F3342"/>
                </a:highlight>
              </a:rPr>
              <a:t>1-</a:t>
            </a:r>
            <a:r>
              <a:rPr lang="en-US" sz="2000" dirty="0">
                <a:solidFill>
                  <a:schemeClr val="accent4">
                    <a:lumMod val="60000"/>
                    <a:lumOff val="40000"/>
                  </a:schemeClr>
                </a:solidFill>
                <a:highlight>
                  <a:srgbClr val="2F3342"/>
                </a:highlight>
              </a:rPr>
              <a:t>Introduction</a:t>
            </a:r>
            <a:r>
              <a:rPr lang="en-US" sz="2000" dirty="0">
                <a:highlight>
                  <a:srgbClr val="2F3342"/>
                </a:highlight>
              </a:rPr>
              <a:t> </a:t>
            </a:r>
            <a:r>
              <a:rPr lang="en-US" sz="2000" dirty="0">
                <a:solidFill>
                  <a:schemeClr val="accent4">
                    <a:lumMod val="60000"/>
                    <a:lumOff val="40000"/>
                  </a:schemeClr>
                </a:solidFill>
                <a:highlight>
                  <a:srgbClr val="2F3342"/>
                </a:highlight>
              </a:rPr>
              <a:t>To Microservices And System Architectures</a:t>
            </a:r>
          </a:p>
          <a:p>
            <a:pPr algn="l"/>
            <a:r>
              <a:rPr lang="en-US" sz="2000" dirty="0">
                <a:solidFill>
                  <a:schemeClr val="accent4">
                    <a:lumMod val="60000"/>
                    <a:lumOff val="40000"/>
                  </a:schemeClr>
                </a:solidFill>
                <a:highlight>
                  <a:srgbClr val="2F3342"/>
                </a:highlight>
              </a:rPr>
              <a:t>2-Microservices</a:t>
            </a:r>
            <a:r>
              <a:rPr lang="en-US" sz="2000" dirty="0">
                <a:highlight>
                  <a:srgbClr val="2F3342"/>
                </a:highlight>
              </a:rPr>
              <a:t> </a:t>
            </a:r>
            <a:r>
              <a:rPr lang="en-US" sz="2000" dirty="0">
                <a:solidFill>
                  <a:schemeClr val="accent4">
                    <a:lumMod val="60000"/>
                    <a:lumOff val="40000"/>
                  </a:schemeClr>
                </a:solidFill>
                <a:highlight>
                  <a:srgbClr val="2F3342"/>
                </a:highlight>
              </a:rPr>
              <a:t>Design Principles</a:t>
            </a:r>
          </a:p>
          <a:p>
            <a:pPr algn="l"/>
            <a:r>
              <a:rPr lang="en-US" sz="2000" dirty="0">
                <a:solidFill>
                  <a:schemeClr val="accent4">
                    <a:lumMod val="60000"/>
                    <a:lumOff val="40000"/>
                  </a:schemeClr>
                </a:solidFill>
                <a:highlight>
                  <a:srgbClr val="2F3342"/>
                </a:highlight>
              </a:rPr>
              <a:t>3-Microservices End</a:t>
            </a:r>
            <a:r>
              <a:rPr lang="en-GB" sz="2000" dirty="0">
                <a:solidFill>
                  <a:schemeClr val="accent4">
                    <a:lumMod val="60000"/>
                    <a:lumOff val="40000"/>
                  </a:schemeClr>
                </a:solidFill>
                <a:highlight>
                  <a:srgbClr val="2F3342"/>
                </a:highlight>
              </a:rPr>
              <a:t>Points(API Gateway)</a:t>
            </a:r>
            <a:r>
              <a:rPr lang="ar-EG" sz="2000" dirty="0">
                <a:solidFill>
                  <a:schemeClr val="accent4">
                    <a:lumMod val="60000"/>
                    <a:lumOff val="40000"/>
                  </a:schemeClr>
                </a:solidFill>
                <a:highlight>
                  <a:srgbClr val="2F3342"/>
                </a:highlight>
              </a:rPr>
              <a:t> </a:t>
            </a:r>
            <a:endParaRPr lang="en-US" sz="2000" dirty="0">
              <a:solidFill>
                <a:schemeClr val="accent4">
                  <a:lumMod val="60000"/>
                  <a:lumOff val="40000"/>
                </a:schemeClr>
              </a:solidFill>
              <a:highlight>
                <a:srgbClr val="2F3342"/>
              </a:highlight>
            </a:endParaRPr>
          </a:p>
          <a:p>
            <a:pPr algn="l"/>
            <a:r>
              <a:rPr lang="en-US" sz="2000" dirty="0">
                <a:solidFill>
                  <a:schemeClr val="accent4">
                    <a:lumMod val="60000"/>
                    <a:lumOff val="40000"/>
                  </a:schemeClr>
                </a:solidFill>
                <a:highlight>
                  <a:srgbClr val="2F3342"/>
                </a:highlight>
              </a:rPr>
              <a:t>4-Example</a:t>
            </a:r>
            <a:r>
              <a:rPr lang="en-US" sz="2000" dirty="0">
                <a:highlight>
                  <a:srgbClr val="2F3342"/>
                </a:highlight>
              </a:rPr>
              <a:t> </a:t>
            </a:r>
            <a:r>
              <a:rPr lang="en-US" sz="2000" dirty="0">
                <a:solidFill>
                  <a:schemeClr val="accent4">
                    <a:lumMod val="60000"/>
                    <a:lumOff val="40000"/>
                  </a:schemeClr>
                </a:solidFill>
                <a:highlight>
                  <a:srgbClr val="2F3342"/>
                </a:highlight>
              </a:rPr>
              <a:t>With</a:t>
            </a:r>
            <a:r>
              <a:rPr lang="en-US" sz="2000" dirty="0">
                <a:highlight>
                  <a:srgbClr val="2F3342"/>
                </a:highlight>
              </a:rPr>
              <a:t> </a:t>
            </a:r>
            <a:r>
              <a:rPr lang="en-US" sz="2000" dirty="0" err="1">
                <a:solidFill>
                  <a:schemeClr val="accent4">
                    <a:lumMod val="60000"/>
                    <a:lumOff val="40000"/>
                  </a:schemeClr>
                </a:solidFill>
                <a:highlight>
                  <a:srgbClr val="2F3342"/>
                </a:highlight>
              </a:rPr>
              <a:t>.Net</a:t>
            </a:r>
            <a:r>
              <a:rPr lang="en-US" sz="2000" dirty="0">
                <a:solidFill>
                  <a:schemeClr val="accent4">
                    <a:lumMod val="60000"/>
                    <a:lumOff val="40000"/>
                  </a:schemeClr>
                </a:solidFill>
                <a:highlight>
                  <a:srgbClr val="2F3342"/>
                </a:highlight>
              </a:rPr>
              <a:t> Core</a:t>
            </a:r>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stretch>
            <a:fillRect/>
          </a:stretch>
        </p:blipFill>
        <p:spPr>
          <a:xfrm>
            <a:off x="1815548" y="1629199"/>
            <a:ext cx="8375373" cy="4582967"/>
          </a:xfrm>
        </p:spPr>
      </p:pic>
      <p:sp>
        <p:nvSpPr>
          <p:cNvPr id="9" name="Rectangle: Single Corner Snipped 8" descr="Footer accent box">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a:lstStyle/>
          <a:p>
            <a:fld id="{8C2E478F-E849-4A8C-AF1F-CBCC78A7CBFA}" type="slidenum">
              <a:rPr lang="en-US" smtClean="0"/>
              <a:pPr/>
              <a:t>20</a:t>
            </a:fld>
            <a:endParaRPr lang="en-US" dirty="0"/>
          </a:p>
        </p:txBody>
      </p:sp>
      <p:sp>
        <p:nvSpPr>
          <p:cNvPr id="4" name="Rectangle 3">
            <a:extLst>
              <a:ext uri="{FF2B5EF4-FFF2-40B4-BE49-F238E27FC236}">
                <a16:creationId xmlns:a16="http://schemas.microsoft.com/office/drawing/2014/main" id="{C7BE708A-AC7A-41EA-9B70-F78A904210A7}"/>
              </a:ext>
            </a:extLst>
          </p:cNvPr>
          <p:cNvSpPr/>
          <p:nvPr/>
        </p:nvSpPr>
        <p:spPr>
          <a:xfrm>
            <a:off x="2663687" y="289100"/>
            <a:ext cx="5817703" cy="707886"/>
          </a:xfrm>
          <a:prstGeom prst="rect">
            <a:avLst/>
          </a:prstGeom>
        </p:spPr>
        <p:txBody>
          <a:bodyPr wrap="square">
            <a:spAutoFit/>
          </a:bodyPr>
          <a:lstStyle/>
          <a:p>
            <a:pPr algn="ctr"/>
            <a:r>
              <a:rPr lang="en-GB" sz="4000" b="1" dirty="0">
                <a:solidFill>
                  <a:srgbClr val="000100"/>
                </a:solidFill>
                <a:latin typeface="Helvetica Neue"/>
              </a:rPr>
              <a:t>Repository Pattern</a:t>
            </a:r>
            <a:endParaRPr lang="en-GB" sz="4000" b="1" i="0" dirty="0">
              <a:solidFill>
                <a:srgbClr val="000100"/>
              </a:solidFill>
              <a:effectLst/>
              <a:latin typeface="Helvetica Neue"/>
            </a:endParaRPr>
          </a:p>
        </p:txBody>
      </p:sp>
    </p:spTree>
    <p:extLst>
      <p:ext uri="{BB962C8B-B14F-4D97-AF65-F5344CB8AC3E}">
        <p14:creationId xmlns:p14="http://schemas.microsoft.com/office/powerpoint/2010/main" val="868073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 uri="{C183D7F6-B498-43B3-948B-1728B52AA6E4}">
                  <adec:decorative xmlns:adec="http://schemas.microsoft.com/office/drawing/2017/decorative"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2FD79E9-DA87-4AE3-AB4F-454E8B1C7E28}"/>
                </a:ext>
                <a:ext uri="{C183D7F6-B498-43B3-948B-1728B52AA6E4}">
                  <adec:decorative xmlns:adec="http://schemas.microsoft.com/office/drawing/2017/decorative"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GB" dirty="0"/>
              <a:t>Monolithic Architecture</a:t>
            </a:r>
            <a:endParaRPr lang="en-US" dirty="0"/>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a:bodyPr>
          <a:lstStyle/>
          <a:p>
            <a:pPr marL="0" indent="0" algn="l">
              <a:buNone/>
            </a:pPr>
            <a:r>
              <a:rPr lang="en-US" sz="1800" dirty="0"/>
              <a:t>A monolithic architecture is the traditional unified model for the design of a software program.</a:t>
            </a:r>
            <a:endParaRPr lang="ar-EG" sz="1800" dirty="0"/>
          </a:p>
          <a:p>
            <a:pPr marL="0" indent="0" algn="l">
              <a:buNone/>
            </a:pPr>
            <a:endParaRPr lang="ar-EG" sz="1800" dirty="0"/>
          </a:p>
          <a:p>
            <a:pPr marL="0" indent="0" algn="l">
              <a:buNone/>
            </a:pPr>
            <a:r>
              <a:rPr lang="en-GB" sz="4000" dirty="0"/>
              <a:t>Ui =&gt; BL =&gt; DL =&gt; DB</a:t>
            </a:r>
            <a:endParaRPr lang="en-US" sz="4000" dirty="0"/>
          </a:p>
        </p:txBody>
      </p:sp>
      <p:sp>
        <p:nvSpPr>
          <p:cNvPr id="3" name="Slide Number Placeholder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stretch>
            <a:fillRect/>
          </a:stretch>
        </p:blipFill>
        <p:spPr>
          <a:xfrm>
            <a:off x="1534703" y="212035"/>
            <a:ext cx="9152003" cy="6193711"/>
          </a:xfrm>
        </p:spPr>
      </p:pic>
      <p:sp>
        <p:nvSpPr>
          <p:cNvPr id="9" name="Rectangle: Single Corner Snipped 8" descr="Footer accent box">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138922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 uri="{C183D7F6-B498-43B3-948B-1728B52AA6E4}">
                  <adec:decorative xmlns:adec="http://schemas.microsoft.com/office/drawing/2017/decorative"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2FD79E9-DA87-4AE3-AB4F-454E8B1C7E28}"/>
                </a:ext>
                <a:ext uri="{C183D7F6-B498-43B3-948B-1728B52AA6E4}">
                  <adec:decorative xmlns:adec="http://schemas.microsoft.com/office/drawing/2017/decorative"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GB" dirty="0" err="1"/>
              <a:t>soa</a:t>
            </a:r>
            <a:endParaRPr lang="en-US" dirty="0"/>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a:bodyPr>
          <a:lstStyle/>
          <a:p>
            <a:pPr marL="0" indent="0" algn="l">
              <a:buNone/>
            </a:pPr>
            <a:r>
              <a:rPr lang="en-GB" sz="2000" dirty="0"/>
              <a:t>Service-Oriented Architecture : </a:t>
            </a:r>
            <a:r>
              <a:rPr lang="en-US" sz="2000" dirty="0"/>
              <a:t>is a structure that allows services to communicate with each other across different platforms and languages by implementing what is known as a “loose coupling” system. </a:t>
            </a:r>
            <a:endParaRPr lang="ar-EG" sz="2000" dirty="0"/>
          </a:p>
          <a:p>
            <a:pPr marL="0" indent="0" algn="l">
              <a:buNone/>
            </a:pPr>
            <a:r>
              <a:rPr lang="en-US" sz="2000" dirty="0"/>
              <a:t>While the concept of SOA has been around for many years, it is only within the past decade that it has risen to the forefront of software-related technologies.</a:t>
            </a:r>
          </a:p>
        </p:txBody>
      </p:sp>
      <p:sp>
        <p:nvSpPr>
          <p:cNvPr id="3" name="Slide Number Placeholder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334419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stretch>
            <a:fillRect/>
          </a:stretch>
        </p:blipFill>
        <p:spPr>
          <a:xfrm>
            <a:off x="2220751" y="212035"/>
            <a:ext cx="7779906" cy="6193711"/>
          </a:xfrm>
        </p:spPr>
      </p:pic>
      <p:sp>
        <p:nvSpPr>
          <p:cNvPr id="9" name="Rectangle: Single Corner Snipped 8" descr="Footer accent box">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154031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 uri="{C183D7F6-B498-43B3-948B-1728B52AA6E4}">
                  <adec:decorative xmlns:adec="http://schemas.microsoft.com/office/drawing/2017/decorative"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2FD79E9-DA87-4AE3-AB4F-454E8B1C7E28}"/>
                </a:ext>
                <a:ext uri="{C183D7F6-B498-43B3-948B-1728B52AA6E4}">
                  <adec:decorative xmlns:adec="http://schemas.microsoft.com/office/drawing/2017/decorative"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microservice architecture</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a:bodyPr>
          <a:lstStyle/>
          <a:p>
            <a:pPr marL="0" indent="0" algn="l">
              <a:buNone/>
            </a:pPr>
            <a:r>
              <a:rPr lang="en-US" sz="2000" dirty="0"/>
              <a:t>microservice architecture - is an architectural style that structures an application as a collection of services</a:t>
            </a:r>
            <a:r>
              <a:rPr lang="en-GB" sz="2000" dirty="0"/>
              <a:t>.</a:t>
            </a:r>
          </a:p>
          <a:p>
            <a:pPr marL="0" indent="0" algn="l">
              <a:buNone/>
            </a:pPr>
            <a:r>
              <a:rPr lang="en-US" sz="2000" dirty="0"/>
              <a:t>The microservice architecture enables the rapid, frequent and reliable delivery of large, complex applications. It also enables an organization to evolve its technology stack.</a:t>
            </a:r>
            <a:r>
              <a:rPr lang="ar-EG" sz="2000" dirty="0"/>
              <a:t> </a:t>
            </a:r>
            <a:endParaRPr lang="en-US" sz="2000" dirty="0"/>
          </a:p>
        </p:txBody>
      </p:sp>
      <p:sp>
        <p:nvSpPr>
          <p:cNvPr id="3" name="Slide Number Placeholder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227228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stretch>
            <a:fillRect/>
          </a:stretch>
        </p:blipFill>
        <p:spPr>
          <a:xfrm>
            <a:off x="2220751" y="823827"/>
            <a:ext cx="7779906" cy="4970127"/>
          </a:xfrm>
        </p:spPr>
      </p:pic>
      <p:sp>
        <p:nvSpPr>
          <p:cNvPr id="9" name="Rectangle: Single Corner Snipped 8" descr="Footer accent box">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1496442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985C39-9228-4C36-900A-B44DF7056262}"/>
              </a:ext>
            </a:extLst>
          </p:cNvPr>
          <p:cNvSpPr>
            <a:spLocks noGrp="1"/>
          </p:cNvSpPr>
          <p:nvPr>
            <p:ph type="sldNum" sz="quarter" idx="11"/>
          </p:nvPr>
        </p:nvSpPr>
        <p:spPr/>
        <p:txBody>
          <a:bodyPr/>
          <a:lstStyle/>
          <a:p>
            <a:fld id="{8C2E478F-E849-4A8C-AF1F-CBCC78A7CBFA}" type="slidenum">
              <a:rPr lang="en-US" noProof="0" smtClean="0"/>
              <a:pPr/>
              <a:t>9</a:t>
            </a:fld>
            <a:endParaRPr lang="en-US" noProof="0"/>
          </a:p>
        </p:txBody>
      </p:sp>
      <p:sp>
        <p:nvSpPr>
          <p:cNvPr id="4" name="Title 3">
            <a:extLst>
              <a:ext uri="{FF2B5EF4-FFF2-40B4-BE49-F238E27FC236}">
                <a16:creationId xmlns:a16="http://schemas.microsoft.com/office/drawing/2014/main" id="{091BE7F2-B4A5-4B39-AC2F-0AF81BEEF68E}"/>
              </a:ext>
            </a:extLst>
          </p:cNvPr>
          <p:cNvSpPr>
            <a:spLocks noGrp="1"/>
          </p:cNvSpPr>
          <p:nvPr>
            <p:ph type="title"/>
          </p:nvPr>
        </p:nvSpPr>
        <p:spPr/>
        <p:txBody>
          <a:bodyPr/>
          <a:lstStyle/>
          <a:p>
            <a:r>
              <a:rPr lang="en-GB" dirty="0" err="1"/>
              <a:t>Benifits</a:t>
            </a:r>
            <a:r>
              <a:rPr lang="en-GB" dirty="0"/>
              <a:t> </a:t>
            </a:r>
            <a:endParaRPr lang="ar-EG" dirty="0"/>
          </a:p>
        </p:txBody>
      </p:sp>
      <p:sp>
        <p:nvSpPr>
          <p:cNvPr id="6" name="Title 3">
            <a:extLst>
              <a:ext uri="{FF2B5EF4-FFF2-40B4-BE49-F238E27FC236}">
                <a16:creationId xmlns:a16="http://schemas.microsoft.com/office/drawing/2014/main" id="{20BE398F-E497-4227-853A-DB916C096BA5}"/>
              </a:ext>
            </a:extLst>
          </p:cNvPr>
          <p:cNvSpPr txBox="1">
            <a:spLocks/>
          </p:cNvSpPr>
          <p:nvPr/>
        </p:nvSpPr>
        <p:spPr>
          <a:xfrm>
            <a:off x="595884" y="1188720"/>
            <a:ext cx="11000232" cy="4920532"/>
          </a:xfrm>
          <a:prstGeom prst="rect">
            <a:avLst/>
          </a:prstGeom>
        </p:spPr>
        <p:txBody>
          <a:bodyPr vert="horz" lIns="91440" tIns="45720" rIns="91440" bIns="45720" rtlCol="0" anchor="ctr">
            <a:normAutofit/>
          </a:bodyPr>
          <a:lstStyle>
            <a:lvl1pPr algn="ctr" defTabSz="914400" rtl="1" eaLnBrk="1" latinLnBrk="0" hangingPunct="1">
              <a:lnSpc>
                <a:spcPct val="90000"/>
              </a:lnSpc>
              <a:spcBef>
                <a:spcPct val="0"/>
              </a:spcBef>
              <a:buNone/>
              <a:defRPr sz="4400" b="1" kern="1200" cap="all" baseline="0">
                <a:solidFill>
                  <a:schemeClr val="bg1"/>
                </a:solidFill>
                <a:latin typeface="+mj-lt"/>
                <a:ea typeface="+mj-ea"/>
                <a:cs typeface="+mj-cs"/>
              </a:defRPr>
            </a:lvl1pPr>
          </a:lstStyle>
          <a:p>
            <a:r>
              <a:rPr lang="en-GB" dirty="0"/>
              <a:t> </a:t>
            </a:r>
            <a:endParaRPr lang="ar-EG" dirty="0"/>
          </a:p>
        </p:txBody>
      </p:sp>
      <p:sp>
        <p:nvSpPr>
          <p:cNvPr id="7" name="Rectangle 6">
            <a:extLst>
              <a:ext uri="{FF2B5EF4-FFF2-40B4-BE49-F238E27FC236}">
                <a16:creationId xmlns:a16="http://schemas.microsoft.com/office/drawing/2014/main" id="{D0CE7A1F-A2CC-4EF1-B6C9-6C9771DB25CC}"/>
              </a:ext>
            </a:extLst>
          </p:cNvPr>
          <p:cNvSpPr/>
          <p:nvPr/>
        </p:nvSpPr>
        <p:spPr>
          <a:xfrm>
            <a:off x="473764" y="1485214"/>
            <a:ext cx="11572462" cy="369332"/>
          </a:xfrm>
          <a:prstGeom prst="rect">
            <a:avLst/>
          </a:prstGeom>
        </p:spPr>
        <p:txBody>
          <a:bodyPr wrap="square">
            <a:spAutoFit/>
          </a:bodyPr>
          <a:lstStyle/>
          <a:p>
            <a:endParaRPr lang="en-US" b="0" i="0" dirty="0">
              <a:solidFill>
                <a:srgbClr val="3C3C3B"/>
              </a:solidFill>
              <a:effectLst/>
              <a:latin typeface="Lato"/>
            </a:endParaRPr>
          </a:p>
        </p:txBody>
      </p:sp>
      <p:sp>
        <p:nvSpPr>
          <p:cNvPr id="9" name="Rectangle 8">
            <a:extLst>
              <a:ext uri="{FF2B5EF4-FFF2-40B4-BE49-F238E27FC236}">
                <a16:creationId xmlns:a16="http://schemas.microsoft.com/office/drawing/2014/main" id="{9D0C5522-EF9B-41B1-A2A7-6DDB3CFB3196}"/>
              </a:ext>
            </a:extLst>
          </p:cNvPr>
          <p:cNvSpPr/>
          <p:nvPr/>
        </p:nvSpPr>
        <p:spPr>
          <a:xfrm>
            <a:off x="993913" y="1485213"/>
            <a:ext cx="8958470" cy="5016758"/>
          </a:xfrm>
          <a:prstGeom prst="rect">
            <a:avLst/>
          </a:prstGeom>
        </p:spPr>
        <p:txBody>
          <a:bodyPr wrap="square">
            <a:spAutoFit/>
          </a:bodyPr>
          <a:lstStyle/>
          <a:p>
            <a:pPr marL="457200" indent="-457200">
              <a:buFont typeface="Arial" panose="020B0604020202020204" pitchFamily="34" charset="0"/>
              <a:buChar char="•"/>
            </a:pPr>
            <a:r>
              <a:rPr lang="ar-EG" sz="3200" dirty="0"/>
              <a:t>Reliability</a:t>
            </a:r>
          </a:p>
          <a:p>
            <a:pPr marL="457200" indent="-457200">
              <a:buFont typeface="Arial" panose="020B0604020202020204" pitchFamily="34" charset="0"/>
              <a:buChar char="•"/>
            </a:pPr>
            <a:r>
              <a:rPr lang="ar-EG" sz="3200" dirty="0"/>
              <a:t>Automated Test Tools</a:t>
            </a:r>
          </a:p>
          <a:p>
            <a:pPr marL="457200" indent="-457200">
              <a:buFont typeface="Arial" panose="020B0604020202020204" pitchFamily="34" charset="0"/>
              <a:buChar char="•"/>
            </a:pPr>
            <a:r>
              <a:rPr lang="ar-EG" sz="3200" dirty="0"/>
              <a:t>Release And Deployment Tools</a:t>
            </a:r>
          </a:p>
          <a:p>
            <a:pPr marL="457200" indent="-457200">
              <a:buFont typeface="Arial" panose="020B0604020202020204" pitchFamily="34" charset="0"/>
              <a:buChar char="•"/>
            </a:pPr>
            <a:r>
              <a:rPr lang="ar-EG" sz="3200" dirty="0"/>
              <a:t>Many Technologies</a:t>
            </a:r>
          </a:p>
          <a:p>
            <a:pPr marL="457200" indent="-457200">
              <a:buFont typeface="Arial" panose="020B0604020202020204" pitchFamily="34" charset="0"/>
              <a:buChar char="•"/>
            </a:pPr>
            <a:r>
              <a:rPr lang="ar-EG" sz="3200" dirty="0"/>
              <a:t>Fast In Development</a:t>
            </a:r>
          </a:p>
          <a:p>
            <a:pPr marL="457200" indent="-457200">
              <a:buFont typeface="Arial" panose="020B0604020202020204" pitchFamily="34" charset="0"/>
              <a:buChar char="•"/>
            </a:pPr>
            <a:r>
              <a:rPr lang="ar-EG" sz="3200" dirty="0"/>
              <a:t>Enable Updates Easly</a:t>
            </a:r>
          </a:p>
          <a:p>
            <a:pPr marL="457200" indent="-457200">
              <a:buFont typeface="Arial" panose="020B0604020202020204" pitchFamily="34" charset="0"/>
              <a:buChar char="•"/>
            </a:pPr>
            <a:r>
              <a:rPr lang="ar-EG" sz="3200" dirty="0"/>
              <a:t>Security</a:t>
            </a:r>
          </a:p>
          <a:p>
            <a:pPr marL="457200" indent="-457200">
              <a:buFont typeface="Arial" panose="020B0604020202020204" pitchFamily="34" charset="0"/>
              <a:buChar char="•"/>
            </a:pPr>
            <a:r>
              <a:rPr lang="ar-EG" sz="3200" dirty="0"/>
              <a:t>Fast Issues Resolve</a:t>
            </a:r>
          </a:p>
          <a:p>
            <a:pPr marL="457200" indent="-457200">
              <a:buFont typeface="Arial" panose="020B0604020202020204" pitchFamily="34" charset="0"/>
              <a:buChar char="•"/>
            </a:pPr>
            <a:r>
              <a:rPr lang="ar-EG" sz="3200" dirty="0"/>
              <a:t>better Performance</a:t>
            </a:r>
          </a:p>
          <a:p>
            <a:pPr marL="457200" indent="-457200">
              <a:buFont typeface="Arial" panose="020B0604020202020204" pitchFamily="34" charset="0"/>
              <a:buChar char="•"/>
            </a:pPr>
            <a:r>
              <a:rPr lang="ar-EG" sz="3200" dirty="0"/>
              <a:t>Enable Distributed Teams</a:t>
            </a:r>
          </a:p>
        </p:txBody>
      </p:sp>
    </p:spTree>
    <p:extLst>
      <p:ext uri="{BB962C8B-B14F-4D97-AF65-F5344CB8AC3E}">
        <p14:creationId xmlns:p14="http://schemas.microsoft.com/office/powerpoint/2010/main" val="2737588884"/>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2.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1340EA-4D3D-470F-B5D6-C0F623079401}">
  <ds:schemaRefs>
    <ds:schemaRef ds:uri="71af3243-3dd4-4a8d-8c0d-dd76da1f02a5"/>
    <ds:schemaRef ds:uri="http://schemas.microsoft.com/office/2006/documentManagement/types"/>
    <ds:schemaRef ds:uri="http://purl.org/dc/dcmitype/"/>
    <ds:schemaRef ds:uri="http://purl.org/dc/elements/1.1/"/>
    <ds:schemaRef ds:uri="http://schemas.microsoft.com/office/2006/metadata/properties"/>
    <ds:schemaRef ds:uri="http://www.w3.org/XML/1998/namespace"/>
    <ds:schemaRef ds:uri="http://purl.org/dc/terms/"/>
    <ds:schemaRef ds:uri="http://schemas.openxmlformats.org/package/2006/metadata/core-properties"/>
    <ds:schemaRef ds:uri="http://schemas.microsoft.com/office/infopath/2007/PartnerControl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0</TotalTime>
  <Words>988</Words>
  <Application>Microsoft Office PowerPoint</Application>
  <PresentationFormat>Widescreen</PresentationFormat>
  <Paragraphs>90</Paragraphs>
  <Slides>20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Helvetica Neue</vt:lpstr>
      <vt:lpstr>Lato</vt:lpstr>
      <vt:lpstr>Office Theme</vt:lpstr>
      <vt:lpstr>Microservices  Architecture  </vt:lpstr>
      <vt:lpstr>Agenda</vt:lpstr>
      <vt:lpstr>Monolithic Architecture</vt:lpstr>
      <vt:lpstr>Title:</vt:lpstr>
      <vt:lpstr>soa</vt:lpstr>
      <vt:lpstr>Title:</vt:lpstr>
      <vt:lpstr>microservice architecture</vt:lpstr>
      <vt:lpstr>Title:</vt:lpstr>
      <vt:lpstr>Benifits </vt:lpstr>
      <vt:lpstr>Problems </vt:lpstr>
      <vt:lpstr>Microservice Principles</vt:lpstr>
      <vt:lpstr>High Cohesion</vt:lpstr>
      <vt:lpstr>Autonomous</vt:lpstr>
      <vt:lpstr>  Business Domain Centric  </vt:lpstr>
      <vt:lpstr>Resilience</vt:lpstr>
      <vt:lpstr>observable</vt:lpstr>
      <vt:lpstr>Automation</vt:lpstr>
      <vt:lpstr>Microservices ENDPOINTS </vt:lpstr>
      <vt:lpstr>Title:</vt:lpstr>
      <vt:lpstr>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2020-02-11T12:39:40Z</dcterms:created>
  <dcterms:modified xsi:type="dcterms:W3CDTF">2020-02-13T14:55:48Z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