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114" d="100"/>
          <a:sy n="114" d="100"/>
        </p:scale>
        <p:origin x="474" y="10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10/08/2023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10/08/2023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099764" y="4455620"/>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4593566-8EBF-C8B1-1849-CCC5CE8BB8A0}"/>
              </a:ext>
            </a:extLst>
          </p:cNvPr>
          <p:cNvGrpSpPr/>
          <p:nvPr userDrawn="1"/>
        </p:nvGrpSpPr>
        <p:grpSpPr>
          <a:xfrm>
            <a:off x="7923213" y="0"/>
            <a:ext cx="4265612" cy="6858000"/>
            <a:chOff x="7923213" y="0"/>
            <a:chExt cx="4265612" cy="6858000"/>
          </a:xfrm>
        </p:grpSpPr>
        <p:pic>
          <p:nvPicPr>
            <p:cNvPr id="11" name="Picture 10">
              <a:extLst>
                <a:ext uri="{FF2B5EF4-FFF2-40B4-BE49-F238E27FC236}">
                  <a16:creationId xmlns:a16="http://schemas.microsoft.com/office/drawing/2014/main" id="{413D7B26-09A5-841A-3F8C-7C95F157A33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2" name="Rectangle 11">
              <a:extLst>
                <a:ext uri="{FF2B5EF4-FFF2-40B4-BE49-F238E27FC236}">
                  <a16:creationId xmlns:a16="http://schemas.microsoft.com/office/drawing/2014/main" id="{FB8DF823-3F7C-8DC3-9D17-1F95A722D773}"/>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52986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8927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4779"/>
            <a:ext cx="262821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982" y="414778"/>
            <a:ext cx="7732286"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07766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2916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10/08/2023</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842ADD4-16BF-7245-AF78-9183480818E7}"/>
              </a:ext>
            </a:extLst>
          </p:cNvPr>
          <p:cNvGrpSpPr/>
          <p:nvPr userDrawn="1"/>
        </p:nvGrpSpPr>
        <p:grpSpPr>
          <a:xfrm>
            <a:off x="11123611" y="0"/>
            <a:ext cx="1065214" cy="6868886"/>
            <a:chOff x="11123611" y="0"/>
            <a:chExt cx="1065214" cy="6868886"/>
          </a:xfrm>
        </p:grpSpPr>
        <p:pic>
          <p:nvPicPr>
            <p:cNvPr id="11" name="Picture 10">
              <a:extLst>
                <a:ext uri="{FF2B5EF4-FFF2-40B4-BE49-F238E27FC236}">
                  <a16:creationId xmlns:a16="http://schemas.microsoft.com/office/drawing/2014/main" id="{DF93E86F-D000-59BE-0A51-029A175881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a:extLst>
                <a:ext uri="{FF2B5EF4-FFF2-40B4-BE49-F238E27FC236}">
                  <a16:creationId xmlns:a16="http://schemas.microsoft.com/office/drawing/2014/main" id="{8A14F48F-39D1-FA9D-8059-70B1266BDEB0}"/>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7300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993" y="1845734"/>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10/08/2023</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0160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10/08/2023</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090119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10/08/2023</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5523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41C87-7AD9-4845-A077-840E4A0F3F06}" type="datetimeFigureOut">
              <a:rPr lang="en-US" smtClean="0"/>
              <a:t>10/08/2023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746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03F41C87-7AD9-4845-A077-840E4A0F3F06}" type="datetimeFigureOut">
              <a:rPr lang="en-US" smtClean="0"/>
              <a:t>10/08/2023</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013F82-EE5E-44EE-A61D-E31C6657F26F}" type="slidenum">
              <a:rPr lang="en-US" smtClean="0"/>
              <a:t>‹#›</a:t>
            </a:fld>
            <a:endParaRPr lang="en-US"/>
          </a:p>
        </p:txBody>
      </p:sp>
    </p:spTree>
    <p:extLst>
      <p:ext uri="{BB962C8B-B14F-4D97-AF65-F5344CB8AC3E}">
        <p14:creationId xmlns:p14="http://schemas.microsoft.com/office/powerpoint/2010/main" val="330202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5074920"/>
            <a:ext cx="10110630" cy="822960"/>
          </a:xfrm>
        </p:spPr>
        <p:txBody>
          <a:bodyPr lIns="91440" tIns="0" rIns="91440" bIns="0" anchor="b">
            <a:noAutofit/>
          </a:bodyPr>
          <a:lstStyle>
            <a:lvl1pPr>
              <a:defRPr sz="3599"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88810" cy="4915076"/>
          </a:xfrm>
          <a:blipFill>
            <a:blip r:embed="rId2"/>
            <a:stretch>
              <a:fillRect/>
            </a:stretch>
          </a:blipFill>
        </p:spPr>
        <p:txBody>
          <a:bodyPr lIns="457200" tIns="457200"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096994" y="5907023"/>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365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88826"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03F41C87-7AD9-4845-A077-840E4A0F3F06}" type="datetimeFigureOut">
              <a:rPr lang="en-US" smtClean="0"/>
              <a:pPr/>
              <a:t>10/08/2023</a:t>
            </a:fld>
            <a:endParaRPr lang="en-US"/>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A013F82-EE5E-44EE-A61D-E31C6657F26F}" type="slidenum">
              <a:rPr lang="en-US" smtClean="0"/>
              <a:pPr/>
              <a:t>‹#›</a:t>
            </a:fld>
            <a:endParaRPr lang="en-US"/>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509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4" y="6400800"/>
            <a:ext cx="1218565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565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343"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C576ECA8-086F-EA0B-ABCA-45F061C8F8FD}"/>
              </a:ext>
            </a:extLst>
          </p:cNvPr>
          <p:cNvSpPr>
            <a:spLocks noGrp="1"/>
          </p:cNvSpPr>
          <p:nvPr>
            <p:ph type="title"/>
          </p:nvPr>
        </p:nvSpPr>
        <p:spPr>
          <a:xfrm>
            <a:off x="5288376" y="639097"/>
            <a:ext cx="6251688" cy="3686015"/>
          </a:xfrm>
        </p:spPr>
        <p:txBody>
          <a:bodyPr vert="horz" lIns="91440" tIns="45720" rIns="91440" bIns="45720" rtlCol="0" anchor="b">
            <a:normAutofit/>
          </a:bodyPr>
          <a:lstStyle/>
          <a:p>
            <a:pPr defTabSz="914400"/>
            <a:r>
              <a:rPr lang="en-US" sz="6800" dirty="0">
                <a:solidFill>
                  <a:schemeClr val="tx1">
                    <a:lumMod val="85000"/>
                    <a:lumOff val="15000"/>
                  </a:schemeClr>
                </a:solidFill>
              </a:rPr>
              <a:t>PPG Bilateral Lending 2000 - 2020</a:t>
            </a:r>
            <a:br>
              <a:rPr lang="en-US" sz="6800" dirty="0">
                <a:solidFill>
                  <a:schemeClr val="tx1">
                    <a:lumMod val="85000"/>
                    <a:lumOff val="15000"/>
                  </a:schemeClr>
                </a:solidFill>
                <a:highlight>
                  <a:srgbClr val="FFFF00"/>
                </a:highlight>
              </a:rPr>
            </a:br>
            <a:endParaRPr lang="en-US" sz="6800" dirty="0">
              <a:solidFill>
                <a:schemeClr val="tx1">
                  <a:lumMod val="85000"/>
                  <a:lumOff val="15000"/>
                </a:schemeClr>
              </a:solidFill>
              <a:highlight>
                <a:srgbClr val="FFFF00"/>
              </a:highlight>
            </a:endParaRPr>
          </a:p>
        </p:txBody>
      </p:sp>
      <p:sp>
        <p:nvSpPr>
          <p:cNvPr id="3" name="Subtitle 2"/>
          <p:cNvSpPr>
            <a:spLocks noGrp="1"/>
          </p:cNvSpPr>
          <p:nvPr>
            <p:ph type="subTitle" idx="4294967295"/>
          </p:nvPr>
        </p:nvSpPr>
        <p:spPr>
          <a:xfrm>
            <a:off x="5288375" y="4455621"/>
            <a:ext cx="6267714" cy="1238616"/>
          </a:xfrm>
        </p:spPr>
        <p:txBody>
          <a:bodyPr vert="horz" lIns="91440" tIns="45720" rIns="91440" bIns="45720" rtlCol="0">
            <a:normAutofit/>
          </a:bodyPr>
          <a:lstStyle/>
          <a:p>
            <a:pPr marL="0" indent="0" defTabSz="914400">
              <a:buNone/>
            </a:pPr>
            <a:r>
              <a:rPr lang="en-US" sz="2400" cap="all" spc="200" dirty="0">
                <a:solidFill>
                  <a:schemeClr val="tx1">
                    <a:lumMod val="85000"/>
                    <a:lumOff val="15000"/>
                  </a:schemeClr>
                </a:solidFill>
                <a:latin typeface="+mj-lt"/>
              </a:rPr>
              <a:t>By ATAU</a:t>
            </a:r>
          </a:p>
        </p:txBody>
      </p:sp>
      <p:pic>
        <p:nvPicPr>
          <p:cNvPr id="8" name="Graphic 9" descr="Money">
            <a:extLst>
              <a:ext uri="{FF2B5EF4-FFF2-40B4-BE49-F238E27FC236}">
                <a16:creationId xmlns:a16="http://schemas.microsoft.com/office/drawing/2014/main" id="{5537CE42-DF0A-DCA5-08EB-727F8E9C0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833" y="1164050"/>
            <a:ext cx="4000273" cy="4000273"/>
          </a:xfrm>
          <a:prstGeom prst="rect">
            <a:avLst/>
          </a:prstGeom>
        </p:spPr>
      </p:pic>
      <p:cxnSp>
        <p:nvCxnSpPr>
          <p:cNvPr id="21" name="Straight Connector 20">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5652" y="4343400"/>
            <a:ext cx="5634639"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 y="6334316"/>
            <a:ext cx="1218881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endParaRPr lang="en-US" sz="1800" dirty="0"/>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2799</TotalTime>
  <Words>588</Words>
  <Application>Microsoft Office PowerPoint</Application>
  <PresentationFormat>Custom</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Verdana</vt:lpstr>
      <vt:lpstr>Retrospect</vt:lpstr>
      <vt:lpstr>PPG Bilateral Lending 2000 - 2020 </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Ata-Ur-Rehman</cp:lastModifiedBy>
  <cp:revision>3</cp:revision>
  <dcterms:created xsi:type="dcterms:W3CDTF">2022-08-18T10:46:42Z</dcterms:created>
  <dcterms:modified xsi:type="dcterms:W3CDTF">2023-08-10T08:05:39Z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