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9762"/>
    </p:cViewPr>
  </p:outlineViewPr>
  <p:notesTextViewPr>
    <p:cViewPr>
      <p:scale>
        <a:sx n="1" d="1"/>
        <a:sy n="1" d="1"/>
      </p:scale>
      <p:origin x="0" y="0"/>
    </p:cViewPr>
  </p:notesTextViewPr>
  <p:sorterViewPr>
    <p:cViewPr>
      <p:scale>
        <a:sx n="100" d="100"/>
        <a:sy n="10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0D2982-2938-4A00-83EC-1DE9A9C89ABF}" type="datetimeFigureOut">
              <a:rPr lang="en-IN" smtClean="0"/>
              <a:t>12-11-2023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5DA55-B21A-4C88-8983-D424E8FF2E84}" type="slidenum">
              <a:rPr lang="en-IN" smtClean="0"/>
              <a:t>‹#›</a:t>
            </a:fld>
            <a:endParaRPr lang="en-IN"/>
          </a:p>
        </p:txBody>
      </p:sp>
    </p:spTree>
    <p:extLst>
      <p:ext uri="{BB962C8B-B14F-4D97-AF65-F5344CB8AC3E}">
        <p14:creationId xmlns:p14="http://schemas.microsoft.com/office/powerpoint/2010/main" val="305794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 a detailed report that meticulously documents the  entire project lifecycle. Include sections on data collection,  transformation, problem statement formulation, tools  integration, Power BI solutions, EDA insights, and </a:t>
            </a:r>
            <a:r>
              <a:rPr lang="en-US" dirty="0" err="1" smtClean="0"/>
              <a:t>Powerpoint</a:t>
            </a:r>
            <a:r>
              <a:rPr lang="en-US" dirty="0" smtClean="0"/>
              <a:t>  </a:t>
            </a:r>
            <a:r>
              <a:rPr lang="en-US" dirty="0" err="1" smtClean="0"/>
              <a:t>visualiztions</a:t>
            </a:r>
            <a:r>
              <a:rPr lang="en-US" dirty="0" smtClean="0"/>
              <a: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9D5DA55-B21A-4C88-8983-D424E8FF2E84}" type="slidenum">
              <a:rPr lang="en-IN" smtClean="0"/>
              <a:t>4</a:t>
            </a:fld>
            <a:endParaRPr lang="en-IN"/>
          </a:p>
        </p:txBody>
      </p:sp>
    </p:spTree>
    <p:extLst>
      <p:ext uri="{BB962C8B-B14F-4D97-AF65-F5344CB8AC3E}">
        <p14:creationId xmlns:p14="http://schemas.microsoft.com/office/powerpoint/2010/main" val="268144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D5DA55-B21A-4C88-8983-D424E8FF2E84}" type="slidenum">
              <a:rPr lang="en-IN" smtClean="0"/>
              <a:t>11</a:t>
            </a:fld>
            <a:endParaRPr lang="en-IN"/>
          </a:p>
        </p:txBody>
      </p:sp>
    </p:spTree>
    <p:extLst>
      <p:ext uri="{BB962C8B-B14F-4D97-AF65-F5344CB8AC3E}">
        <p14:creationId xmlns:p14="http://schemas.microsoft.com/office/powerpoint/2010/main" val="315103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83D8986-1F6C-426D-B031-630D0D5F7BEB}" type="datetimeFigureOut">
              <a:rPr lang="en-IN" smtClean="0"/>
              <a:t>12-11-2023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C511573-3168-42A4-A320-347963D82B0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3D8986-1F6C-426D-B031-630D0D5F7BEB}"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11573-3168-42A4-A320-347963D82B0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3D8986-1F6C-426D-B031-630D0D5F7BEB}"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11573-3168-42A4-A320-347963D82B0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83D8986-1F6C-426D-B031-630D0D5F7BEB}" type="datetimeFigureOut">
              <a:rPr lang="en-IN" smtClean="0"/>
              <a:t>12-11-2023</a:t>
            </a:fld>
            <a:endParaRPr lang="en-IN"/>
          </a:p>
        </p:txBody>
      </p:sp>
      <p:sp>
        <p:nvSpPr>
          <p:cNvPr id="9" name="Slide Number Placeholder 8"/>
          <p:cNvSpPr>
            <a:spLocks noGrp="1"/>
          </p:cNvSpPr>
          <p:nvPr>
            <p:ph type="sldNum" sz="quarter" idx="15"/>
          </p:nvPr>
        </p:nvSpPr>
        <p:spPr/>
        <p:txBody>
          <a:bodyPr rtlCol="0"/>
          <a:lstStyle/>
          <a:p>
            <a:fld id="{FC511573-3168-42A4-A320-347963D82B03}"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83D8986-1F6C-426D-B031-630D0D5F7BEB}" type="datetimeFigureOut">
              <a:rPr lang="en-IN" smtClean="0"/>
              <a:t>12-11-2023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C511573-3168-42A4-A320-347963D82B0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83D8986-1F6C-426D-B031-630D0D5F7BEB}" type="datetimeFigureOut">
              <a:rPr lang="en-IN" smtClean="0"/>
              <a:t>12-11-2023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11573-3168-42A4-A320-347963D82B03}"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83D8986-1F6C-426D-B031-630D0D5F7BEB}" type="datetimeFigureOut">
              <a:rPr lang="en-IN" smtClean="0"/>
              <a:t>12-11-2023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511573-3168-42A4-A320-347963D82B03}"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83D8986-1F6C-426D-B031-630D0D5F7BEB}" type="datetimeFigureOut">
              <a:rPr lang="en-IN" smtClean="0"/>
              <a:t>12-11-2023</a:t>
            </a:fld>
            <a:endParaRPr lang="en-IN"/>
          </a:p>
        </p:txBody>
      </p:sp>
      <p:sp>
        <p:nvSpPr>
          <p:cNvPr id="7" name="Slide Number Placeholder 6"/>
          <p:cNvSpPr>
            <a:spLocks noGrp="1"/>
          </p:cNvSpPr>
          <p:nvPr>
            <p:ph type="sldNum" sz="quarter" idx="11"/>
          </p:nvPr>
        </p:nvSpPr>
        <p:spPr/>
        <p:txBody>
          <a:bodyPr rtlCol="0"/>
          <a:lstStyle/>
          <a:p>
            <a:fld id="{FC511573-3168-42A4-A320-347963D82B03}"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D8986-1F6C-426D-B031-630D0D5F7BEB}" type="datetimeFigureOut">
              <a:rPr lang="en-IN" smtClean="0"/>
              <a:t>12-11-2023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511573-3168-42A4-A320-347963D82B0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83D8986-1F6C-426D-B031-630D0D5F7BEB}" type="datetimeFigureOut">
              <a:rPr lang="en-IN" smtClean="0"/>
              <a:t>12-11-2023</a:t>
            </a:fld>
            <a:endParaRPr lang="en-IN"/>
          </a:p>
        </p:txBody>
      </p:sp>
      <p:sp>
        <p:nvSpPr>
          <p:cNvPr id="22" name="Slide Number Placeholder 21"/>
          <p:cNvSpPr>
            <a:spLocks noGrp="1"/>
          </p:cNvSpPr>
          <p:nvPr>
            <p:ph type="sldNum" sz="quarter" idx="15"/>
          </p:nvPr>
        </p:nvSpPr>
        <p:spPr/>
        <p:txBody>
          <a:bodyPr rtlCol="0"/>
          <a:lstStyle/>
          <a:p>
            <a:fld id="{FC511573-3168-42A4-A320-347963D82B03}"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83D8986-1F6C-426D-B031-630D0D5F7BEB}" type="datetimeFigureOut">
              <a:rPr lang="en-IN" smtClean="0"/>
              <a:t>12-11-2023</a:t>
            </a:fld>
            <a:endParaRPr lang="en-IN"/>
          </a:p>
        </p:txBody>
      </p:sp>
      <p:sp>
        <p:nvSpPr>
          <p:cNvPr id="18" name="Slide Number Placeholder 17"/>
          <p:cNvSpPr>
            <a:spLocks noGrp="1"/>
          </p:cNvSpPr>
          <p:nvPr>
            <p:ph type="sldNum" sz="quarter" idx="11"/>
          </p:nvPr>
        </p:nvSpPr>
        <p:spPr/>
        <p:txBody>
          <a:bodyPr rtlCol="0"/>
          <a:lstStyle/>
          <a:p>
            <a:fld id="{FC511573-3168-42A4-A320-347963D82B03}"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83D8986-1F6C-426D-B031-630D0D5F7BEB}" type="datetimeFigureOut">
              <a:rPr lang="en-IN" smtClean="0"/>
              <a:t>12-11-2023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C511573-3168-42A4-A320-347963D82B0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632" y="-12754"/>
            <a:ext cx="10769431" cy="68707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p:cNvSpPr>
            <a:spLocks noGrp="1"/>
          </p:cNvSpPr>
          <p:nvPr>
            <p:ph type="ctrTitle"/>
          </p:nvPr>
        </p:nvSpPr>
        <p:spPr>
          <a:xfrm>
            <a:off x="251520" y="8531"/>
            <a:ext cx="7772400" cy="1470025"/>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6000" b="1" dirty="0" smtClean="0">
                <a:solidFill>
                  <a:schemeClr val="accent5">
                    <a:lumMod val="60000"/>
                    <a:lumOff val="40000"/>
                  </a:schemeClr>
                </a:solidFill>
              </a:rPr>
              <a:t>Capstone project </a:t>
            </a:r>
            <a:endParaRPr lang="en-IN" sz="6000" b="1" dirty="0">
              <a:solidFill>
                <a:schemeClr val="accent5">
                  <a:lumMod val="60000"/>
                  <a:lumOff val="40000"/>
                </a:schemeClr>
              </a:solidFill>
            </a:endParaRPr>
          </a:p>
        </p:txBody>
      </p:sp>
      <p:sp>
        <p:nvSpPr>
          <p:cNvPr id="3" name="Subtitle 2"/>
          <p:cNvSpPr>
            <a:spLocks noGrp="1"/>
          </p:cNvSpPr>
          <p:nvPr>
            <p:ph type="subTitle" idx="1"/>
          </p:nvPr>
        </p:nvSpPr>
        <p:spPr>
          <a:xfrm>
            <a:off x="564763" y="2276872"/>
            <a:ext cx="7406640" cy="1944216"/>
          </a:xfrm>
        </p:spPr>
        <p:txBody>
          <a:bodyPr>
            <a:noAutofit/>
          </a:bodyPr>
          <a:lstStyle/>
          <a:p>
            <a:pPr algn="ctr"/>
            <a:r>
              <a:rPr lang="en-US" sz="4000" b="1" i="1" u="sng" dirty="0" smtClean="0">
                <a:solidFill>
                  <a:srgbClr val="FFFF00"/>
                </a:solidFill>
                <a:effectLst>
                  <a:outerShdw blurRad="38100" dist="38100" dir="2700000" algn="tl">
                    <a:srgbClr val="000000">
                      <a:alpha val="43137"/>
                    </a:srgbClr>
                  </a:outerShdw>
                </a:effectLst>
              </a:rPr>
              <a:t>Hotel Booking analysis </a:t>
            </a:r>
          </a:p>
          <a:p>
            <a:pPr algn="ctr"/>
            <a:r>
              <a:rPr lang="en-US" sz="4000" b="1" i="1" u="sng" dirty="0" smtClean="0">
                <a:solidFill>
                  <a:srgbClr val="FFFF00"/>
                </a:solidFill>
                <a:effectLst>
                  <a:outerShdw blurRad="38100" dist="38100" dir="2700000" algn="tl">
                    <a:srgbClr val="000000">
                      <a:alpha val="43137"/>
                    </a:srgbClr>
                  </a:outerShdw>
                </a:effectLst>
              </a:rPr>
              <a:t>By</a:t>
            </a:r>
          </a:p>
          <a:p>
            <a:pPr algn="ctr"/>
            <a:r>
              <a:rPr lang="en-US" sz="4000" b="1" i="1" u="sng" dirty="0" err="1" smtClean="0">
                <a:solidFill>
                  <a:srgbClr val="FFFF00"/>
                </a:solidFill>
                <a:effectLst>
                  <a:outerShdw blurRad="38100" dist="38100" dir="2700000" algn="tl">
                    <a:srgbClr val="000000">
                      <a:alpha val="43137"/>
                    </a:srgbClr>
                  </a:outerShdw>
                </a:effectLst>
              </a:rPr>
              <a:t>Mahammad</a:t>
            </a:r>
            <a:r>
              <a:rPr lang="en-US" sz="4000" b="1" i="1" u="sng" dirty="0" smtClean="0">
                <a:solidFill>
                  <a:srgbClr val="FFFF00"/>
                </a:solidFill>
                <a:effectLst>
                  <a:outerShdw blurRad="38100" dist="38100" dir="2700000" algn="tl">
                    <a:srgbClr val="000000">
                      <a:alpha val="43137"/>
                    </a:srgbClr>
                  </a:outerShdw>
                </a:effectLst>
              </a:rPr>
              <a:t> </a:t>
            </a:r>
            <a:r>
              <a:rPr lang="en-US" sz="4000" i="1" u="sng" dirty="0" err="1">
                <a:solidFill>
                  <a:srgbClr val="FFFF00"/>
                </a:solidFill>
                <a:effectLst>
                  <a:outerShdw blurRad="38100" dist="38100" dir="2700000" algn="tl">
                    <a:srgbClr val="000000">
                      <a:alpha val="43137"/>
                    </a:srgbClr>
                  </a:outerShdw>
                </a:effectLst>
              </a:rPr>
              <a:t>A</a:t>
            </a:r>
            <a:r>
              <a:rPr lang="en-US" sz="4000" b="1" i="1" u="sng" smtClean="0">
                <a:solidFill>
                  <a:srgbClr val="FFFF00"/>
                </a:solidFill>
                <a:effectLst>
                  <a:outerShdw blurRad="38100" dist="38100" dir="2700000" algn="tl">
                    <a:srgbClr val="000000">
                      <a:alpha val="43137"/>
                    </a:srgbClr>
                  </a:outerShdw>
                </a:effectLst>
              </a:rPr>
              <a:t>taullah</a:t>
            </a:r>
            <a:endParaRPr lang="en-IN" sz="4000" b="1" i="1" u="sng"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82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err="1" smtClean="0">
                <a:solidFill>
                  <a:schemeClr val="accent1"/>
                </a:solidFill>
                <a:latin typeface="Algerian" panose="04020705040A02060702" pitchFamily="82" charset="0"/>
              </a:rPr>
              <a:t>Er</a:t>
            </a:r>
            <a:r>
              <a:rPr lang="en-US" sz="6600" b="1" dirty="0" smtClean="0">
                <a:solidFill>
                  <a:schemeClr val="accent1"/>
                </a:solidFill>
                <a:latin typeface="Algerian" panose="04020705040A02060702" pitchFamily="82" charset="0"/>
              </a:rPr>
              <a:t> diagram</a:t>
            </a:r>
            <a:endParaRPr lang="en-IN" sz="6600" b="1" dirty="0">
              <a:solidFill>
                <a:schemeClr val="accent1"/>
              </a:solidFill>
              <a:latin typeface="Algerian" panose="04020705040A02060702" pitchFamily="82" charset="0"/>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174280"/>
            <a:ext cx="7467600" cy="372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98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337" y="-571500"/>
            <a:ext cx="7467600" cy="1143000"/>
          </a:xfrm>
        </p:spPr>
        <p:txBody>
          <a:bodyPr/>
          <a:lstStyle/>
          <a:p>
            <a:pPr algn="ctr"/>
            <a:r>
              <a:rPr lang="en-US" b="1" i="1" u="sng" dirty="0" smtClean="0">
                <a:solidFill>
                  <a:schemeClr val="bg1">
                    <a:lumMod val="50000"/>
                  </a:schemeClr>
                </a:solidFill>
              </a:rPr>
              <a:t>Power bi statements</a:t>
            </a:r>
            <a:endParaRPr lang="en-IN" b="1" i="1" u="sng" dirty="0">
              <a:solidFill>
                <a:schemeClr val="bg1">
                  <a:lumMod val="50000"/>
                </a:schemeClr>
              </a:solidFill>
            </a:endParaRPr>
          </a:p>
        </p:txBody>
      </p:sp>
      <p:sp>
        <p:nvSpPr>
          <p:cNvPr id="3" name="Content Placeholder 2"/>
          <p:cNvSpPr>
            <a:spLocks noGrp="1"/>
          </p:cNvSpPr>
          <p:nvPr>
            <p:ph sz="quarter" idx="1"/>
          </p:nvPr>
        </p:nvSpPr>
        <p:spPr>
          <a:xfrm>
            <a:off x="457200" y="764704"/>
            <a:ext cx="7467600" cy="5709248"/>
          </a:xfrm>
        </p:spPr>
        <p:txBody>
          <a:bodyPr/>
          <a:lstStyle/>
          <a:p>
            <a:r>
              <a:rPr lang="en-US" dirty="0"/>
              <a:t>What is the booking trends over the years, including  the number of bookings, cancellations. Identify  seasonality patterns . Compare the </a:t>
            </a:r>
            <a:r>
              <a:rPr lang="en-US" dirty="0" smtClean="0"/>
              <a:t>no of stays in </a:t>
            </a:r>
            <a:r>
              <a:rPr lang="en-US" dirty="0"/>
              <a:t>weekends and  weekdays for hotel types ?</a:t>
            </a:r>
          </a:p>
          <a:p>
            <a:endParaRPr lang="en-I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756084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28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24744"/>
            <a:ext cx="7467600" cy="1143000"/>
          </a:xfrm>
        </p:spPr>
        <p:txBody>
          <a:bodyPr>
            <a:normAutofit fontScale="90000"/>
          </a:bodyPr>
          <a:lstStyle/>
          <a:p>
            <a:r>
              <a:rPr lang="en-US" b="1" i="1" dirty="0">
                <a:solidFill>
                  <a:schemeClr val="accent1">
                    <a:lumMod val="75000"/>
                  </a:schemeClr>
                </a:solidFill>
              </a:rPr>
              <a:t>Visualize the distribution of adults, children, and  babies in bookings. Explore the impact of children and  babies on cancellation rates.</a:t>
            </a:r>
            <a:r>
              <a:rPr lang="en-US" dirty="0"/>
              <a:t/>
            </a:r>
            <a:br>
              <a:rPr lang="en-US" dirty="0"/>
            </a:br>
            <a:endParaRPr lang="en-IN"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0" y="1525726"/>
            <a:ext cx="4248472" cy="276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3528" y="1988840"/>
            <a:ext cx="4572000" cy="3970318"/>
          </a:xfrm>
          <a:prstGeom prst="rect">
            <a:avLst/>
          </a:prstGeom>
        </p:spPr>
        <p:txBody>
          <a:bodyPr>
            <a:spAutoFit/>
          </a:bodyPr>
          <a:lstStyle/>
          <a:p>
            <a:r>
              <a:rPr lang="en-US" dirty="0"/>
              <a:t>Analyzing the Guest info details, the sum of adults has a </a:t>
            </a:r>
            <a:r>
              <a:rPr lang="en-US" dirty="0" smtClean="0"/>
              <a:t>136K  </a:t>
            </a:r>
            <a:r>
              <a:rPr lang="en-US" dirty="0"/>
              <a:t>customers are checked out whereas, the adults who are cancelled  are </a:t>
            </a:r>
            <a:r>
              <a:rPr lang="en-US" dirty="0" smtClean="0"/>
              <a:t>84K </a:t>
            </a:r>
            <a:r>
              <a:rPr lang="en-US" dirty="0"/>
              <a:t>customers. the sum of children who are checked out are </a:t>
            </a:r>
            <a:r>
              <a:rPr lang="en-US" dirty="0" smtClean="0"/>
              <a:t>5K.  </a:t>
            </a:r>
            <a:r>
              <a:rPr lang="en-US" dirty="0"/>
              <a:t>Whereas the children whose booking are cancelled is around </a:t>
            </a:r>
            <a:r>
              <a:rPr lang="en-US" dirty="0" smtClean="0"/>
              <a:t>8K </a:t>
            </a:r>
            <a:r>
              <a:rPr lang="en-US" dirty="0"/>
              <a:t>kids.  As per in the visualization, the cancellation is around </a:t>
            </a:r>
            <a:r>
              <a:rPr lang="en-US" dirty="0" smtClean="0"/>
              <a:t>35.55% </a:t>
            </a:r>
            <a:r>
              <a:rPr lang="en-US" dirty="0"/>
              <a:t>of  getting cancelled. So the guests mostly who has babies are being  checked-out, so this hotel is can consider to be a baby-friendly  hotel. The kids are also being checked-out </a:t>
            </a:r>
            <a:r>
              <a:rPr lang="en-US" dirty="0" smtClean="0"/>
              <a:t>a lot</a:t>
            </a:r>
            <a:r>
              <a:rPr lang="en-US" dirty="0"/>
              <a:t>, so the hotel is a also  being a kid- friendly hotel.</a:t>
            </a:r>
          </a:p>
        </p:txBody>
      </p:sp>
    </p:spTree>
    <p:extLst>
      <p:ext uri="{BB962C8B-B14F-4D97-AF65-F5344CB8AC3E}">
        <p14:creationId xmlns:p14="http://schemas.microsoft.com/office/powerpoint/2010/main" val="109013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80728"/>
            <a:ext cx="7467600" cy="1143000"/>
          </a:xfrm>
        </p:spPr>
        <p:txBody>
          <a:bodyPr>
            <a:normAutofit fontScale="90000"/>
          </a:bodyPr>
          <a:lstStyle/>
          <a:p>
            <a:r>
              <a:rPr lang="en-US" b="1" dirty="0">
                <a:solidFill>
                  <a:schemeClr val="accent1">
                    <a:lumMod val="75000"/>
                  </a:schemeClr>
                </a:solidFill>
              </a:rPr>
              <a:t>Explore meal plans and their impact on Average Daily  Rates (ADR). Analyze meal plan preferences and their  association with booking </a:t>
            </a:r>
            <a:r>
              <a:rPr lang="en-US" b="1" dirty="0" smtClean="0">
                <a:solidFill>
                  <a:schemeClr val="accent1">
                    <a:lumMod val="75000"/>
                  </a:schemeClr>
                </a:solidFill>
              </a:rPr>
              <a:t>channels.</a:t>
            </a:r>
            <a:r>
              <a:rPr lang="en-US" dirty="0"/>
              <a:t/>
            </a:r>
            <a:br>
              <a:rPr lang="en-US" dirty="0"/>
            </a:br>
            <a:endParaRPr lang="en-IN"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23850" y="1700808"/>
            <a:ext cx="8424614" cy="51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9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88913"/>
            <a:ext cx="7467600" cy="6192837"/>
          </a:xfrm>
        </p:spPr>
        <p:txBody>
          <a:bodyPr/>
          <a:lstStyle/>
          <a:p>
            <a:r>
              <a:rPr lang="en-US" b="1" dirty="0"/>
              <a:t>The meal plans for each and every room type and hotel type as per  given data, the meal which was preferred most of the customers  are the Bed n Breakfast type of meal which around 75% are being  opted. The Average Daily Rate (ADR) has been a great impact for the  Bed n Breakfast meal because of the price of the </a:t>
            </a:r>
            <a:r>
              <a:rPr lang="en-US" b="1" dirty="0" err="1"/>
              <a:t>adr</a:t>
            </a:r>
            <a:r>
              <a:rPr lang="en-US" b="1" dirty="0"/>
              <a:t> is being  valuable for money. The majority of the distribution channel is the  TA/TO channel which has a around 80 % of the customers.</a:t>
            </a:r>
          </a:p>
          <a:p>
            <a:endParaRPr lang="en-IN" dirty="0"/>
          </a:p>
        </p:txBody>
      </p:sp>
    </p:spTree>
    <p:extLst>
      <p:ext uri="{BB962C8B-B14F-4D97-AF65-F5344CB8AC3E}">
        <p14:creationId xmlns:p14="http://schemas.microsoft.com/office/powerpoint/2010/main" val="175310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467600" cy="1143000"/>
          </a:xfrm>
        </p:spPr>
        <p:txBody>
          <a:bodyPr>
            <a:normAutofit fontScale="90000"/>
          </a:bodyPr>
          <a:lstStyle/>
          <a:p>
            <a:pPr algn="ctr"/>
            <a:r>
              <a:rPr lang="en-US" b="1" dirty="0">
                <a:solidFill>
                  <a:schemeClr val="accent3">
                    <a:lumMod val="60000"/>
                    <a:lumOff val="40000"/>
                  </a:schemeClr>
                </a:solidFill>
              </a:rPr>
              <a:t>Visualize booking distribution across different market  segments and analyze cancellation rates within each  segment.</a:t>
            </a:r>
            <a:br>
              <a:rPr lang="en-US" b="1" dirty="0">
                <a:solidFill>
                  <a:schemeClr val="accent3">
                    <a:lumMod val="60000"/>
                    <a:lumOff val="40000"/>
                  </a:schemeClr>
                </a:solidFill>
              </a:rPr>
            </a:br>
            <a:endParaRPr lang="en-IN" b="1" dirty="0">
              <a:solidFill>
                <a:schemeClr val="accent3">
                  <a:lumMod val="60000"/>
                  <a:lumOff val="4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496944"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41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0" y="260350"/>
            <a:ext cx="7643813" cy="6481763"/>
          </a:xfrm>
        </p:spPr>
        <p:txBody>
          <a:bodyPr/>
          <a:lstStyle/>
          <a:p>
            <a:endParaRPr lang="en-US" dirty="0"/>
          </a:p>
          <a:p>
            <a:r>
              <a:rPr lang="en-US" b="1" dirty="0"/>
              <a:t>The Booking distribution across different market segments are  being distributed mostly for all the markets , the 3rd distribution  are being used for all the markets, in which we know that the TA/TO  are always the most type distributed customers are arriving.</a:t>
            </a:r>
          </a:p>
          <a:p>
            <a:r>
              <a:rPr lang="en-US" b="1" dirty="0"/>
              <a:t>The city type of hotel has the more number of the customers who  are retuning , but as per average the resort hotel customers are  returning </a:t>
            </a:r>
            <a:r>
              <a:rPr lang="en-US" b="1" dirty="0" smtClean="0"/>
              <a:t>a lot</a:t>
            </a:r>
            <a:r>
              <a:rPr lang="en-US" b="1" dirty="0"/>
              <a:t>.</a:t>
            </a:r>
          </a:p>
          <a:p>
            <a:endParaRPr lang="en-IN" dirty="0"/>
          </a:p>
        </p:txBody>
      </p:sp>
    </p:spTree>
    <p:extLst>
      <p:ext uri="{BB962C8B-B14F-4D97-AF65-F5344CB8AC3E}">
        <p14:creationId xmlns:p14="http://schemas.microsoft.com/office/powerpoint/2010/main" val="359914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7467600" cy="1143000"/>
          </a:xfrm>
        </p:spPr>
        <p:txBody>
          <a:bodyPr>
            <a:normAutofit fontScale="90000"/>
          </a:bodyPr>
          <a:lstStyle/>
          <a:p>
            <a:pPr algn="ctr"/>
            <a:r>
              <a:rPr lang="en-US" b="1" dirty="0">
                <a:solidFill>
                  <a:schemeClr val="accent3">
                    <a:lumMod val="60000"/>
                    <a:lumOff val="40000"/>
                  </a:schemeClr>
                </a:solidFill>
              </a:rPr>
              <a:t>Investigate the relationship between the number of  booking changes made by guests and their likelihood  of canceling a booking.</a:t>
            </a:r>
            <a:r>
              <a:rPr lang="en-US" dirty="0"/>
              <a:t/>
            </a:r>
            <a:br>
              <a:rPr lang="en-US" dirty="0"/>
            </a:br>
            <a:endParaRPr lang="en-IN"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568952"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32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549275"/>
            <a:ext cx="7467600" cy="5183188"/>
          </a:xfrm>
        </p:spPr>
        <p:txBody>
          <a:bodyPr/>
          <a:lstStyle/>
          <a:p>
            <a:r>
              <a:rPr lang="en-US" b="1" dirty="0"/>
              <a:t>The maximum number of changes which are done by the customers  are 1 change done per booking, around 12701 customers have done  only a single change. Out of these customers, only 1807 customers  have been cancelled their booking, so the cancellation conversion  rate is at 14.22 % which tends to be a good sign of the hotel  performance.</a:t>
            </a:r>
          </a:p>
          <a:p>
            <a:endParaRPr lang="en-IN" dirty="0"/>
          </a:p>
        </p:txBody>
      </p:sp>
    </p:spTree>
    <p:extLst>
      <p:ext uri="{BB962C8B-B14F-4D97-AF65-F5344CB8AC3E}">
        <p14:creationId xmlns:p14="http://schemas.microsoft.com/office/powerpoint/2010/main" val="226552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556792"/>
            <a:ext cx="7344816" cy="1008112"/>
          </a:xfrm>
        </p:spPr>
        <p:txBody>
          <a:bodyPr>
            <a:normAutofit fontScale="90000"/>
          </a:bodyPr>
          <a:lstStyle/>
          <a:p>
            <a:r>
              <a:rPr lang="en-US" b="1" dirty="0">
                <a:solidFill>
                  <a:schemeClr val="accent3">
                    <a:lumMod val="60000"/>
                    <a:lumOff val="40000"/>
                  </a:schemeClr>
                </a:solidFill>
              </a:rPr>
              <a:t>Visualize how reservation statuses vary across  different customer types (e.g., Transient, Group) and  identify if certain customer types are more likely to  result in cancellations or </a:t>
            </a:r>
            <a:r>
              <a:rPr lang="en-US" b="1" dirty="0" smtClean="0">
                <a:solidFill>
                  <a:schemeClr val="accent3">
                    <a:lumMod val="60000"/>
                    <a:lumOff val="40000"/>
                  </a:schemeClr>
                </a:solidFill>
              </a:rPr>
              <a:t>no shows.</a:t>
            </a:r>
            <a:r>
              <a:rPr lang="en-US" dirty="0"/>
              <a:t/>
            </a:r>
            <a:br>
              <a:rPr lang="en-US" dirty="0"/>
            </a:br>
            <a:endParaRPr lang="en-IN"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520" y="2276873"/>
            <a:ext cx="849694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03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style>
          <a:lnRef idx="1">
            <a:schemeClr val="dk1"/>
          </a:lnRef>
          <a:fillRef idx="2">
            <a:schemeClr val="dk1"/>
          </a:fillRef>
          <a:effectRef idx="1">
            <a:schemeClr val="dk1"/>
          </a:effectRef>
          <a:fontRef idx="minor">
            <a:schemeClr val="dk1"/>
          </a:fontRef>
        </p:style>
        <p:txBody>
          <a:bodyPr>
            <a:noAutofit/>
          </a:bodyPr>
          <a:lstStyle/>
          <a:p>
            <a:pPr algn="ctr"/>
            <a:r>
              <a:rPr lang="en-US" sz="8000" b="1" dirty="0" smtClean="0">
                <a:latin typeface="Algerian" panose="04020705040A02060702" pitchFamily="82" charset="0"/>
              </a:rPr>
              <a:t>overview</a:t>
            </a:r>
            <a:endParaRPr lang="en-IN" sz="8000" b="1" dirty="0">
              <a:latin typeface="Algerian" panose="04020705040A02060702" pitchFamily="82" charset="0"/>
            </a:endParaRPr>
          </a:p>
        </p:txBody>
      </p:sp>
      <p:sp>
        <p:nvSpPr>
          <p:cNvPr id="3" name="Content Placeholder 2"/>
          <p:cNvSpPr>
            <a:spLocks noGrp="1"/>
          </p:cNvSpPr>
          <p:nvPr>
            <p:ph sz="quarter" idx="1"/>
          </p:nvPr>
        </p:nvSpPr>
        <p:spPr/>
        <p:txBody>
          <a:bodyPr/>
          <a:lstStyle/>
          <a:p>
            <a:r>
              <a:rPr lang="en-US" b="1" dirty="0">
                <a:solidFill>
                  <a:srgbClr val="FF0000"/>
                </a:solidFill>
                <a:effectLst>
                  <a:outerShdw blurRad="38100" dist="38100" dir="2700000" algn="tl">
                    <a:srgbClr val="000000">
                      <a:alpha val="43137"/>
                    </a:srgbClr>
                  </a:outerShdw>
                </a:effectLst>
              </a:rPr>
              <a:t>The dataset contains a wealth  of information concerning hotels  spamming multiple countries.</a:t>
            </a:r>
          </a:p>
          <a:p>
            <a:r>
              <a:rPr lang="en-US" b="1" dirty="0">
                <a:solidFill>
                  <a:srgbClr val="FF0000"/>
                </a:solidFill>
                <a:effectLst>
                  <a:outerShdw blurRad="38100" dist="38100" dir="2700000" algn="tl">
                    <a:srgbClr val="000000">
                      <a:alpha val="43137"/>
                    </a:srgbClr>
                  </a:outerShdw>
                </a:effectLst>
              </a:rPr>
              <a:t>the dataset comprises the  information of the booking  details, the stay details along  with reservation status,  Customer history. Additionally it  comprises all the sources,  segments and market of booking</a:t>
            </a:r>
          </a:p>
          <a:p>
            <a:endParaRPr lang="en-IN" dirty="0"/>
          </a:p>
        </p:txBody>
      </p:sp>
    </p:spTree>
    <p:extLst>
      <p:ext uri="{BB962C8B-B14F-4D97-AF65-F5344CB8AC3E}">
        <p14:creationId xmlns:p14="http://schemas.microsoft.com/office/powerpoint/2010/main" val="207779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620713"/>
            <a:ext cx="7467600" cy="4873625"/>
          </a:xfrm>
        </p:spPr>
        <p:txBody>
          <a:bodyPr>
            <a:normAutofit fontScale="92500" lnSpcReduction="10000"/>
          </a:bodyPr>
          <a:lstStyle/>
          <a:p>
            <a:r>
              <a:rPr lang="en-US" b="1" dirty="0"/>
              <a:t>The reservation status basically consists of 3 types : Check out,  Cancelled and </a:t>
            </a:r>
            <a:r>
              <a:rPr lang="en-US" b="1" dirty="0" err="1"/>
              <a:t>NO-Show</a:t>
            </a:r>
            <a:r>
              <a:rPr lang="en-US" b="1" dirty="0"/>
              <a:t> . Out of these status the Check Out status  has the most number of statuses around 62 % of the whole dataset.  As per comparing the customer type , the most common reservation  status for every type the Checkout status is still being the  maximum out of the 3 statuses.</a:t>
            </a:r>
          </a:p>
          <a:p>
            <a:r>
              <a:rPr lang="en-US" b="1" dirty="0"/>
              <a:t>The transient type of customers are the most common customers in  the hotels and around 59 % are Checkout customers , meanwhile the  cancelled customers are around 39 % , so the No show customers are  in 2 %.</a:t>
            </a:r>
          </a:p>
          <a:p>
            <a:r>
              <a:rPr lang="en-US" b="1" dirty="0"/>
              <a:t>So , by Overall the percentage of cancelled customers are 36.03%  and </a:t>
            </a:r>
            <a:r>
              <a:rPr lang="en-US" b="1" dirty="0" err="1"/>
              <a:t>NO-Show</a:t>
            </a:r>
            <a:r>
              <a:rPr lang="en-US" b="1" dirty="0"/>
              <a:t> of 1.01%.</a:t>
            </a:r>
          </a:p>
          <a:p>
            <a:endParaRPr lang="en-IN" dirty="0"/>
          </a:p>
        </p:txBody>
      </p:sp>
    </p:spTree>
    <p:extLst>
      <p:ext uri="{BB962C8B-B14F-4D97-AF65-F5344CB8AC3E}">
        <p14:creationId xmlns:p14="http://schemas.microsoft.com/office/powerpoint/2010/main" val="171260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404664"/>
            <a:ext cx="4572000" cy="2523768"/>
          </a:xfrm>
          <a:prstGeom prst="rect">
            <a:avLst/>
          </a:prstGeom>
        </p:spPr>
        <p:txBody>
          <a:bodyPr>
            <a:spAutoFit/>
          </a:bodyPr>
          <a:lstStyle/>
          <a:p>
            <a:r>
              <a:rPr lang="en-IN" sz="3200" b="1" u="sng" dirty="0">
                <a:solidFill>
                  <a:schemeClr val="accent4">
                    <a:lumMod val="50000"/>
                  </a:schemeClr>
                </a:solidFill>
                <a:effectLst>
                  <a:outerShdw blurRad="38100" dist="38100" dir="2700000" algn="tl">
                    <a:srgbClr val="000000">
                      <a:alpha val="43137"/>
                    </a:srgbClr>
                  </a:outerShdw>
                </a:effectLst>
              </a:rPr>
              <a:t>Recommendations</a:t>
            </a:r>
            <a:r>
              <a:rPr lang="en-IN" sz="3200" b="1" u="sng" dirty="0" smtClean="0">
                <a:solidFill>
                  <a:schemeClr val="accent4">
                    <a:lumMod val="50000"/>
                  </a:schemeClr>
                </a:solidFill>
                <a:effectLst>
                  <a:outerShdw blurRad="38100" dist="38100" dir="2700000" algn="tl">
                    <a:srgbClr val="000000">
                      <a:alpha val="43137"/>
                    </a:srgbClr>
                  </a:outerShdw>
                </a:effectLst>
              </a:rPr>
              <a:t>:</a:t>
            </a:r>
            <a:endParaRPr lang="en-US" sz="3200" b="1" u="sng" dirty="0" smtClean="0">
              <a:solidFill>
                <a:schemeClr val="accent4">
                  <a:lumMod val="50000"/>
                </a:schemeClr>
              </a:solidFill>
              <a:effectLst>
                <a:outerShdw blurRad="38100" dist="38100" dir="2700000" algn="tl">
                  <a:srgbClr val="000000">
                    <a:alpha val="43137"/>
                  </a:srgbClr>
                </a:outerShdw>
              </a:effectLst>
            </a:endParaRPr>
          </a:p>
          <a:p>
            <a:endParaRPr lang="en-US" b="1" dirty="0" smtClean="0"/>
          </a:p>
          <a:p>
            <a:r>
              <a:rPr lang="en-US" b="1" dirty="0" smtClean="0"/>
              <a:t>Dynamic </a:t>
            </a:r>
            <a:r>
              <a:rPr lang="en-US" b="1" dirty="0"/>
              <a:t>Pricing Strategy:</a:t>
            </a:r>
            <a:r>
              <a:rPr lang="en-US" dirty="0"/>
              <a:t> Suggested implementing dynamic pricing during high-demand periods.</a:t>
            </a:r>
          </a:p>
          <a:p>
            <a:r>
              <a:rPr lang="en-US" b="1" dirty="0"/>
              <a:t>Marketing Emphasis:</a:t>
            </a:r>
            <a:r>
              <a:rPr lang="en-US" dirty="0"/>
              <a:t> Recommended targeted marketing campaigns to promote other room types during peak seasons.</a:t>
            </a:r>
          </a:p>
        </p:txBody>
      </p:sp>
      <p:sp>
        <p:nvSpPr>
          <p:cNvPr id="7" name="Rectangle 6"/>
          <p:cNvSpPr/>
          <p:nvPr/>
        </p:nvSpPr>
        <p:spPr>
          <a:xfrm>
            <a:off x="323528" y="3284984"/>
            <a:ext cx="4572000" cy="2523768"/>
          </a:xfrm>
          <a:prstGeom prst="rect">
            <a:avLst/>
          </a:prstGeom>
        </p:spPr>
        <p:txBody>
          <a:bodyPr>
            <a:spAutoFit/>
          </a:bodyPr>
          <a:lstStyle/>
          <a:p>
            <a:r>
              <a:rPr lang="en-US" sz="3200" b="1" u="sng" dirty="0" smtClean="0">
                <a:solidFill>
                  <a:schemeClr val="accent4">
                    <a:lumMod val="50000"/>
                  </a:schemeClr>
                </a:solidFill>
                <a:effectLst>
                  <a:outerShdw blurRad="38100" dist="38100" dir="2700000" algn="tl">
                    <a:srgbClr val="000000">
                      <a:alpha val="43137"/>
                    </a:srgbClr>
                  </a:outerShdw>
                </a:effectLst>
              </a:rPr>
              <a:t>Conclusion:</a:t>
            </a:r>
          </a:p>
          <a:p>
            <a:r>
              <a:rPr lang="en-US" b="1" dirty="0" smtClean="0"/>
              <a:t>Summarized </a:t>
            </a:r>
            <a:r>
              <a:rPr lang="en-US" b="1" dirty="0"/>
              <a:t>the key findings and their potential impact on the hotel's revenue and operational strategies.</a:t>
            </a:r>
          </a:p>
          <a:p>
            <a:r>
              <a:rPr lang="en-US" b="1" dirty="0"/>
              <a:t>This example showcases how analyzing historical occupancy data can reveal patterns and insights crucial for optimizing occupancy rates in a hotel.</a:t>
            </a:r>
          </a:p>
        </p:txBody>
      </p:sp>
    </p:spTree>
    <p:extLst>
      <p:ext uri="{BB962C8B-B14F-4D97-AF65-F5344CB8AC3E}">
        <p14:creationId xmlns:p14="http://schemas.microsoft.com/office/powerpoint/2010/main" val="62423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6600" b="1" dirty="0" smtClean="0">
                <a:latin typeface="Algerian" panose="04020705040A02060702" pitchFamily="82" charset="0"/>
              </a:rPr>
              <a:t>The process</a:t>
            </a:r>
            <a:endParaRPr lang="en-IN" sz="6600" b="1" dirty="0">
              <a:latin typeface="Algerian" panose="04020705040A02060702" pitchFamily="82" charset="0"/>
            </a:endParaRPr>
          </a:p>
        </p:txBody>
      </p:sp>
      <p:sp>
        <p:nvSpPr>
          <p:cNvPr id="3" name="Content Placeholder 2"/>
          <p:cNvSpPr>
            <a:spLocks noGrp="1"/>
          </p:cNvSpPr>
          <p:nvPr>
            <p:ph sz="quarter" idx="1"/>
          </p:nvPr>
        </p:nvSpPr>
        <p:spPr>
          <a:xfrm>
            <a:off x="457200" y="1600200"/>
            <a:ext cx="7467600" cy="5257800"/>
          </a:xfrm>
        </p:spPr>
        <p:txBody>
          <a:bodyPr/>
          <a:lstStyle/>
          <a:p>
            <a:r>
              <a:rPr lang="en-US" b="1" i="1" u="sng" dirty="0" smtClean="0">
                <a:latin typeface="Algerian" panose="04020705040A02060702" pitchFamily="82" charset="0"/>
              </a:rPr>
              <a:t>Data acquisition from </a:t>
            </a:r>
            <a:r>
              <a:rPr lang="en-US" b="1" i="1" u="sng" dirty="0" err="1" smtClean="0">
                <a:latin typeface="Algerian" panose="04020705040A02060702" pitchFamily="82" charset="0"/>
              </a:rPr>
              <a:t>git</a:t>
            </a:r>
            <a:r>
              <a:rPr lang="en-US" b="1" i="1" u="sng" dirty="0" smtClean="0">
                <a:latin typeface="Algerian" panose="04020705040A02060702" pitchFamily="82" charset="0"/>
              </a:rPr>
              <a:t> hub</a:t>
            </a:r>
          </a:p>
          <a:p>
            <a:r>
              <a:rPr lang="en-US" dirty="0" smtClean="0"/>
              <a:t>Obtain </a:t>
            </a:r>
            <a:r>
              <a:rPr lang="en-US" dirty="0"/>
              <a:t>the requisite dataset from a designed </a:t>
            </a:r>
            <a:r>
              <a:rPr lang="en-US" dirty="0" err="1"/>
              <a:t>Github</a:t>
            </a:r>
            <a:r>
              <a:rPr lang="en-US" dirty="0"/>
              <a:t>  repository, containing essential information on hotel bookings,  encompassing various countries and their </a:t>
            </a:r>
            <a:r>
              <a:rPr lang="en-US" dirty="0" smtClean="0"/>
              <a:t>variations.</a:t>
            </a:r>
          </a:p>
          <a:p>
            <a:r>
              <a:rPr lang="en-US" b="1" i="1" u="sng" dirty="0" smtClean="0">
                <a:latin typeface="Algerian" panose="04020705040A02060702" pitchFamily="82" charset="0"/>
              </a:rPr>
              <a:t>Data transformation and enhancement</a:t>
            </a:r>
            <a:endParaRPr lang="en-US" b="1" i="1" u="sng" dirty="0">
              <a:latin typeface="Algerian" panose="04020705040A02060702" pitchFamily="82" charset="0"/>
            </a:endParaRPr>
          </a:p>
          <a:p>
            <a:r>
              <a:rPr lang="en-US" dirty="0"/>
              <a:t>If necessary, execute data transformation procedures to  ensure data quality and consistency. Additionally, consider  augmenting the </a:t>
            </a:r>
            <a:r>
              <a:rPr lang="en-US" dirty="0" err="1"/>
              <a:t>datset</a:t>
            </a:r>
            <a:r>
              <a:rPr lang="en-US" dirty="0"/>
              <a:t> with new problems statements to  enrich the analysis potential</a:t>
            </a:r>
            <a:r>
              <a:rPr lang="en-US" dirty="0" smtClean="0"/>
              <a:t>.</a:t>
            </a:r>
            <a:endParaRPr lang="en-US" dirty="0"/>
          </a:p>
        </p:txBody>
      </p:sp>
    </p:spTree>
    <p:extLst>
      <p:ext uri="{BB962C8B-B14F-4D97-AF65-F5344CB8AC3E}">
        <p14:creationId xmlns:p14="http://schemas.microsoft.com/office/powerpoint/2010/main" val="6043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7504" y="35527"/>
            <a:ext cx="8064896" cy="6705841"/>
          </a:xfrm>
        </p:spPr>
        <p:style>
          <a:lnRef idx="2">
            <a:schemeClr val="accent1"/>
          </a:lnRef>
          <a:fillRef idx="1">
            <a:schemeClr val="lt1"/>
          </a:fillRef>
          <a:effectRef idx="0">
            <a:schemeClr val="accent1"/>
          </a:effectRef>
          <a:fontRef idx="minor">
            <a:schemeClr val="dk1"/>
          </a:fontRef>
        </p:style>
        <p:txBody>
          <a:bodyPr/>
          <a:lstStyle/>
          <a:p>
            <a:r>
              <a:rPr lang="en-US" b="1" i="1" u="sng" dirty="0" smtClean="0">
                <a:latin typeface="Algerian" panose="04020705040A02060702" pitchFamily="82" charset="0"/>
              </a:rPr>
              <a:t>Connecting with tools</a:t>
            </a:r>
          </a:p>
          <a:p>
            <a:r>
              <a:rPr lang="en-US" dirty="0" smtClean="0"/>
              <a:t>Establish </a:t>
            </a:r>
            <a:r>
              <a:rPr lang="en-US" dirty="0"/>
              <a:t>connections between the dataset and various  analytical tools. Interface the dataset with Power BI, Excel,  and MySQL Workbench, facilitating seamless data integration  and processing.</a:t>
            </a:r>
          </a:p>
          <a:p>
            <a:r>
              <a:rPr lang="en-US" b="1" i="1" u="sng" dirty="0" smtClean="0">
                <a:latin typeface="Algerian" panose="04020705040A02060702" pitchFamily="82" charset="0"/>
              </a:rPr>
              <a:t>Problem statement solution in power bi</a:t>
            </a:r>
          </a:p>
          <a:p>
            <a:r>
              <a:rPr lang="en-US" b="1" dirty="0">
                <a:latin typeface="Bahnschrift SemiBold" panose="020B0502040204020203" pitchFamily="34" charset="0"/>
              </a:rPr>
              <a:t>Utilize Power BI to delve into the specified problem  statements. Employ its robust features for data visualization  exploration &amp; analysis effectively deriving insights &amp; solutions</a:t>
            </a:r>
            <a:r>
              <a:rPr lang="en-US" b="1" dirty="0" smtClean="0">
                <a:latin typeface="Bahnschrift SemiBold" panose="020B0502040204020203" pitchFamily="34" charset="0"/>
              </a:rPr>
              <a:t>.</a:t>
            </a:r>
          </a:p>
          <a:p>
            <a:r>
              <a:rPr lang="en-US" b="1" i="1" u="sng" dirty="0" smtClean="0">
                <a:latin typeface="Algerian" panose="04020705040A02060702" pitchFamily="82" charset="0"/>
              </a:rPr>
              <a:t>Exploratory data analysis</a:t>
            </a:r>
            <a:endParaRPr lang="en-US" b="1" i="1" u="sng" dirty="0">
              <a:latin typeface="Algerian" panose="04020705040A02060702" pitchFamily="82" charset="0"/>
            </a:endParaRPr>
          </a:p>
          <a:p>
            <a:r>
              <a:rPr lang="en-US" dirty="0">
                <a:latin typeface="Arial" panose="020B0604020202020204" pitchFamily="34" charset="0"/>
                <a:cs typeface="Arial" panose="020B0604020202020204" pitchFamily="34" charset="0"/>
              </a:rPr>
              <a:t>Perform exploratory data analysis using either Excel or SQL  Workbench, depending on the complexity of the </a:t>
            </a:r>
            <a:r>
              <a:rPr lang="en-US" dirty="0" err="1" smtClean="0">
                <a:latin typeface="Arial" panose="020B0604020202020204" pitchFamily="34" charset="0"/>
                <a:cs typeface="Arial" panose="020B0604020202020204" pitchFamily="34" charset="0"/>
              </a:rPr>
              <a:t>analysis.Extract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meaningful patterns, relationships, and trends from  the data to inform subsequent decision making.</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95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000" b="1" dirty="0" smtClean="0">
                <a:solidFill>
                  <a:schemeClr val="accent1">
                    <a:lumMod val="75000"/>
                  </a:schemeClr>
                </a:solidFill>
                <a:latin typeface="Algerian" panose="04020705040A02060702" pitchFamily="82" charset="0"/>
              </a:rPr>
              <a:t>objective</a:t>
            </a:r>
            <a:endParaRPr lang="en-IN" sz="6000" b="1" dirty="0">
              <a:solidFill>
                <a:schemeClr val="accent1">
                  <a:lumMod val="75000"/>
                </a:schemeClr>
              </a:solidFill>
              <a:latin typeface="Algerian" panose="04020705040A02060702" pitchFamily="82" charset="0"/>
            </a:endParaRPr>
          </a:p>
        </p:txBody>
      </p:sp>
      <p:sp>
        <p:nvSpPr>
          <p:cNvPr id="5" name="Content Placeholder 4"/>
          <p:cNvSpPr>
            <a:spLocks noGrp="1"/>
          </p:cNvSpPr>
          <p:nvPr>
            <p:ph sz="quarter" idx="1"/>
          </p:nvPr>
        </p:nvSpPr>
        <p:spPr/>
        <p:txBody>
          <a:bodyPr/>
          <a:lstStyle/>
          <a:p>
            <a:r>
              <a:rPr lang="en-US" b="1" dirty="0">
                <a:solidFill>
                  <a:schemeClr val="accent3">
                    <a:lumMod val="75000"/>
                  </a:schemeClr>
                </a:solidFill>
              </a:rPr>
              <a:t>To conduct a comprehensive analysis of  hotel bookings data in order to enhance  customer satisfaction, improve  operational efficiency for the hotels  Analyze booking patterns, guest  preferences, and factors influencing  cancellations. Using SQL and Excel to  identify trends in booking sources and  revenue. Developing a Power BI dashboard  for tracking booking trends and  optimizing hotel operations</a:t>
            </a:r>
            <a:r>
              <a:rPr lang="en-US" b="1" dirty="0" smtClean="0">
                <a:solidFill>
                  <a:schemeClr val="accent3">
                    <a:lumMod val="75000"/>
                  </a:schemeClr>
                </a:solidFill>
              </a:rPr>
              <a:t>.</a:t>
            </a:r>
            <a:endParaRPr lang="en-US" b="1" dirty="0">
              <a:solidFill>
                <a:schemeClr val="accent3">
                  <a:lumMod val="75000"/>
                </a:schemeClr>
              </a:solidFill>
            </a:endParaRPr>
          </a:p>
          <a:p>
            <a:endParaRPr lang="en-IN" dirty="0"/>
          </a:p>
        </p:txBody>
      </p:sp>
    </p:spTree>
    <p:extLst>
      <p:ext uri="{BB962C8B-B14F-4D97-AF65-F5344CB8AC3E}">
        <p14:creationId xmlns:p14="http://schemas.microsoft.com/office/powerpoint/2010/main" val="427110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Algerian" panose="04020705040A02060702" pitchFamily="82" charset="0"/>
              </a:rPr>
              <a:t>significance</a:t>
            </a:r>
            <a:endParaRPr lang="en-IN" sz="6000" b="1" dirty="0">
              <a:latin typeface="Algerian" panose="04020705040A02060702" pitchFamily="82" charset="0"/>
            </a:endParaRPr>
          </a:p>
        </p:txBody>
      </p:sp>
      <p:sp>
        <p:nvSpPr>
          <p:cNvPr id="3" name="Content Placeholder 2"/>
          <p:cNvSpPr>
            <a:spLocks noGrp="1"/>
          </p:cNvSpPr>
          <p:nvPr>
            <p:ph sz="quarter" idx="1"/>
          </p:nvPr>
        </p:nvSpPr>
        <p:spPr/>
        <p:txBody>
          <a:bodyPr>
            <a:normAutofit lnSpcReduction="10000"/>
          </a:bodyPr>
          <a:lstStyle/>
          <a:p>
            <a:r>
              <a:rPr lang="en-US" dirty="0">
                <a:solidFill>
                  <a:schemeClr val="accent3">
                    <a:lumMod val="75000"/>
                  </a:schemeClr>
                </a:solidFill>
              </a:rPr>
              <a:t>The hotel booking analysis plays a significant role  in the whole lot of hotels landscape, providing  valuable insights for the owners, management  and the staffs. By </a:t>
            </a:r>
            <a:r>
              <a:rPr lang="en-US" dirty="0" smtClean="0">
                <a:solidFill>
                  <a:schemeClr val="accent3">
                    <a:lumMod val="75000"/>
                  </a:schemeClr>
                </a:solidFill>
              </a:rPr>
              <a:t>delivering </a:t>
            </a:r>
            <a:r>
              <a:rPr lang="en-US" dirty="0">
                <a:solidFill>
                  <a:schemeClr val="accent3">
                    <a:lumMod val="75000"/>
                  </a:schemeClr>
                </a:solidFill>
              </a:rPr>
              <a:t>into the factors that  influence the lead time, ADR, meal &amp; stay and  hotel type can make more informed decisions like  the best hotel and room type can be improved  and analyze their advantages.</a:t>
            </a:r>
          </a:p>
          <a:p>
            <a:r>
              <a:rPr lang="en-US" dirty="0">
                <a:solidFill>
                  <a:schemeClr val="accent3">
                    <a:lumMod val="75000"/>
                  </a:schemeClr>
                </a:solidFill>
              </a:rPr>
              <a:t>For the hotel owners, the hotel booking analysis  serves as a valuable resource for making a  profitable revenue, the management can </a:t>
            </a:r>
            <a:r>
              <a:rPr lang="en-US" dirty="0" smtClean="0">
                <a:solidFill>
                  <a:schemeClr val="accent3">
                    <a:lumMod val="75000"/>
                  </a:schemeClr>
                </a:solidFill>
              </a:rPr>
              <a:t>make a lot </a:t>
            </a:r>
            <a:r>
              <a:rPr lang="en-US" dirty="0">
                <a:solidFill>
                  <a:schemeClr val="accent3">
                    <a:lumMod val="75000"/>
                  </a:schemeClr>
                </a:solidFill>
              </a:rPr>
              <a:t>of improvements on their cons/loss. The  customers also can analyze &amp; decide according to  their interests.</a:t>
            </a:r>
          </a:p>
          <a:p>
            <a:endParaRPr lang="en-IN" dirty="0"/>
          </a:p>
        </p:txBody>
      </p:sp>
    </p:spTree>
    <p:extLst>
      <p:ext uri="{BB962C8B-B14F-4D97-AF65-F5344CB8AC3E}">
        <p14:creationId xmlns:p14="http://schemas.microsoft.com/office/powerpoint/2010/main" val="133076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chemeClr val="accent1">
                    <a:lumMod val="75000"/>
                  </a:schemeClr>
                </a:solidFill>
                <a:latin typeface="Algerian" panose="04020705040A02060702" pitchFamily="82" charset="0"/>
              </a:rPr>
              <a:t>Data dictionary</a:t>
            </a:r>
            <a:endParaRPr lang="en-IN" sz="6000" b="1"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p:txBody>
          <a:bodyPr/>
          <a:lstStyle/>
          <a:p>
            <a:r>
              <a:rPr lang="en-US" sz="1600" b="1" i="1" u="sng" spc="-125" dirty="0" err="1" smtClean="0">
                <a:solidFill>
                  <a:schemeClr val="tx1">
                    <a:lumMod val="95000"/>
                    <a:lumOff val="5000"/>
                  </a:schemeClr>
                </a:solidFill>
                <a:latin typeface="Arial"/>
                <a:cs typeface="Arial"/>
              </a:rPr>
              <a:t>Room_details</a:t>
            </a:r>
            <a:endParaRPr lang="en-US" sz="1600" b="1" i="1" u="sng" spc="-125" dirty="0" smtClean="0">
              <a:solidFill>
                <a:schemeClr val="tx1">
                  <a:lumMod val="95000"/>
                  <a:lumOff val="5000"/>
                </a:schemeClr>
              </a:solidFill>
              <a:latin typeface="Arial"/>
              <a:cs typeface="Arial"/>
            </a:endParaRPr>
          </a:p>
          <a:p>
            <a:r>
              <a:rPr lang="en-US" sz="1600" spc="-125" dirty="0" smtClean="0">
                <a:solidFill>
                  <a:srgbClr val="002060"/>
                </a:solidFill>
                <a:latin typeface="Arial"/>
                <a:cs typeface="Arial"/>
              </a:rPr>
              <a:t>The </a:t>
            </a:r>
            <a:r>
              <a:rPr lang="en-US" sz="1600" spc="-20" dirty="0" err="1">
                <a:solidFill>
                  <a:srgbClr val="002060"/>
                </a:solidFill>
                <a:latin typeface="Arial"/>
                <a:cs typeface="Arial"/>
              </a:rPr>
              <a:t>Room</a:t>
            </a:r>
            <a:r>
              <a:rPr lang="en-US" sz="1600" spc="-20" dirty="0" err="1">
                <a:solidFill>
                  <a:srgbClr val="002060"/>
                </a:solidFill>
                <a:latin typeface="Noto Sans"/>
                <a:cs typeface="Noto Sans"/>
              </a:rPr>
              <a:t>_</a:t>
            </a:r>
            <a:r>
              <a:rPr lang="en-US" sz="1600" spc="-20" dirty="0" err="1">
                <a:solidFill>
                  <a:srgbClr val="002060"/>
                </a:solidFill>
                <a:latin typeface="Arial"/>
                <a:cs typeface="Arial"/>
              </a:rPr>
              <a:t>Details</a:t>
            </a:r>
            <a:r>
              <a:rPr lang="en-US" sz="1600" spc="-20" dirty="0">
                <a:solidFill>
                  <a:srgbClr val="002060"/>
                </a:solidFill>
                <a:latin typeface="Arial"/>
                <a:cs typeface="Arial"/>
              </a:rPr>
              <a:t> </a:t>
            </a:r>
            <a:r>
              <a:rPr lang="en-US" sz="1600" spc="145" dirty="0">
                <a:solidFill>
                  <a:srgbClr val="002060"/>
                </a:solidFill>
                <a:latin typeface="Arial"/>
                <a:cs typeface="Arial"/>
              </a:rPr>
              <a:t>table </a:t>
            </a:r>
            <a:r>
              <a:rPr lang="en-US" sz="1600" spc="145" dirty="0" smtClean="0">
                <a:solidFill>
                  <a:srgbClr val="002060"/>
                </a:solidFill>
                <a:latin typeface="Arial"/>
                <a:cs typeface="Arial"/>
              </a:rPr>
              <a:t>p</a:t>
            </a:r>
            <a:r>
              <a:rPr lang="en-US" sz="1600" spc="30" dirty="0" smtClean="0">
                <a:solidFill>
                  <a:srgbClr val="002060"/>
                </a:solidFill>
                <a:latin typeface="Arial"/>
                <a:cs typeface="Arial"/>
              </a:rPr>
              <a:t>rovides </a:t>
            </a:r>
            <a:r>
              <a:rPr lang="en-US" sz="1600" spc="80" dirty="0">
                <a:solidFill>
                  <a:srgbClr val="002060"/>
                </a:solidFill>
                <a:latin typeface="Arial"/>
                <a:cs typeface="Arial"/>
              </a:rPr>
              <a:t>information </a:t>
            </a:r>
            <a:r>
              <a:rPr lang="en-US" sz="1600" spc="120" dirty="0">
                <a:solidFill>
                  <a:srgbClr val="002060"/>
                </a:solidFill>
                <a:latin typeface="Arial"/>
                <a:cs typeface="Arial"/>
              </a:rPr>
              <a:t>related </a:t>
            </a:r>
            <a:r>
              <a:rPr lang="en-US" sz="1600" spc="175" dirty="0">
                <a:solidFill>
                  <a:srgbClr val="002060"/>
                </a:solidFill>
                <a:latin typeface="Arial"/>
                <a:cs typeface="Arial"/>
              </a:rPr>
              <a:t>to </a:t>
            </a:r>
            <a:r>
              <a:rPr lang="en-US" sz="1600" spc="5" dirty="0">
                <a:solidFill>
                  <a:srgbClr val="002060"/>
                </a:solidFill>
                <a:latin typeface="Arial"/>
                <a:cs typeface="Arial"/>
              </a:rPr>
              <a:t>room  </a:t>
            </a:r>
            <a:r>
              <a:rPr lang="en-US" sz="1600" spc="65" dirty="0">
                <a:solidFill>
                  <a:srgbClr val="002060"/>
                </a:solidFill>
                <a:latin typeface="Arial"/>
                <a:cs typeface="Arial"/>
              </a:rPr>
              <a:t>reservations </a:t>
            </a:r>
            <a:r>
              <a:rPr lang="en-US" sz="1600" spc="45" dirty="0">
                <a:solidFill>
                  <a:srgbClr val="002060"/>
                </a:solidFill>
                <a:latin typeface="Arial"/>
                <a:cs typeface="Arial"/>
              </a:rPr>
              <a:t>and </a:t>
            </a:r>
            <a:r>
              <a:rPr lang="en-US" sz="1600" spc="5" dirty="0">
                <a:solidFill>
                  <a:srgbClr val="002060"/>
                </a:solidFill>
                <a:latin typeface="Arial"/>
                <a:cs typeface="Arial"/>
              </a:rPr>
              <a:t>changes </a:t>
            </a:r>
            <a:r>
              <a:rPr lang="en-US" sz="1600" spc="-114" dirty="0">
                <a:solidFill>
                  <a:srgbClr val="002060"/>
                </a:solidFill>
                <a:latin typeface="Arial"/>
                <a:cs typeface="Arial"/>
              </a:rPr>
              <a:t>made </a:t>
            </a:r>
            <a:r>
              <a:rPr lang="en-US" sz="1600" spc="175" dirty="0">
                <a:solidFill>
                  <a:srgbClr val="002060"/>
                </a:solidFill>
                <a:latin typeface="Arial"/>
                <a:cs typeface="Arial"/>
              </a:rPr>
              <a:t>to </a:t>
            </a:r>
            <a:r>
              <a:rPr lang="en-US" sz="1600" spc="-40" dirty="0">
                <a:solidFill>
                  <a:srgbClr val="002060"/>
                </a:solidFill>
                <a:latin typeface="Arial"/>
                <a:cs typeface="Arial"/>
              </a:rPr>
              <a:t>them. </a:t>
            </a:r>
            <a:r>
              <a:rPr lang="en-US" sz="1600" spc="100" dirty="0">
                <a:solidFill>
                  <a:srgbClr val="002060"/>
                </a:solidFill>
                <a:latin typeface="Arial"/>
                <a:cs typeface="Arial"/>
              </a:rPr>
              <a:t>It </a:t>
            </a:r>
            <a:r>
              <a:rPr lang="en-US" sz="1600" spc="-10" dirty="0">
                <a:solidFill>
                  <a:srgbClr val="002060"/>
                </a:solidFill>
                <a:latin typeface="Arial"/>
                <a:cs typeface="Arial"/>
              </a:rPr>
              <a:t>is </a:t>
            </a:r>
            <a:r>
              <a:rPr lang="en-US" sz="1600" spc="25" dirty="0">
                <a:solidFill>
                  <a:srgbClr val="002060"/>
                </a:solidFill>
                <a:latin typeface="Arial"/>
                <a:cs typeface="Arial"/>
              </a:rPr>
              <a:t>associated </a:t>
            </a:r>
            <a:r>
              <a:rPr lang="en-US" sz="1600" spc="40" dirty="0">
                <a:solidFill>
                  <a:srgbClr val="002060"/>
                </a:solidFill>
                <a:latin typeface="Arial"/>
                <a:cs typeface="Arial"/>
              </a:rPr>
              <a:t>with  </a:t>
            </a:r>
            <a:r>
              <a:rPr lang="en-US" sz="1600" spc="50" dirty="0">
                <a:solidFill>
                  <a:srgbClr val="002060"/>
                </a:solidFill>
                <a:latin typeface="Arial"/>
                <a:cs typeface="Arial"/>
              </a:rPr>
              <a:t>the </a:t>
            </a:r>
            <a:r>
              <a:rPr lang="en-US" sz="1600" spc="40" dirty="0" err="1">
                <a:solidFill>
                  <a:srgbClr val="002060"/>
                </a:solidFill>
                <a:latin typeface="Arial"/>
                <a:cs typeface="Arial"/>
              </a:rPr>
              <a:t>Booking</a:t>
            </a:r>
            <a:r>
              <a:rPr lang="en-US" sz="1600" spc="40" dirty="0" err="1">
                <a:solidFill>
                  <a:srgbClr val="002060"/>
                </a:solidFill>
                <a:latin typeface="Noto Sans"/>
                <a:cs typeface="Noto Sans"/>
              </a:rPr>
              <a:t>_</a:t>
            </a:r>
            <a:r>
              <a:rPr lang="en-US" sz="1600" spc="40" dirty="0" err="1">
                <a:solidFill>
                  <a:srgbClr val="002060"/>
                </a:solidFill>
                <a:latin typeface="Arial"/>
                <a:cs typeface="Arial"/>
              </a:rPr>
              <a:t>Details</a:t>
            </a:r>
            <a:r>
              <a:rPr lang="en-US" sz="1600" spc="40" dirty="0">
                <a:solidFill>
                  <a:srgbClr val="002060"/>
                </a:solidFill>
                <a:latin typeface="Arial"/>
                <a:cs typeface="Arial"/>
              </a:rPr>
              <a:t> </a:t>
            </a:r>
            <a:r>
              <a:rPr lang="en-US" sz="1600" spc="145" dirty="0">
                <a:solidFill>
                  <a:srgbClr val="002060"/>
                </a:solidFill>
                <a:latin typeface="Arial"/>
                <a:cs typeface="Arial"/>
              </a:rPr>
              <a:t>table </a:t>
            </a:r>
            <a:r>
              <a:rPr lang="en-US" sz="1600" spc="20" dirty="0">
                <a:solidFill>
                  <a:srgbClr val="002060"/>
                </a:solidFill>
                <a:latin typeface="Arial"/>
                <a:cs typeface="Arial"/>
              </a:rPr>
              <a:t>via </a:t>
            </a:r>
            <a:r>
              <a:rPr lang="en-US" sz="1600" spc="50" dirty="0">
                <a:solidFill>
                  <a:srgbClr val="002060"/>
                </a:solidFill>
                <a:latin typeface="Arial"/>
                <a:cs typeface="Arial"/>
              </a:rPr>
              <a:t>the </a:t>
            </a:r>
            <a:r>
              <a:rPr lang="en-US" sz="1600" spc="65" dirty="0">
                <a:solidFill>
                  <a:srgbClr val="002060"/>
                </a:solidFill>
                <a:latin typeface="Arial"/>
                <a:cs typeface="Arial"/>
              </a:rPr>
              <a:t>booking </a:t>
            </a:r>
            <a:r>
              <a:rPr lang="en-US" sz="1600" spc="75" dirty="0">
                <a:solidFill>
                  <a:srgbClr val="002060"/>
                </a:solidFill>
                <a:latin typeface="Arial"/>
                <a:cs typeface="Arial"/>
              </a:rPr>
              <a:t>identifier. </a:t>
            </a:r>
            <a:r>
              <a:rPr lang="en-US" sz="1600" spc="-75" dirty="0">
                <a:solidFill>
                  <a:srgbClr val="002060"/>
                </a:solidFill>
                <a:latin typeface="Arial"/>
                <a:cs typeface="Arial"/>
              </a:rPr>
              <a:t>This  </a:t>
            </a:r>
            <a:r>
              <a:rPr lang="en-US" sz="1600" spc="145" dirty="0">
                <a:solidFill>
                  <a:srgbClr val="002060"/>
                </a:solidFill>
                <a:latin typeface="Arial"/>
                <a:cs typeface="Arial"/>
              </a:rPr>
              <a:t>table </a:t>
            </a:r>
            <a:r>
              <a:rPr lang="en-US" sz="1600" spc="45" dirty="0">
                <a:solidFill>
                  <a:srgbClr val="002060"/>
                </a:solidFill>
                <a:latin typeface="Arial"/>
                <a:cs typeface="Arial"/>
              </a:rPr>
              <a:t>includes </a:t>
            </a:r>
            <a:r>
              <a:rPr lang="en-US" sz="1600" spc="95" dirty="0">
                <a:solidFill>
                  <a:srgbClr val="002060"/>
                </a:solidFill>
                <a:latin typeface="Arial"/>
                <a:cs typeface="Arial"/>
              </a:rPr>
              <a:t>details </a:t>
            </a:r>
            <a:r>
              <a:rPr lang="en-US" sz="1600" spc="70" dirty="0">
                <a:solidFill>
                  <a:srgbClr val="002060"/>
                </a:solidFill>
                <a:latin typeface="Arial"/>
                <a:cs typeface="Arial"/>
              </a:rPr>
              <a:t>about </a:t>
            </a:r>
            <a:r>
              <a:rPr lang="en-US" sz="1600" spc="50" dirty="0">
                <a:solidFill>
                  <a:srgbClr val="002060"/>
                </a:solidFill>
                <a:latin typeface="Arial"/>
                <a:cs typeface="Arial"/>
              </a:rPr>
              <a:t>the </a:t>
            </a:r>
            <a:r>
              <a:rPr lang="en-US" sz="1600" spc="120" dirty="0" smtClean="0">
                <a:solidFill>
                  <a:srgbClr val="002060"/>
                </a:solidFill>
                <a:latin typeface="Arial"/>
                <a:cs typeface="Arial"/>
              </a:rPr>
              <a:t>typ</a:t>
            </a:r>
            <a:r>
              <a:rPr lang="en-US" sz="1600" spc="-90" dirty="0" smtClean="0">
                <a:solidFill>
                  <a:srgbClr val="002060"/>
                </a:solidFill>
                <a:latin typeface="Arial"/>
                <a:cs typeface="Arial"/>
              </a:rPr>
              <a:t>e </a:t>
            </a:r>
            <a:r>
              <a:rPr lang="en-US" sz="1600" spc="195" dirty="0">
                <a:solidFill>
                  <a:srgbClr val="002060"/>
                </a:solidFill>
                <a:latin typeface="Arial"/>
                <a:cs typeface="Arial"/>
              </a:rPr>
              <a:t>of </a:t>
            </a:r>
            <a:r>
              <a:rPr lang="en-US" sz="1600" spc="5" dirty="0">
                <a:solidFill>
                  <a:srgbClr val="002060"/>
                </a:solidFill>
                <a:latin typeface="Arial"/>
                <a:cs typeface="Arial"/>
              </a:rPr>
              <a:t>room </a:t>
            </a:r>
            <a:r>
              <a:rPr lang="en-US" sz="1600" spc="150" dirty="0">
                <a:solidFill>
                  <a:srgbClr val="002060"/>
                </a:solidFill>
                <a:latin typeface="Arial"/>
                <a:cs typeface="Arial"/>
              </a:rPr>
              <a:t>initially  </a:t>
            </a:r>
            <a:r>
              <a:rPr lang="en-US" sz="1600" spc="30" dirty="0">
                <a:solidFill>
                  <a:srgbClr val="002060"/>
                </a:solidFill>
                <a:latin typeface="Arial"/>
                <a:cs typeface="Arial"/>
              </a:rPr>
              <a:t>reserved, </a:t>
            </a:r>
            <a:r>
              <a:rPr lang="en-US" sz="1600" spc="50" dirty="0">
                <a:solidFill>
                  <a:srgbClr val="002060"/>
                </a:solidFill>
                <a:latin typeface="Arial"/>
                <a:cs typeface="Arial"/>
              </a:rPr>
              <a:t>the </a:t>
            </a:r>
            <a:r>
              <a:rPr lang="en-US" sz="1600" spc="120" dirty="0" err="1">
                <a:solidFill>
                  <a:srgbClr val="002060"/>
                </a:solidFill>
                <a:latin typeface="Arial"/>
                <a:cs typeface="Arial"/>
              </a:rPr>
              <a:t>ty</a:t>
            </a:r>
            <a:r>
              <a:rPr lang="en-US" sz="1600" spc="120" dirty="0">
                <a:solidFill>
                  <a:srgbClr val="002060"/>
                </a:solidFill>
                <a:latin typeface="Arial"/>
                <a:cs typeface="Arial"/>
              </a:rPr>
              <a:t> </a:t>
            </a:r>
            <a:r>
              <a:rPr lang="en-US" sz="1600" spc="-90" dirty="0">
                <a:solidFill>
                  <a:srgbClr val="002060"/>
                </a:solidFill>
                <a:latin typeface="Arial"/>
                <a:cs typeface="Arial"/>
              </a:rPr>
              <a:t>e </a:t>
            </a:r>
            <a:r>
              <a:rPr lang="en-US" sz="1600" spc="195" dirty="0">
                <a:solidFill>
                  <a:srgbClr val="002060"/>
                </a:solidFill>
                <a:latin typeface="Arial"/>
                <a:cs typeface="Arial"/>
              </a:rPr>
              <a:t>of </a:t>
            </a:r>
            <a:r>
              <a:rPr lang="en-US" sz="1600" spc="5" dirty="0">
                <a:solidFill>
                  <a:srgbClr val="002060"/>
                </a:solidFill>
                <a:latin typeface="Arial"/>
                <a:cs typeface="Arial"/>
              </a:rPr>
              <a:t>room </a:t>
            </a:r>
            <a:r>
              <a:rPr lang="en-US" sz="1600" spc="105" dirty="0">
                <a:solidFill>
                  <a:srgbClr val="002060"/>
                </a:solidFill>
                <a:latin typeface="Arial"/>
                <a:cs typeface="Arial"/>
              </a:rPr>
              <a:t>eventually </a:t>
            </a:r>
            <a:r>
              <a:rPr lang="en-US" sz="1600" spc="15" dirty="0">
                <a:solidFill>
                  <a:srgbClr val="002060"/>
                </a:solidFill>
                <a:latin typeface="Arial"/>
                <a:cs typeface="Arial"/>
              </a:rPr>
              <a:t>assigned, </a:t>
            </a:r>
            <a:r>
              <a:rPr lang="en-US" sz="1600" spc="45" dirty="0">
                <a:solidFill>
                  <a:srgbClr val="002060"/>
                </a:solidFill>
                <a:latin typeface="Arial"/>
                <a:cs typeface="Arial"/>
              </a:rPr>
              <a:t>and </a:t>
            </a:r>
            <a:r>
              <a:rPr lang="en-US" sz="1600" spc="50" dirty="0">
                <a:solidFill>
                  <a:srgbClr val="002060"/>
                </a:solidFill>
                <a:latin typeface="Arial"/>
                <a:cs typeface="Arial"/>
              </a:rPr>
              <a:t>the  </a:t>
            </a:r>
            <a:r>
              <a:rPr lang="en-US" sz="1600" spc="-30" dirty="0">
                <a:solidFill>
                  <a:srgbClr val="002060"/>
                </a:solidFill>
                <a:latin typeface="Arial"/>
                <a:cs typeface="Arial"/>
              </a:rPr>
              <a:t>number </a:t>
            </a:r>
            <a:r>
              <a:rPr lang="en-US" sz="1600" spc="195" dirty="0">
                <a:solidFill>
                  <a:srgbClr val="002060"/>
                </a:solidFill>
                <a:latin typeface="Arial"/>
                <a:cs typeface="Arial"/>
              </a:rPr>
              <a:t>of </a:t>
            </a:r>
            <a:r>
              <a:rPr lang="en-US" sz="1600" spc="5" dirty="0">
                <a:solidFill>
                  <a:srgbClr val="002060"/>
                </a:solidFill>
                <a:latin typeface="Arial"/>
                <a:cs typeface="Arial"/>
              </a:rPr>
              <a:t>changes </a:t>
            </a:r>
            <a:r>
              <a:rPr lang="en-US" sz="1600" spc="-114" dirty="0">
                <a:solidFill>
                  <a:srgbClr val="002060"/>
                </a:solidFill>
                <a:latin typeface="Arial"/>
                <a:cs typeface="Arial"/>
              </a:rPr>
              <a:t>made </a:t>
            </a:r>
            <a:r>
              <a:rPr lang="en-US" sz="1600" spc="175" dirty="0">
                <a:solidFill>
                  <a:srgbClr val="002060"/>
                </a:solidFill>
                <a:latin typeface="Arial"/>
                <a:cs typeface="Arial"/>
              </a:rPr>
              <a:t>to </a:t>
            </a:r>
            <a:r>
              <a:rPr lang="en-US" sz="1600" spc="50" dirty="0">
                <a:solidFill>
                  <a:srgbClr val="002060"/>
                </a:solidFill>
                <a:latin typeface="Arial"/>
                <a:cs typeface="Arial"/>
              </a:rPr>
              <a:t>the </a:t>
            </a:r>
            <a:r>
              <a:rPr lang="en-US" sz="1600" spc="60" dirty="0">
                <a:solidFill>
                  <a:srgbClr val="002060"/>
                </a:solidFill>
                <a:latin typeface="Arial"/>
                <a:cs typeface="Arial"/>
              </a:rPr>
              <a:t>booking. </a:t>
            </a:r>
            <a:r>
              <a:rPr lang="en-US" sz="1600" spc="100" dirty="0">
                <a:solidFill>
                  <a:srgbClr val="002060"/>
                </a:solidFill>
                <a:latin typeface="Arial"/>
                <a:cs typeface="Arial"/>
              </a:rPr>
              <a:t>It </a:t>
            </a:r>
            <a:r>
              <a:rPr lang="en-US" sz="1600" spc="135" dirty="0">
                <a:solidFill>
                  <a:srgbClr val="002060"/>
                </a:solidFill>
                <a:latin typeface="Arial"/>
                <a:cs typeface="Arial"/>
              </a:rPr>
              <a:t>offers </a:t>
            </a:r>
            <a:r>
              <a:rPr lang="en-US" sz="1600" spc="45" dirty="0">
                <a:solidFill>
                  <a:srgbClr val="002060"/>
                </a:solidFill>
                <a:latin typeface="Arial"/>
                <a:cs typeface="Arial"/>
              </a:rPr>
              <a:t>insights</a:t>
            </a:r>
            <a:r>
              <a:rPr lang="en-US" sz="1600" spc="-275" dirty="0">
                <a:solidFill>
                  <a:srgbClr val="002060"/>
                </a:solidFill>
                <a:latin typeface="Arial"/>
                <a:cs typeface="Arial"/>
              </a:rPr>
              <a:t> </a:t>
            </a:r>
            <a:r>
              <a:rPr lang="en-US" sz="1600" spc="120" dirty="0">
                <a:solidFill>
                  <a:srgbClr val="002060"/>
                </a:solidFill>
                <a:latin typeface="Arial"/>
                <a:cs typeface="Arial"/>
              </a:rPr>
              <a:t>into  </a:t>
            </a:r>
            <a:r>
              <a:rPr lang="en-US" sz="1600" spc="5" dirty="0">
                <a:solidFill>
                  <a:srgbClr val="002060"/>
                </a:solidFill>
                <a:latin typeface="Arial"/>
                <a:cs typeface="Arial"/>
              </a:rPr>
              <a:t>room </a:t>
            </a:r>
            <a:r>
              <a:rPr lang="en-US" sz="1600" spc="155" dirty="0">
                <a:solidFill>
                  <a:srgbClr val="002060"/>
                </a:solidFill>
                <a:latin typeface="Arial"/>
                <a:cs typeface="Arial"/>
              </a:rPr>
              <a:t>allocation </a:t>
            </a:r>
            <a:r>
              <a:rPr lang="en-US" sz="1600" spc="-40" dirty="0">
                <a:solidFill>
                  <a:srgbClr val="002060"/>
                </a:solidFill>
                <a:latin typeface="Arial"/>
                <a:cs typeface="Arial"/>
              </a:rPr>
              <a:t>dynamics </a:t>
            </a:r>
            <a:r>
              <a:rPr lang="en-US" sz="1600" spc="45" dirty="0">
                <a:solidFill>
                  <a:srgbClr val="002060"/>
                </a:solidFill>
                <a:latin typeface="Arial"/>
                <a:cs typeface="Arial"/>
              </a:rPr>
              <a:t>and </a:t>
            </a:r>
            <a:r>
              <a:rPr lang="en-US" sz="1600" spc="65" dirty="0">
                <a:solidFill>
                  <a:srgbClr val="002060"/>
                </a:solidFill>
                <a:latin typeface="Arial"/>
                <a:cs typeface="Arial"/>
              </a:rPr>
              <a:t>booking</a:t>
            </a:r>
            <a:r>
              <a:rPr lang="en-US" sz="1600" spc="-185" dirty="0">
                <a:solidFill>
                  <a:srgbClr val="002060"/>
                </a:solidFill>
                <a:latin typeface="Arial"/>
                <a:cs typeface="Arial"/>
              </a:rPr>
              <a:t> </a:t>
            </a:r>
            <a:r>
              <a:rPr lang="en-US" sz="1600" spc="35" dirty="0">
                <a:solidFill>
                  <a:srgbClr val="002060"/>
                </a:solidFill>
                <a:latin typeface="Arial"/>
                <a:cs typeface="Arial"/>
              </a:rPr>
              <a:t>modifications.</a:t>
            </a:r>
            <a:endParaRPr lang="en-US" sz="1600" dirty="0">
              <a:solidFill>
                <a:srgbClr val="002060"/>
              </a:solidFill>
              <a:latin typeface="Arial"/>
              <a:cs typeface="Arial"/>
            </a:endParaRPr>
          </a:p>
          <a:p>
            <a:r>
              <a:rPr lang="en-US" sz="1600" b="1" u="sng" dirty="0" err="1" smtClean="0"/>
              <a:t>Reservation_status</a:t>
            </a:r>
            <a:endParaRPr lang="en-US" sz="1600" b="1" u="sng" dirty="0" smtClean="0"/>
          </a:p>
          <a:p>
            <a:r>
              <a:rPr lang="en-US" sz="1600" spc="-125" dirty="0">
                <a:solidFill>
                  <a:srgbClr val="002060"/>
                </a:solidFill>
                <a:latin typeface="Arial"/>
                <a:cs typeface="Arial"/>
              </a:rPr>
              <a:t>The </a:t>
            </a:r>
            <a:r>
              <a:rPr lang="en-US" sz="1600" spc="15" dirty="0" err="1">
                <a:solidFill>
                  <a:srgbClr val="002060"/>
                </a:solidFill>
                <a:latin typeface="Arial"/>
                <a:cs typeface="Arial"/>
              </a:rPr>
              <a:t>Reservation</a:t>
            </a:r>
            <a:r>
              <a:rPr lang="en-US" sz="1600" spc="15" dirty="0" err="1">
                <a:solidFill>
                  <a:srgbClr val="002060"/>
                </a:solidFill>
                <a:latin typeface="Noto Sans"/>
                <a:cs typeface="Noto Sans"/>
              </a:rPr>
              <a:t>_</a:t>
            </a:r>
            <a:r>
              <a:rPr lang="en-US" sz="1600" spc="15" dirty="0" err="1">
                <a:solidFill>
                  <a:srgbClr val="002060"/>
                </a:solidFill>
                <a:latin typeface="Arial"/>
                <a:cs typeface="Arial"/>
              </a:rPr>
              <a:t>Status</a:t>
            </a:r>
            <a:r>
              <a:rPr lang="en-US" sz="1600" spc="15" dirty="0">
                <a:solidFill>
                  <a:srgbClr val="002060"/>
                </a:solidFill>
                <a:latin typeface="Arial"/>
                <a:cs typeface="Arial"/>
              </a:rPr>
              <a:t> </a:t>
            </a:r>
            <a:r>
              <a:rPr lang="en-US" sz="1600" spc="145" dirty="0">
                <a:solidFill>
                  <a:srgbClr val="002060"/>
                </a:solidFill>
                <a:latin typeface="Arial"/>
                <a:cs typeface="Arial"/>
              </a:rPr>
              <a:t>table </a:t>
            </a:r>
            <a:r>
              <a:rPr lang="en-US" sz="1600" spc="65" dirty="0">
                <a:solidFill>
                  <a:srgbClr val="002060"/>
                </a:solidFill>
                <a:latin typeface="Arial"/>
                <a:cs typeface="Arial"/>
              </a:rPr>
              <a:t>records </a:t>
            </a:r>
            <a:r>
              <a:rPr lang="en-US" sz="1600" spc="50" dirty="0">
                <a:solidFill>
                  <a:srgbClr val="002060"/>
                </a:solidFill>
                <a:latin typeface="Arial"/>
                <a:cs typeface="Arial"/>
              </a:rPr>
              <a:t>the </a:t>
            </a:r>
            <a:r>
              <a:rPr lang="en-US" sz="1600" spc="70" dirty="0">
                <a:solidFill>
                  <a:srgbClr val="002060"/>
                </a:solidFill>
                <a:latin typeface="Arial"/>
                <a:cs typeface="Arial"/>
              </a:rPr>
              <a:t>status </a:t>
            </a:r>
            <a:r>
              <a:rPr lang="en-US" sz="1600" spc="195" dirty="0">
                <a:solidFill>
                  <a:srgbClr val="002060"/>
                </a:solidFill>
                <a:latin typeface="Arial"/>
                <a:cs typeface="Arial"/>
              </a:rPr>
              <a:t>of  </a:t>
            </a:r>
            <a:r>
              <a:rPr lang="en-US" sz="1600" spc="65" dirty="0">
                <a:solidFill>
                  <a:srgbClr val="002060"/>
                </a:solidFill>
                <a:latin typeface="Arial"/>
                <a:cs typeface="Arial"/>
              </a:rPr>
              <a:t>reservations </a:t>
            </a:r>
            <a:r>
              <a:rPr lang="en-US" sz="1600" spc="60" dirty="0">
                <a:solidFill>
                  <a:srgbClr val="002060"/>
                </a:solidFill>
                <a:latin typeface="Arial"/>
                <a:cs typeface="Arial"/>
              </a:rPr>
              <a:t>over </a:t>
            </a:r>
            <a:r>
              <a:rPr lang="en-US" sz="1600" spc="-35" dirty="0">
                <a:solidFill>
                  <a:srgbClr val="002060"/>
                </a:solidFill>
                <a:latin typeface="Arial"/>
                <a:cs typeface="Arial"/>
              </a:rPr>
              <a:t>time. </a:t>
            </a:r>
            <a:r>
              <a:rPr lang="en-US" sz="1600" spc="100" dirty="0">
                <a:solidFill>
                  <a:srgbClr val="002060"/>
                </a:solidFill>
                <a:latin typeface="Arial"/>
                <a:cs typeface="Arial"/>
              </a:rPr>
              <a:t>It </a:t>
            </a:r>
            <a:r>
              <a:rPr lang="en-US" sz="1600" spc="-10" dirty="0">
                <a:solidFill>
                  <a:srgbClr val="002060"/>
                </a:solidFill>
                <a:latin typeface="Arial"/>
                <a:cs typeface="Arial"/>
              </a:rPr>
              <a:t>is </a:t>
            </a:r>
            <a:r>
              <a:rPr lang="en-US" sz="1600" spc="40" dirty="0">
                <a:solidFill>
                  <a:srgbClr val="002060"/>
                </a:solidFill>
                <a:latin typeface="Arial"/>
                <a:cs typeface="Arial"/>
              </a:rPr>
              <a:t>connected </a:t>
            </a:r>
            <a:r>
              <a:rPr lang="en-US" sz="1600" spc="175" dirty="0">
                <a:solidFill>
                  <a:srgbClr val="002060"/>
                </a:solidFill>
                <a:latin typeface="Arial"/>
                <a:cs typeface="Arial"/>
              </a:rPr>
              <a:t>to </a:t>
            </a:r>
            <a:r>
              <a:rPr lang="en-US" sz="1600" spc="50" dirty="0">
                <a:solidFill>
                  <a:srgbClr val="002060"/>
                </a:solidFill>
                <a:latin typeface="Arial"/>
                <a:cs typeface="Arial"/>
              </a:rPr>
              <a:t>the </a:t>
            </a:r>
            <a:r>
              <a:rPr lang="en-US" sz="1600" spc="45" dirty="0" err="1">
                <a:solidFill>
                  <a:srgbClr val="002060"/>
                </a:solidFill>
                <a:latin typeface="Arial"/>
                <a:cs typeface="Arial"/>
              </a:rPr>
              <a:t>Booking</a:t>
            </a:r>
            <a:r>
              <a:rPr lang="en-US" sz="1600" spc="45" dirty="0" err="1">
                <a:solidFill>
                  <a:srgbClr val="002060"/>
                </a:solidFill>
                <a:latin typeface="Noto Sans"/>
                <a:cs typeface="Noto Sans"/>
              </a:rPr>
              <a:t>_</a:t>
            </a:r>
            <a:r>
              <a:rPr lang="en-US" sz="1600" spc="45" dirty="0" err="1">
                <a:solidFill>
                  <a:srgbClr val="002060"/>
                </a:solidFill>
                <a:latin typeface="Arial"/>
                <a:cs typeface="Arial"/>
              </a:rPr>
              <a:t>Details</a:t>
            </a:r>
            <a:r>
              <a:rPr lang="en-US" sz="1600" spc="45" dirty="0">
                <a:solidFill>
                  <a:srgbClr val="002060"/>
                </a:solidFill>
                <a:latin typeface="Arial"/>
                <a:cs typeface="Arial"/>
              </a:rPr>
              <a:t>  </a:t>
            </a:r>
            <a:r>
              <a:rPr lang="en-US" sz="1600" spc="145" dirty="0">
                <a:solidFill>
                  <a:srgbClr val="002060"/>
                </a:solidFill>
                <a:latin typeface="Arial"/>
                <a:cs typeface="Arial"/>
              </a:rPr>
              <a:t>table </a:t>
            </a:r>
            <a:r>
              <a:rPr lang="en-US" sz="1600" spc="75" dirty="0">
                <a:solidFill>
                  <a:srgbClr val="002060"/>
                </a:solidFill>
                <a:latin typeface="Arial"/>
                <a:cs typeface="Arial"/>
              </a:rPr>
              <a:t>through </a:t>
            </a:r>
            <a:r>
              <a:rPr lang="en-US" sz="1600" spc="50" dirty="0">
                <a:solidFill>
                  <a:srgbClr val="002060"/>
                </a:solidFill>
                <a:latin typeface="Arial"/>
                <a:cs typeface="Arial"/>
              </a:rPr>
              <a:t>the </a:t>
            </a:r>
            <a:r>
              <a:rPr lang="en-US" sz="1600" spc="65" dirty="0">
                <a:solidFill>
                  <a:srgbClr val="002060"/>
                </a:solidFill>
                <a:latin typeface="Arial"/>
                <a:cs typeface="Arial"/>
              </a:rPr>
              <a:t>booking </a:t>
            </a:r>
            <a:r>
              <a:rPr lang="en-US" sz="1600" spc="75" dirty="0">
                <a:solidFill>
                  <a:srgbClr val="002060"/>
                </a:solidFill>
                <a:latin typeface="Arial"/>
                <a:cs typeface="Arial"/>
              </a:rPr>
              <a:t>identifier. </a:t>
            </a:r>
            <a:r>
              <a:rPr lang="en-US" sz="1600" spc="-75" dirty="0">
                <a:solidFill>
                  <a:srgbClr val="002060"/>
                </a:solidFill>
                <a:latin typeface="Arial"/>
                <a:cs typeface="Arial"/>
              </a:rPr>
              <a:t>This </a:t>
            </a:r>
            <a:r>
              <a:rPr lang="en-US" sz="1600" spc="145" dirty="0">
                <a:solidFill>
                  <a:srgbClr val="002060"/>
                </a:solidFill>
                <a:latin typeface="Arial"/>
                <a:cs typeface="Arial"/>
              </a:rPr>
              <a:t>table </a:t>
            </a:r>
            <a:r>
              <a:rPr lang="en-US" sz="1600" spc="20" dirty="0" smtClean="0">
                <a:solidFill>
                  <a:srgbClr val="002060"/>
                </a:solidFill>
                <a:latin typeface="Arial"/>
                <a:cs typeface="Arial"/>
              </a:rPr>
              <a:t>cap</a:t>
            </a:r>
            <a:r>
              <a:rPr lang="en-US" sz="1600" spc="60" dirty="0" smtClean="0">
                <a:solidFill>
                  <a:srgbClr val="002060"/>
                </a:solidFill>
                <a:latin typeface="Arial"/>
                <a:cs typeface="Arial"/>
              </a:rPr>
              <a:t>tures </a:t>
            </a:r>
            <a:r>
              <a:rPr lang="en-US" sz="1600" spc="50" dirty="0">
                <a:solidFill>
                  <a:srgbClr val="002060"/>
                </a:solidFill>
                <a:latin typeface="Arial"/>
                <a:cs typeface="Arial"/>
              </a:rPr>
              <a:t>the  </a:t>
            </a:r>
            <a:r>
              <a:rPr lang="en-US" sz="1600" spc="65" dirty="0">
                <a:solidFill>
                  <a:srgbClr val="002060"/>
                </a:solidFill>
                <a:latin typeface="Arial"/>
                <a:cs typeface="Arial"/>
              </a:rPr>
              <a:t>reservation's </a:t>
            </a:r>
            <a:r>
              <a:rPr lang="en-US" sz="1600" spc="185" dirty="0">
                <a:solidFill>
                  <a:srgbClr val="002060"/>
                </a:solidFill>
                <a:latin typeface="Arial"/>
                <a:cs typeface="Arial"/>
              </a:rPr>
              <a:t>last </a:t>
            </a:r>
            <a:r>
              <a:rPr lang="en-US" sz="1600" spc="70" dirty="0">
                <a:solidFill>
                  <a:srgbClr val="002060"/>
                </a:solidFill>
                <a:latin typeface="Arial"/>
                <a:cs typeface="Arial"/>
              </a:rPr>
              <a:t>status </a:t>
            </a:r>
            <a:r>
              <a:rPr lang="en-US" sz="1600" spc="25" dirty="0">
                <a:solidFill>
                  <a:srgbClr val="002060"/>
                </a:solidFill>
                <a:latin typeface="Noto Sans"/>
                <a:cs typeface="Noto Sans"/>
              </a:rPr>
              <a:t>(</a:t>
            </a:r>
            <a:r>
              <a:rPr lang="en-US" sz="1600" spc="25" dirty="0">
                <a:solidFill>
                  <a:srgbClr val="002060"/>
                </a:solidFill>
                <a:latin typeface="Arial"/>
                <a:cs typeface="Arial"/>
              </a:rPr>
              <a:t>e.g., </a:t>
            </a:r>
            <a:r>
              <a:rPr lang="en-US" sz="1600" spc="15" dirty="0">
                <a:solidFill>
                  <a:srgbClr val="002060"/>
                </a:solidFill>
                <a:latin typeface="Arial"/>
                <a:cs typeface="Arial"/>
              </a:rPr>
              <a:t>Canceled, </a:t>
            </a:r>
            <a:r>
              <a:rPr lang="en-US" sz="1600" spc="-30" dirty="0">
                <a:solidFill>
                  <a:srgbClr val="002060"/>
                </a:solidFill>
                <a:latin typeface="Arial"/>
                <a:cs typeface="Arial"/>
              </a:rPr>
              <a:t>Check-Out</a:t>
            </a:r>
            <a:r>
              <a:rPr lang="en-US" sz="1600" spc="-30" dirty="0">
                <a:solidFill>
                  <a:srgbClr val="002060"/>
                </a:solidFill>
                <a:latin typeface="Noto Sans"/>
                <a:cs typeface="Noto Sans"/>
              </a:rPr>
              <a:t>) </a:t>
            </a:r>
            <a:r>
              <a:rPr lang="en-US" sz="1600" spc="45" dirty="0">
                <a:solidFill>
                  <a:srgbClr val="002060"/>
                </a:solidFill>
                <a:latin typeface="Arial"/>
                <a:cs typeface="Arial"/>
              </a:rPr>
              <a:t>and </a:t>
            </a:r>
            <a:r>
              <a:rPr lang="en-US" sz="1600" spc="50" dirty="0">
                <a:solidFill>
                  <a:srgbClr val="002060"/>
                </a:solidFill>
                <a:latin typeface="Arial"/>
                <a:cs typeface="Arial"/>
              </a:rPr>
              <a:t>the  date </a:t>
            </a:r>
            <a:r>
              <a:rPr lang="en-US" sz="1600" spc="95" dirty="0">
                <a:solidFill>
                  <a:srgbClr val="002060"/>
                </a:solidFill>
                <a:latin typeface="Arial"/>
                <a:cs typeface="Arial"/>
              </a:rPr>
              <a:t>on </a:t>
            </a:r>
            <a:r>
              <a:rPr lang="en-US" sz="1600" spc="-30" dirty="0">
                <a:solidFill>
                  <a:srgbClr val="002060"/>
                </a:solidFill>
                <a:latin typeface="Arial"/>
                <a:cs typeface="Arial"/>
              </a:rPr>
              <a:t>which </a:t>
            </a:r>
            <a:r>
              <a:rPr lang="en-US" sz="1600" spc="55" dirty="0">
                <a:solidFill>
                  <a:srgbClr val="002060"/>
                </a:solidFill>
                <a:latin typeface="Arial"/>
                <a:cs typeface="Arial"/>
              </a:rPr>
              <a:t>this </a:t>
            </a:r>
            <a:r>
              <a:rPr lang="en-US" sz="1600" spc="70" dirty="0">
                <a:solidFill>
                  <a:srgbClr val="002060"/>
                </a:solidFill>
                <a:latin typeface="Arial"/>
                <a:cs typeface="Arial"/>
              </a:rPr>
              <a:t>status </a:t>
            </a:r>
            <a:r>
              <a:rPr lang="en-US" sz="1600" spc="-35" dirty="0">
                <a:solidFill>
                  <a:srgbClr val="002060"/>
                </a:solidFill>
                <a:latin typeface="Arial"/>
                <a:cs typeface="Arial"/>
              </a:rPr>
              <a:t>was </a:t>
            </a:r>
            <a:r>
              <a:rPr lang="en-US" sz="1600" spc="45" dirty="0">
                <a:solidFill>
                  <a:srgbClr val="002060"/>
                </a:solidFill>
                <a:latin typeface="Arial"/>
                <a:cs typeface="Arial"/>
              </a:rPr>
              <a:t>recorded. </a:t>
            </a:r>
            <a:r>
              <a:rPr lang="en-US" sz="1600" spc="100" dirty="0">
                <a:solidFill>
                  <a:srgbClr val="002060"/>
                </a:solidFill>
                <a:latin typeface="Arial"/>
                <a:cs typeface="Arial"/>
              </a:rPr>
              <a:t>It </a:t>
            </a:r>
            <a:r>
              <a:rPr lang="en-US" sz="1600" spc="-10" dirty="0">
                <a:solidFill>
                  <a:srgbClr val="002060"/>
                </a:solidFill>
                <a:latin typeface="Arial"/>
                <a:cs typeface="Arial"/>
              </a:rPr>
              <a:t>is </a:t>
            </a:r>
            <a:r>
              <a:rPr lang="en-US" sz="1600" spc="110" dirty="0">
                <a:solidFill>
                  <a:srgbClr val="002060"/>
                </a:solidFill>
                <a:latin typeface="Arial"/>
                <a:cs typeface="Arial"/>
              </a:rPr>
              <a:t>valuable </a:t>
            </a:r>
            <a:r>
              <a:rPr lang="en-US" sz="1600" spc="215" dirty="0">
                <a:solidFill>
                  <a:srgbClr val="002060"/>
                </a:solidFill>
                <a:latin typeface="Arial"/>
                <a:cs typeface="Arial"/>
              </a:rPr>
              <a:t>for  </a:t>
            </a:r>
            <a:r>
              <a:rPr lang="en-US" sz="1600" spc="100" dirty="0">
                <a:solidFill>
                  <a:srgbClr val="002060"/>
                </a:solidFill>
                <a:latin typeface="Arial"/>
                <a:cs typeface="Arial"/>
              </a:rPr>
              <a:t>tracking </a:t>
            </a:r>
            <a:r>
              <a:rPr lang="en-US" sz="1600" spc="50" dirty="0">
                <a:solidFill>
                  <a:srgbClr val="002060"/>
                </a:solidFill>
                <a:latin typeface="Arial"/>
                <a:cs typeface="Arial"/>
              </a:rPr>
              <a:t>the </a:t>
            </a:r>
            <a:r>
              <a:rPr lang="en-US" sz="1600" spc="50" dirty="0" smtClean="0">
                <a:solidFill>
                  <a:srgbClr val="002060"/>
                </a:solidFill>
                <a:latin typeface="Arial"/>
                <a:cs typeface="Arial"/>
              </a:rPr>
              <a:t>p</a:t>
            </a:r>
            <a:r>
              <a:rPr lang="en-US" sz="1600" spc="70" dirty="0" smtClean="0">
                <a:solidFill>
                  <a:srgbClr val="002060"/>
                </a:solidFill>
                <a:latin typeface="Arial"/>
                <a:cs typeface="Arial"/>
              </a:rPr>
              <a:t>rogression </a:t>
            </a:r>
            <a:r>
              <a:rPr lang="en-US" sz="1600" spc="195" dirty="0">
                <a:solidFill>
                  <a:srgbClr val="002060"/>
                </a:solidFill>
                <a:latin typeface="Arial"/>
                <a:cs typeface="Arial"/>
              </a:rPr>
              <a:t>of </a:t>
            </a:r>
            <a:r>
              <a:rPr lang="en-US" sz="1600" spc="65" dirty="0">
                <a:solidFill>
                  <a:srgbClr val="002060"/>
                </a:solidFill>
                <a:latin typeface="Arial"/>
                <a:cs typeface="Arial"/>
              </a:rPr>
              <a:t>reservations </a:t>
            </a:r>
            <a:r>
              <a:rPr lang="en-US" sz="1600" spc="45" dirty="0">
                <a:solidFill>
                  <a:srgbClr val="002060"/>
                </a:solidFill>
                <a:latin typeface="Arial"/>
                <a:cs typeface="Arial"/>
              </a:rPr>
              <a:t>and </a:t>
            </a:r>
            <a:r>
              <a:rPr lang="en-US" sz="1600" spc="55" dirty="0">
                <a:solidFill>
                  <a:srgbClr val="002060"/>
                </a:solidFill>
                <a:latin typeface="Arial"/>
                <a:cs typeface="Arial"/>
              </a:rPr>
              <a:t>understanding  </a:t>
            </a:r>
            <a:r>
              <a:rPr lang="en-US" sz="1600" spc="85" dirty="0">
                <a:solidFill>
                  <a:srgbClr val="002060"/>
                </a:solidFill>
                <a:latin typeface="Arial"/>
                <a:cs typeface="Arial"/>
              </a:rPr>
              <a:t>their </a:t>
            </a:r>
            <a:r>
              <a:rPr lang="en-US" sz="1600" spc="185" dirty="0">
                <a:solidFill>
                  <a:srgbClr val="002060"/>
                </a:solidFill>
                <a:latin typeface="Arial"/>
                <a:cs typeface="Arial"/>
              </a:rPr>
              <a:t>final</a:t>
            </a:r>
            <a:r>
              <a:rPr lang="en-US" sz="1600" spc="-100" dirty="0">
                <a:solidFill>
                  <a:srgbClr val="002060"/>
                </a:solidFill>
                <a:latin typeface="Arial"/>
                <a:cs typeface="Arial"/>
              </a:rPr>
              <a:t> </a:t>
            </a:r>
            <a:r>
              <a:rPr lang="en-US" sz="1600" spc="-15" dirty="0">
                <a:solidFill>
                  <a:srgbClr val="002060"/>
                </a:solidFill>
                <a:latin typeface="Arial"/>
                <a:cs typeface="Arial"/>
              </a:rPr>
              <a:t>outcomes.</a:t>
            </a:r>
            <a:endParaRPr lang="en-US" sz="1600" dirty="0">
              <a:solidFill>
                <a:srgbClr val="002060"/>
              </a:solidFill>
              <a:latin typeface="Arial"/>
              <a:cs typeface="Arial"/>
            </a:endParaRPr>
          </a:p>
          <a:p>
            <a:endParaRPr lang="en-IN" sz="1600" b="1" dirty="0"/>
          </a:p>
        </p:txBody>
      </p:sp>
    </p:spTree>
    <p:extLst>
      <p:ext uri="{BB962C8B-B14F-4D97-AF65-F5344CB8AC3E}">
        <p14:creationId xmlns:p14="http://schemas.microsoft.com/office/powerpoint/2010/main" val="17144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51520" y="260351"/>
            <a:ext cx="7776864" cy="6192986"/>
          </a:xfrm>
        </p:spPr>
        <p:txBody>
          <a:bodyPr>
            <a:normAutofit/>
          </a:bodyPr>
          <a:lstStyle/>
          <a:p>
            <a:r>
              <a:rPr lang="en-US" sz="1400" b="1" i="1" u="sng" spc="-125" dirty="0" smtClean="0">
                <a:latin typeface="Arial"/>
                <a:cs typeface="Arial"/>
              </a:rPr>
              <a:t>Booking _details</a:t>
            </a:r>
          </a:p>
          <a:p>
            <a:r>
              <a:rPr lang="en-US" sz="1600" spc="-125" dirty="0" smtClean="0">
                <a:solidFill>
                  <a:schemeClr val="tx2">
                    <a:lumMod val="75000"/>
                  </a:schemeClr>
                </a:solidFill>
                <a:latin typeface="Arial"/>
                <a:cs typeface="Arial"/>
              </a:rPr>
              <a:t>The </a:t>
            </a:r>
            <a:r>
              <a:rPr lang="en-US" sz="1600" spc="45" dirty="0" err="1" smtClean="0">
                <a:solidFill>
                  <a:schemeClr val="tx2">
                    <a:lumMod val="75000"/>
                  </a:schemeClr>
                </a:solidFill>
                <a:latin typeface="Arial"/>
                <a:cs typeface="Arial"/>
              </a:rPr>
              <a:t>Booking</a:t>
            </a:r>
            <a:r>
              <a:rPr lang="en-US" sz="1600" spc="45" dirty="0" err="1" smtClean="0">
                <a:solidFill>
                  <a:schemeClr val="tx2">
                    <a:lumMod val="75000"/>
                  </a:schemeClr>
                </a:solidFill>
                <a:latin typeface="Noto Sans"/>
                <a:cs typeface="Noto Sans"/>
              </a:rPr>
              <a:t>_</a:t>
            </a:r>
            <a:r>
              <a:rPr lang="en-US" sz="1600" spc="45" dirty="0" err="1" smtClean="0">
                <a:solidFill>
                  <a:schemeClr val="tx2">
                    <a:lumMod val="75000"/>
                  </a:schemeClr>
                </a:solidFill>
                <a:latin typeface="Arial"/>
                <a:cs typeface="Arial"/>
              </a:rPr>
              <a:t>Details</a:t>
            </a:r>
            <a:r>
              <a:rPr lang="en-US" sz="1600" spc="45" dirty="0" smtClean="0">
                <a:solidFill>
                  <a:schemeClr val="tx2">
                    <a:lumMod val="75000"/>
                  </a:schemeClr>
                </a:solidFill>
                <a:latin typeface="Arial"/>
                <a:cs typeface="Arial"/>
              </a:rPr>
              <a:t> </a:t>
            </a:r>
            <a:r>
              <a:rPr lang="en-US" sz="1600" spc="145" dirty="0" smtClean="0">
                <a:solidFill>
                  <a:schemeClr val="tx2">
                    <a:lumMod val="75000"/>
                  </a:schemeClr>
                </a:solidFill>
                <a:latin typeface="Arial"/>
                <a:cs typeface="Arial"/>
              </a:rPr>
              <a:t>table </a:t>
            </a:r>
            <a:r>
              <a:rPr lang="en-US" sz="1600" spc="70" dirty="0" smtClean="0">
                <a:solidFill>
                  <a:schemeClr val="tx2">
                    <a:lumMod val="75000"/>
                  </a:schemeClr>
                </a:solidFill>
                <a:latin typeface="Arial"/>
                <a:cs typeface="Arial"/>
              </a:rPr>
              <a:t>contains essential </a:t>
            </a:r>
            <a:r>
              <a:rPr lang="en-US" sz="1600" spc="95" dirty="0" smtClean="0">
                <a:solidFill>
                  <a:schemeClr val="tx2">
                    <a:lumMod val="75000"/>
                  </a:schemeClr>
                </a:solidFill>
                <a:latin typeface="Arial"/>
                <a:cs typeface="Arial"/>
              </a:rPr>
              <a:t>details </a:t>
            </a:r>
            <a:r>
              <a:rPr lang="en-US" sz="1600" spc="120" dirty="0" smtClean="0">
                <a:solidFill>
                  <a:schemeClr val="tx2">
                    <a:lumMod val="75000"/>
                  </a:schemeClr>
                </a:solidFill>
                <a:latin typeface="Arial"/>
                <a:cs typeface="Arial"/>
              </a:rPr>
              <a:t>related  </a:t>
            </a:r>
            <a:r>
              <a:rPr lang="en-US" sz="1600" spc="175" dirty="0" smtClean="0">
                <a:solidFill>
                  <a:schemeClr val="tx2">
                    <a:lumMod val="75000"/>
                  </a:schemeClr>
                </a:solidFill>
                <a:latin typeface="Arial"/>
                <a:cs typeface="Arial"/>
              </a:rPr>
              <a:t>to </a:t>
            </a:r>
            <a:r>
              <a:rPr lang="en-US" sz="1600" spc="140" dirty="0" smtClean="0">
                <a:solidFill>
                  <a:schemeClr val="tx2">
                    <a:lumMod val="75000"/>
                  </a:schemeClr>
                </a:solidFill>
                <a:latin typeface="Arial"/>
                <a:cs typeface="Arial"/>
              </a:rPr>
              <a:t>hotel </a:t>
            </a:r>
            <a:r>
              <a:rPr lang="en-US" sz="1600" spc="60" dirty="0" smtClean="0">
                <a:solidFill>
                  <a:schemeClr val="tx2">
                    <a:lumMod val="75000"/>
                  </a:schemeClr>
                </a:solidFill>
                <a:latin typeface="Arial"/>
                <a:cs typeface="Arial"/>
              </a:rPr>
              <a:t>reservations. </a:t>
            </a:r>
            <a:r>
              <a:rPr lang="en-US" sz="1600" spc="100" dirty="0" smtClean="0">
                <a:solidFill>
                  <a:schemeClr val="tx2">
                    <a:lumMod val="75000"/>
                  </a:schemeClr>
                </a:solidFill>
                <a:latin typeface="Arial"/>
                <a:cs typeface="Arial"/>
              </a:rPr>
              <a:t>It </a:t>
            </a:r>
            <a:r>
              <a:rPr lang="en-US" sz="1600" spc="45" dirty="0" smtClean="0">
                <a:solidFill>
                  <a:schemeClr val="tx2">
                    <a:lumMod val="75000"/>
                  </a:schemeClr>
                </a:solidFill>
                <a:latin typeface="Arial"/>
                <a:cs typeface="Arial"/>
              </a:rPr>
              <a:t>includes a </a:t>
            </a:r>
            <a:r>
              <a:rPr lang="en-US" sz="1600" spc="-15" dirty="0" smtClean="0">
                <a:solidFill>
                  <a:schemeClr val="tx2">
                    <a:lumMod val="75000"/>
                  </a:schemeClr>
                </a:solidFill>
                <a:latin typeface="Arial"/>
                <a:cs typeface="Arial"/>
              </a:rPr>
              <a:t>unique </a:t>
            </a:r>
            <a:r>
              <a:rPr lang="en-US" sz="1600" spc="65" dirty="0" smtClean="0">
                <a:solidFill>
                  <a:schemeClr val="tx2">
                    <a:lumMod val="75000"/>
                  </a:schemeClr>
                </a:solidFill>
                <a:latin typeface="Arial"/>
                <a:cs typeface="Arial"/>
              </a:rPr>
              <a:t>booking </a:t>
            </a:r>
            <a:r>
              <a:rPr lang="en-US" sz="1600" spc="80" dirty="0" smtClean="0">
                <a:solidFill>
                  <a:schemeClr val="tx2">
                    <a:lumMod val="75000"/>
                  </a:schemeClr>
                </a:solidFill>
                <a:latin typeface="Arial"/>
                <a:cs typeface="Arial"/>
              </a:rPr>
              <a:t>identifier  </a:t>
            </a:r>
            <a:r>
              <a:rPr lang="en-US" sz="1600" spc="45" dirty="0" smtClean="0">
                <a:solidFill>
                  <a:schemeClr val="tx2">
                    <a:lumMod val="75000"/>
                  </a:schemeClr>
                </a:solidFill>
                <a:latin typeface="Arial"/>
                <a:cs typeface="Arial"/>
              </a:rPr>
              <a:t>and </a:t>
            </a:r>
            <a:r>
              <a:rPr lang="en-US" sz="1600" spc="80" dirty="0" smtClean="0">
                <a:solidFill>
                  <a:schemeClr val="tx2">
                    <a:lumMod val="75000"/>
                  </a:schemeClr>
                </a:solidFill>
                <a:latin typeface="Arial"/>
                <a:cs typeface="Arial"/>
              </a:rPr>
              <a:t>information </a:t>
            </a:r>
            <a:r>
              <a:rPr lang="en-US" sz="1600" spc="70" dirty="0" smtClean="0">
                <a:solidFill>
                  <a:schemeClr val="tx2">
                    <a:lumMod val="75000"/>
                  </a:schemeClr>
                </a:solidFill>
                <a:latin typeface="Arial"/>
                <a:cs typeface="Arial"/>
              </a:rPr>
              <a:t>about </a:t>
            </a:r>
            <a:r>
              <a:rPr lang="en-US" sz="1600" spc="50" dirty="0" smtClean="0">
                <a:solidFill>
                  <a:schemeClr val="tx2">
                    <a:lumMod val="75000"/>
                  </a:schemeClr>
                </a:solidFill>
                <a:latin typeface="Arial"/>
                <a:cs typeface="Arial"/>
              </a:rPr>
              <a:t>the </a:t>
            </a:r>
            <a:r>
              <a:rPr lang="en-US" sz="1600" spc="120" dirty="0" smtClean="0">
                <a:solidFill>
                  <a:schemeClr val="tx2">
                    <a:lumMod val="75000"/>
                  </a:schemeClr>
                </a:solidFill>
                <a:latin typeface="Arial"/>
                <a:cs typeface="Arial"/>
              </a:rPr>
              <a:t>typ</a:t>
            </a:r>
            <a:r>
              <a:rPr lang="en-US" sz="1600" spc="-90" dirty="0" smtClean="0">
                <a:solidFill>
                  <a:schemeClr val="tx2">
                    <a:lumMod val="75000"/>
                  </a:schemeClr>
                </a:solidFill>
                <a:latin typeface="Arial"/>
                <a:cs typeface="Arial"/>
              </a:rPr>
              <a:t>e </a:t>
            </a:r>
            <a:r>
              <a:rPr lang="en-US" sz="1600" spc="195" dirty="0" smtClean="0">
                <a:solidFill>
                  <a:schemeClr val="tx2">
                    <a:lumMod val="75000"/>
                  </a:schemeClr>
                </a:solidFill>
                <a:latin typeface="Arial"/>
                <a:cs typeface="Arial"/>
              </a:rPr>
              <a:t>of </a:t>
            </a:r>
            <a:r>
              <a:rPr lang="en-US" sz="1600" spc="140" dirty="0" smtClean="0">
                <a:solidFill>
                  <a:schemeClr val="tx2">
                    <a:lumMod val="75000"/>
                  </a:schemeClr>
                </a:solidFill>
                <a:latin typeface="Arial"/>
                <a:cs typeface="Arial"/>
              </a:rPr>
              <a:t>hotel </a:t>
            </a:r>
            <a:r>
              <a:rPr lang="en-US" sz="1600" spc="15" dirty="0" smtClean="0">
                <a:solidFill>
                  <a:schemeClr val="tx2">
                    <a:lumMod val="75000"/>
                  </a:schemeClr>
                </a:solidFill>
                <a:latin typeface="Noto Sans"/>
                <a:cs typeface="Noto Sans"/>
              </a:rPr>
              <a:t>(</a:t>
            </a:r>
            <a:r>
              <a:rPr lang="en-US" sz="1600" spc="15" dirty="0" smtClean="0">
                <a:solidFill>
                  <a:schemeClr val="tx2">
                    <a:lumMod val="75000"/>
                  </a:schemeClr>
                </a:solidFill>
                <a:latin typeface="Arial"/>
                <a:cs typeface="Arial"/>
              </a:rPr>
              <a:t>Resort </a:t>
            </a:r>
            <a:r>
              <a:rPr lang="en-US" sz="1600" spc="85" dirty="0" smtClean="0">
                <a:solidFill>
                  <a:schemeClr val="tx2">
                    <a:lumMod val="75000"/>
                  </a:schemeClr>
                </a:solidFill>
                <a:latin typeface="Arial"/>
                <a:cs typeface="Arial"/>
              </a:rPr>
              <a:t>Hotel </a:t>
            </a:r>
            <a:r>
              <a:rPr lang="en-US" sz="1600" spc="170" dirty="0" smtClean="0">
                <a:solidFill>
                  <a:schemeClr val="tx2">
                    <a:lumMod val="75000"/>
                  </a:schemeClr>
                </a:solidFill>
                <a:latin typeface="Arial"/>
                <a:cs typeface="Arial"/>
              </a:rPr>
              <a:t>or </a:t>
            </a:r>
            <a:r>
              <a:rPr lang="en-US" sz="1600" spc="-30" dirty="0" smtClean="0">
                <a:solidFill>
                  <a:schemeClr val="tx2">
                    <a:lumMod val="75000"/>
                  </a:schemeClr>
                </a:solidFill>
                <a:latin typeface="Arial"/>
                <a:cs typeface="Arial"/>
              </a:rPr>
              <a:t>City  </a:t>
            </a:r>
            <a:r>
              <a:rPr lang="en-US" sz="1600" spc="65" dirty="0" smtClean="0">
                <a:solidFill>
                  <a:schemeClr val="tx2">
                    <a:lumMod val="75000"/>
                  </a:schemeClr>
                </a:solidFill>
                <a:latin typeface="Arial"/>
                <a:cs typeface="Arial"/>
              </a:rPr>
              <a:t>Hotel</a:t>
            </a:r>
            <a:r>
              <a:rPr lang="en-US" sz="1600" spc="65" dirty="0" smtClean="0">
                <a:solidFill>
                  <a:schemeClr val="tx2">
                    <a:lumMod val="75000"/>
                  </a:schemeClr>
                </a:solidFill>
                <a:latin typeface="Noto Sans"/>
                <a:cs typeface="Noto Sans"/>
              </a:rPr>
              <a:t>)</a:t>
            </a:r>
            <a:r>
              <a:rPr lang="en-US" sz="1600" spc="65" dirty="0" smtClean="0">
                <a:solidFill>
                  <a:schemeClr val="tx2">
                    <a:lumMod val="75000"/>
                  </a:schemeClr>
                </a:solidFill>
                <a:latin typeface="Arial"/>
                <a:cs typeface="Arial"/>
              </a:rPr>
              <a:t>. </a:t>
            </a:r>
            <a:r>
              <a:rPr lang="en-US" sz="1600" spc="105" dirty="0" smtClean="0">
                <a:solidFill>
                  <a:schemeClr val="tx2">
                    <a:lumMod val="75000"/>
                  </a:schemeClr>
                </a:solidFill>
                <a:latin typeface="Arial"/>
                <a:cs typeface="Arial"/>
              </a:rPr>
              <a:t>Additionally, </a:t>
            </a:r>
            <a:r>
              <a:rPr lang="en-US" sz="1600" spc="145" dirty="0" smtClean="0">
                <a:solidFill>
                  <a:schemeClr val="tx2">
                    <a:lumMod val="75000"/>
                  </a:schemeClr>
                </a:solidFill>
                <a:latin typeface="Arial"/>
                <a:cs typeface="Arial"/>
              </a:rPr>
              <a:t>it </a:t>
            </a:r>
            <a:r>
              <a:rPr lang="en-US" sz="1600" spc="65" dirty="0" smtClean="0">
                <a:solidFill>
                  <a:schemeClr val="tx2">
                    <a:lumMod val="75000"/>
                  </a:schemeClr>
                </a:solidFill>
                <a:latin typeface="Arial"/>
                <a:cs typeface="Arial"/>
              </a:rPr>
              <a:t>records </a:t>
            </a:r>
            <a:r>
              <a:rPr lang="en-US" sz="1600" spc="50" dirty="0" smtClean="0">
                <a:solidFill>
                  <a:schemeClr val="tx2">
                    <a:lumMod val="75000"/>
                  </a:schemeClr>
                </a:solidFill>
                <a:latin typeface="Arial"/>
                <a:cs typeface="Arial"/>
              </a:rPr>
              <a:t>the booking's </a:t>
            </a:r>
            <a:r>
              <a:rPr lang="en-US" sz="1600" spc="125" dirty="0" smtClean="0">
                <a:solidFill>
                  <a:schemeClr val="tx2">
                    <a:lumMod val="75000"/>
                  </a:schemeClr>
                </a:solidFill>
                <a:latin typeface="Arial"/>
                <a:cs typeface="Arial"/>
              </a:rPr>
              <a:t>cancellation  </a:t>
            </a:r>
            <a:r>
              <a:rPr lang="en-US" sz="1600" spc="70" dirty="0" smtClean="0">
                <a:solidFill>
                  <a:schemeClr val="tx2">
                    <a:lumMod val="75000"/>
                  </a:schemeClr>
                </a:solidFill>
                <a:latin typeface="Arial"/>
                <a:cs typeface="Arial"/>
              </a:rPr>
              <a:t>status </a:t>
            </a:r>
            <a:r>
              <a:rPr lang="en-US" sz="1600" spc="-45" dirty="0" smtClean="0">
                <a:solidFill>
                  <a:schemeClr val="tx2">
                    <a:lumMod val="75000"/>
                  </a:schemeClr>
                </a:solidFill>
                <a:latin typeface="Noto Sans"/>
                <a:cs typeface="Noto Sans"/>
              </a:rPr>
              <a:t>(</a:t>
            </a:r>
            <a:r>
              <a:rPr lang="en-US" sz="1600" spc="-45" dirty="0" smtClean="0">
                <a:solidFill>
                  <a:schemeClr val="tx2">
                    <a:lumMod val="75000"/>
                  </a:schemeClr>
                </a:solidFill>
                <a:latin typeface="Arial"/>
                <a:cs typeface="Arial"/>
              </a:rPr>
              <a:t>0 </a:t>
            </a:r>
            <a:r>
              <a:rPr lang="en-US" sz="1600" spc="215" dirty="0" smtClean="0">
                <a:solidFill>
                  <a:schemeClr val="tx2">
                    <a:lumMod val="75000"/>
                  </a:schemeClr>
                </a:solidFill>
                <a:latin typeface="Arial"/>
                <a:cs typeface="Arial"/>
              </a:rPr>
              <a:t>for </a:t>
            </a:r>
            <a:r>
              <a:rPr lang="en-US" sz="1600" spc="150" dirty="0" smtClean="0">
                <a:solidFill>
                  <a:schemeClr val="tx2">
                    <a:lumMod val="75000"/>
                  </a:schemeClr>
                </a:solidFill>
                <a:latin typeface="Arial"/>
                <a:cs typeface="Arial"/>
              </a:rPr>
              <a:t>not </a:t>
            </a:r>
            <a:r>
              <a:rPr lang="en-US" sz="1600" spc="55" dirty="0" smtClean="0">
                <a:solidFill>
                  <a:schemeClr val="tx2">
                    <a:lumMod val="75000"/>
                  </a:schemeClr>
                </a:solidFill>
                <a:latin typeface="Arial"/>
                <a:cs typeface="Arial"/>
              </a:rPr>
              <a:t>canceled, </a:t>
            </a:r>
            <a:r>
              <a:rPr lang="en-US" sz="1600" spc="-530" dirty="0" smtClean="0">
                <a:solidFill>
                  <a:schemeClr val="tx2">
                    <a:lumMod val="75000"/>
                  </a:schemeClr>
                </a:solidFill>
                <a:latin typeface="Arial"/>
                <a:cs typeface="Arial"/>
              </a:rPr>
              <a:t>1</a:t>
            </a:r>
            <a:r>
              <a:rPr lang="en-US" sz="1600" spc="105" dirty="0" smtClean="0">
                <a:solidFill>
                  <a:schemeClr val="tx2">
                    <a:lumMod val="75000"/>
                  </a:schemeClr>
                </a:solidFill>
                <a:latin typeface="Arial"/>
                <a:cs typeface="Arial"/>
              </a:rPr>
              <a:t>  </a:t>
            </a:r>
            <a:r>
              <a:rPr lang="en-US" sz="1600" spc="215" dirty="0" smtClean="0">
                <a:solidFill>
                  <a:schemeClr val="tx2">
                    <a:lumMod val="75000"/>
                  </a:schemeClr>
                </a:solidFill>
                <a:latin typeface="Arial"/>
                <a:cs typeface="Arial"/>
              </a:rPr>
              <a:t>for </a:t>
            </a:r>
            <a:r>
              <a:rPr lang="en-US" sz="1600" spc="50" dirty="0" smtClean="0">
                <a:solidFill>
                  <a:schemeClr val="tx2">
                    <a:lumMod val="75000"/>
                  </a:schemeClr>
                </a:solidFill>
                <a:latin typeface="Arial"/>
                <a:cs typeface="Arial"/>
              </a:rPr>
              <a:t>canceled</a:t>
            </a:r>
            <a:r>
              <a:rPr lang="en-US" sz="1600" spc="50" dirty="0" smtClean="0">
                <a:solidFill>
                  <a:schemeClr val="tx2">
                    <a:lumMod val="75000"/>
                  </a:schemeClr>
                </a:solidFill>
                <a:latin typeface="Noto Sans"/>
                <a:cs typeface="Noto Sans"/>
              </a:rPr>
              <a:t>)</a:t>
            </a:r>
            <a:r>
              <a:rPr lang="en-US" sz="1600" spc="50" dirty="0" smtClean="0">
                <a:solidFill>
                  <a:schemeClr val="tx2">
                    <a:lumMod val="75000"/>
                  </a:schemeClr>
                </a:solidFill>
                <a:latin typeface="Arial"/>
                <a:cs typeface="Arial"/>
              </a:rPr>
              <a:t>, </a:t>
            </a:r>
            <a:r>
              <a:rPr lang="en-US" sz="1600" spc="100" dirty="0" smtClean="0">
                <a:solidFill>
                  <a:schemeClr val="tx2">
                    <a:lumMod val="75000"/>
                  </a:schemeClr>
                </a:solidFill>
                <a:latin typeface="Arial"/>
                <a:cs typeface="Arial"/>
              </a:rPr>
              <a:t>lead </a:t>
            </a:r>
            <a:r>
              <a:rPr lang="en-US" sz="1600" spc="-50" dirty="0" smtClean="0">
                <a:solidFill>
                  <a:schemeClr val="tx2">
                    <a:lumMod val="75000"/>
                  </a:schemeClr>
                </a:solidFill>
                <a:latin typeface="Arial"/>
                <a:cs typeface="Arial"/>
              </a:rPr>
              <a:t>time </a:t>
            </a:r>
            <a:r>
              <a:rPr lang="en-US" sz="1600" spc="-25" dirty="0" smtClean="0">
                <a:solidFill>
                  <a:schemeClr val="tx2">
                    <a:lumMod val="75000"/>
                  </a:schemeClr>
                </a:solidFill>
                <a:latin typeface="Noto Sans"/>
                <a:cs typeface="Noto Sans"/>
              </a:rPr>
              <a:t>(</a:t>
            </a:r>
            <a:r>
              <a:rPr lang="en-US" sz="1600" spc="-25" dirty="0" smtClean="0">
                <a:solidFill>
                  <a:schemeClr val="tx2">
                    <a:lumMod val="75000"/>
                  </a:schemeClr>
                </a:solidFill>
                <a:latin typeface="Arial"/>
                <a:cs typeface="Arial"/>
              </a:rPr>
              <a:t>number  </a:t>
            </a:r>
            <a:r>
              <a:rPr lang="en-US" sz="1600" spc="195" dirty="0" smtClean="0">
                <a:solidFill>
                  <a:schemeClr val="tx2">
                    <a:lumMod val="75000"/>
                  </a:schemeClr>
                </a:solidFill>
                <a:latin typeface="Arial"/>
                <a:cs typeface="Arial"/>
              </a:rPr>
              <a:t>of </a:t>
            </a:r>
            <a:r>
              <a:rPr lang="en-US" sz="1600" spc="-10" dirty="0" smtClean="0">
                <a:solidFill>
                  <a:schemeClr val="tx2">
                    <a:lumMod val="75000"/>
                  </a:schemeClr>
                </a:solidFill>
                <a:latin typeface="Arial"/>
                <a:cs typeface="Arial"/>
              </a:rPr>
              <a:t>days </a:t>
            </a:r>
            <a:r>
              <a:rPr lang="en-US" sz="1600" dirty="0" smtClean="0">
                <a:solidFill>
                  <a:schemeClr val="tx2">
                    <a:lumMod val="75000"/>
                  </a:schemeClr>
                </a:solidFill>
                <a:latin typeface="Arial"/>
                <a:cs typeface="Arial"/>
              </a:rPr>
              <a:t>between </a:t>
            </a:r>
            <a:r>
              <a:rPr lang="en-US" sz="1600" spc="65" dirty="0" smtClean="0">
                <a:solidFill>
                  <a:schemeClr val="tx2">
                    <a:lumMod val="75000"/>
                  </a:schemeClr>
                </a:solidFill>
                <a:latin typeface="Arial"/>
                <a:cs typeface="Arial"/>
              </a:rPr>
              <a:t>booking </a:t>
            </a:r>
            <a:r>
              <a:rPr lang="en-US" sz="1600" spc="45" dirty="0" smtClean="0">
                <a:solidFill>
                  <a:schemeClr val="tx2">
                    <a:lumMod val="75000"/>
                  </a:schemeClr>
                </a:solidFill>
                <a:latin typeface="Arial"/>
                <a:cs typeface="Arial"/>
              </a:rPr>
              <a:t>and </a:t>
            </a:r>
            <a:r>
              <a:rPr lang="en-US" sz="1600" spc="130" dirty="0" smtClean="0">
                <a:solidFill>
                  <a:schemeClr val="tx2">
                    <a:lumMod val="75000"/>
                  </a:schemeClr>
                </a:solidFill>
                <a:latin typeface="Arial"/>
                <a:cs typeface="Arial"/>
              </a:rPr>
              <a:t>arrival</a:t>
            </a:r>
            <a:r>
              <a:rPr lang="en-US" sz="1600" spc="130" dirty="0" smtClean="0">
                <a:solidFill>
                  <a:schemeClr val="tx2">
                    <a:lumMod val="75000"/>
                  </a:schemeClr>
                </a:solidFill>
                <a:latin typeface="Noto Sans"/>
                <a:cs typeface="Noto Sans"/>
              </a:rPr>
              <a:t>)</a:t>
            </a:r>
            <a:r>
              <a:rPr lang="en-US" sz="1600" spc="130" dirty="0" smtClean="0">
                <a:solidFill>
                  <a:schemeClr val="tx2">
                    <a:lumMod val="75000"/>
                  </a:schemeClr>
                </a:solidFill>
                <a:latin typeface="Arial"/>
                <a:cs typeface="Arial"/>
              </a:rPr>
              <a:t>, </a:t>
            </a:r>
            <a:r>
              <a:rPr lang="en-US" sz="1600" spc="55" dirty="0" smtClean="0">
                <a:solidFill>
                  <a:schemeClr val="tx2">
                    <a:lumMod val="75000"/>
                  </a:schemeClr>
                </a:solidFill>
                <a:latin typeface="Arial"/>
                <a:cs typeface="Arial"/>
              </a:rPr>
              <a:t>year, </a:t>
            </a:r>
            <a:r>
              <a:rPr lang="en-US" sz="1600" spc="20" dirty="0" smtClean="0">
                <a:solidFill>
                  <a:schemeClr val="tx2">
                    <a:lumMod val="75000"/>
                  </a:schemeClr>
                </a:solidFill>
                <a:latin typeface="Arial"/>
                <a:cs typeface="Arial"/>
              </a:rPr>
              <a:t>month, </a:t>
            </a:r>
            <a:r>
              <a:rPr lang="en-US" sz="1600" spc="-60" dirty="0" smtClean="0">
                <a:solidFill>
                  <a:schemeClr val="tx2">
                    <a:lumMod val="75000"/>
                  </a:schemeClr>
                </a:solidFill>
                <a:latin typeface="Arial"/>
                <a:cs typeface="Arial"/>
              </a:rPr>
              <a:t>week  </a:t>
            </a:r>
            <a:r>
              <a:rPr lang="en-US" sz="1600" spc="-10" dirty="0" smtClean="0">
                <a:solidFill>
                  <a:schemeClr val="tx2">
                    <a:lumMod val="75000"/>
                  </a:schemeClr>
                </a:solidFill>
                <a:latin typeface="Arial"/>
                <a:cs typeface="Arial"/>
              </a:rPr>
              <a:t>number, </a:t>
            </a:r>
            <a:r>
              <a:rPr lang="en-US" sz="1600" spc="45" dirty="0" smtClean="0">
                <a:solidFill>
                  <a:schemeClr val="tx2">
                    <a:lumMod val="75000"/>
                  </a:schemeClr>
                </a:solidFill>
                <a:latin typeface="Arial"/>
                <a:cs typeface="Arial"/>
              </a:rPr>
              <a:t>and </a:t>
            </a:r>
            <a:r>
              <a:rPr lang="en-US" sz="1600" dirty="0" smtClean="0">
                <a:solidFill>
                  <a:schemeClr val="tx2">
                    <a:lumMod val="75000"/>
                  </a:schemeClr>
                </a:solidFill>
                <a:latin typeface="Arial"/>
                <a:cs typeface="Arial"/>
              </a:rPr>
              <a:t>day </a:t>
            </a:r>
            <a:r>
              <a:rPr lang="en-US" sz="1600" spc="195" dirty="0" smtClean="0">
                <a:solidFill>
                  <a:schemeClr val="tx2">
                    <a:lumMod val="75000"/>
                  </a:schemeClr>
                </a:solidFill>
                <a:latin typeface="Arial"/>
                <a:cs typeface="Arial"/>
              </a:rPr>
              <a:t>of </a:t>
            </a:r>
            <a:r>
              <a:rPr lang="en-US" sz="1600" spc="50" dirty="0" smtClean="0">
                <a:solidFill>
                  <a:schemeClr val="tx2">
                    <a:lumMod val="75000"/>
                  </a:schemeClr>
                </a:solidFill>
                <a:latin typeface="Arial"/>
                <a:cs typeface="Arial"/>
              </a:rPr>
              <a:t>the </a:t>
            </a:r>
            <a:r>
              <a:rPr lang="en-US" sz="1600" spc="10" dirty="0" smtClean="0">
                <a:solidFill>
                  <a:schemeClr val="tx2">
                    <a:lumMod val="75000"/>
                  </a:schemeClr>
                </a:solidFill>
                <a:latin typeface="Arial"/>
                <a:cs typeface="Arial"/>
              </a:rPr>
              <a:t>month </a:t>
            </a:r>
            <a:r>
              <a:rPr lang="en-US" sz="1600" spc="195" dirty="0" smtClean="0">
                <a:solidFill>
                  <a:schemeClr val="tx2">
                    <a:lumMod val="75000"/>
                  </a:schemeClr>
                </a:solidFill>
                <a:latin typeface="Arial"/>
                <a:cs typeface="Arial"/>
              </a:rPr>
              <a:t>of </a:t>
            </a:r>
            <a:r>
              <a:rPr lang="en-US" sz="1600" spc="140" dirty="0" smtClean="0">
                <a:solidFill>
                  <a:schemeClr val="tx2">
                    <a:lumMod val="75000"/>
                  </a:schemeClr>
                </a:solidFill>
                <a:latin typeface="Arial"/>
                <a:cs typeface="Arial"/>
              </a:rPr>
              <a:t>arrival. </a:t>
            </a:r>
            <a:r>
              <a:rPr lang="en-US" sz="1600" spc="-125" dirty="0" smtClean="0">
                <a:solidFill>
                  <a:schemeClr val="tx2">
                    <a:lumMod val="75000"/>
                  </a:schemeClr>
                </a:solidFill>
                <a:latin typeface="Arial"/>
                <a:cs typeface="Arial"/>
              </a:rPr>
              <a:t>The </a:t>
            </a:r>
            <a:r>
              <a:rPr lang="en-US" sz="1600" spc="145" dirty="0" smtClean="0">
                <a:solidFill>
                  <a:schemeClr val="tx2">
                    <a:lumMod val="75000"/>
                  </a:schemeClr>
                </a:solidFill>
                <a:latin typeface="Arial"/>
                <a:cs typeface="Arial"/>
              </a:rPr>
              <a:t>table </a:t>
            </a:r>
            <a:r>
              <a:rPr lang="en-US" sz="1600" spc="140" dirty="0" smtClean="0">
                <a:solidFill>
                  <a:schemeClr val="tx2">
                    <a:lumMod val="75000"/>
                  </a:schemeClr>
                </a:solidFill>
                <a:latin typeface="Arial"/>
                <a:cs typeface="Arial"/>
              </a:rPr>
              <a:t>also  </a:t>
            </a:r>
            <a:r>
              <a:rPr lang="en-US" sz="1600" spc="20" dirty="0" smtClean="0">
                <a:solidFill>
                  <a:schemeClr val="tx2">
                    <a:lumMod val="75000"/>
                  </a:schemeClr>
                </a:solidFill>
                <a:latin typeface="Arial"/>
                <a:cs typeface="Arial"/>
              </a:rPr>
              <a:t>cap</a:t>
            </a:r>
            <a:r>
              <a:rPr lang="en-US" sz="1600" spc="60" dirty="0" smtClean="0">
                <a:solidFill>
                  <a:schemeClr val="tx2">
                    <a:lumMod val="75000"/>
                  </a:schemeClr>
                </a:solidFill>
                <a:latin typeface="Arial"/>
                <a:cs typeface="Arial"/>
              </a:rPr>
              <a:t>tures </a:t>
            </a:r>
            <a:r>
              <a:rPr lang="en-US" sz="1600" spc="50" dirty="0" smtClean="0">
                <a:solidFill>
                  <a:schemeClr val="tx2">
                    <a:lumMod val="75000"/>
                  </a:schemeClr>
                </a:solidFill>
                <a:latin typeface="Arial"/>
                <a:cs typeface="Arial"/>
              </a:rPr>
              <a:t>the </a:t>
            </a:r>
            <a:r>
              <a:rPr lang="en-US" sz="1600" spc="-30" dirty="0" smtClean="0">
                <a:solidFill>
                  <a:schemeClr val="tx2">
                    <a:lumMod val="75000"/>
                  </a:schemeClr>
                </a:solidFill>
                <a:latin typeface="Arial"/>
                <a:cs typeface="Arial"/>
              </a:rPr>
              <a:t>number </a:t>
            </a:r>
            <a:r>
              <a:rPr lang="en-US" sz="1600" spc="195" dirty="0" smtClean="0">
                <a:solidFill>
                  <a:schemeClr val="tx2">
                    <a:lumMod val="75000"/>
                  </a:schemeClr>
                </a:solidFill>
                <a:latin typeface="Arial"/>
                <a:cs typeface="Arial"/>
              </a:rPr>
              <a:t>of </a:t>
            </a:r>
            <a:r>
              <a:rPr lang="en-US" sz="1600" spc="-35" dirty="0" smtClean="0">
                <a:solidFill>
                  <a:schemeClr val="tx2">
                    <a:lumMod val="75000"/>
                  </a:schemeClr>
                </a:solidFill>
                <a:latin typeface="Arial"/>
                <a:cs typeface="Arial"/>
              </a:rPr>
              <a:t>weekend </a:t>
            </a:r>
            <a:r>
              <a:rPr lang="en-US" sz="1600" spc="45" dirty="0" smtClean="0">
                <a:solidFill>
                  <a:schemeClr val="tx2">
                    <a:lumMod val="75000"/>
                  </a:schemeClr>
                </a:solidFill>
                <a:latin typeface="Arial"/>
                <a:cs typeface="Arial"/>
              </a:rPr>
              <a:t>and </a:t>
            </a:r>
            <a:r>
              <a:rPr lang="en-US" sz="1600" spc="-35" dirty="0" smtClean="0">
                <a:solidFill>
                  <a:schemeClr val="tx2">
                    <a:lumMod val="75000"/>
                  </a:schemeClr>
                </a:solidFill>
                <a:latin typeface="Arial"/>
                <a:cs typeface="Arial"/>
              </a:rPr>
              <a:t>weekday </a:t>
            </a:r>
            <a:r>
              <a:rPr lang="en-US" sz="1600" spc="65" dirty="0" smtClean="0">
                <a:solidFill>
                  <a:schemeClr val="tx2">
                    <a:lumMod val="75000"/>
                  </a:schemeClr>
                </a:solidFill>
                <a:latin typeface="Arial"/>
                <a:cs typeface="Arial"/>
              </a:rPr>
              <a:t>nights</a:t>
            </a:r>
            <a:r>
              <a:rPr lang="en-US" sz="1600" spc="55" dirty="0" smtClean="0">
                <a:solidFill>
                  <a:schemeClr val="tx2">
                    <a:lumMod val="75000"/>
                  </a:schemeClr>
                </a:solidFill>
                <a:latin typeface="Arial"/>
                <a:cs typeface="Arial"/>
              </a:rPr>
              <a:t> </a:t>
            </a:r>
            <a:r>
              <a:rPr lang="en-US" sz="1600" spc="25" dirty="0" smtClean="0">
                <a:solidFill>
                  <a:schemeClr val="tx2">
                    <a:lumMod val="75000"/>
                  </a:schemeClr>
                </a:solidFill>
                <a:latin typeface="Arial"/>
                <a:cs typeface="Arial"/>
              </a:rPr>
              <a:t>stayed.</a:t>
            </a:r>
          </a:p>
          <a:p>
            <a:endParaRPr lang="en-US" sz="1400" dirty="0" smtClean="0">
              <a:solidFill>
                <a:schemeClr val="tx2">
                  <a:lumMod val="75000"/>
                </a:schemeClr>
              </a:solidFill>
              <a:latin typeface="Arial"/>
              <a:cs typeface="Arial"/>
            </a:endParaRPr>
          </a:p>
          <a:p>
            <a:r>
              <a:rPr lang="en-US" sz="1400" b="1" i="1" u="sng" dirty="0" err="1" smtClean="0"/>
              <a:t>Guest_details</a:t>
            </a:r>
            <a:endParaRPr lang="en-US" sz="1400" b="1" i="1" u="sng" dirty="0" smtClean="0"/>
          </a:p>
          <a:p>
            <a:r>
              <a:rPr lang="en-US" sz="1600" spc="-175" dirty="0">
                <a:solidFill>
                  <a:schemeClr val="tx2">
                    <a:lumMod val="75000"/>
                  </a:schemeClr>
                </a:solidFill>
                <a:latin typeface="Arial"/>
                <a:cs typeface="Arial"/>
              </a:rPr>
              <a:t>The </a:t>
            </a:r>
            <a:r>
              <a:rPr lang="en-US" sz="1600" spc="-50" dirty="0" err="1" smtClean="0">
                <a:solidFill>
                  <a:schemeClr val="tx2">
                    <a:lumMod val="75000"/>
                  </a:schemeClr>
                </a:solidFill>
                <a:latin typeface="Arial"/>
                <a:cs typeface="Arial"/>
              </a:rPr>
              <a:t>Guest</a:t>
            </a:r>
            <a:r>
              <a:rPr lang="en-US" sz="1600" spc="-50" dirty="0" err="1" smtClean="0">
                <a:solidFill>
                  <a:schemeClr val="tx2">
                    <a:lumMod val="75000"/>
                  </a:schemeClr>
                </a:solidFill>
                <a:latin typeface="Noto Sans"/>
                <a:cs typeface="Noto Sans"/>
              </a:rPr>
              <a:t>_</a:t>
            </a:r>
            <a:r>
              <a:rPr lang="en-US" sz="1600" spc="-50" dirty="0" err="1">
                <a:solidFill>
                  <a:schemeClr val="tx2">
                    <a:lumMod val="75000"/>
                  </a:schemeClr>
                </a:solidFill>
                <a:latin typeface="Arial"/>
                <a:cs typeface="Arial"/>
              </a:rPr>
              <a:t>D</a:t>
            </a:r>
            <a:r>
              <a:rPr lang="en-US" sz="1600" spc="-50" dirty="0" err="1" smtClean="0">
                <a:solidFill>
                  <a:schemeClr val="tx2">
                    <a:lumMod val="75000"/>
                  </a:schemeClr>
                </a:solidFill>
                <a:latin typeface="Arial"/>
                <a:cs typeface="Arial"/>
              </a:rPr>
              <a:t>etails</a:t>
            </a:r>
            <a:r>
              <a:rPr lang="en-US" sz="1600" spc="-50" dirty="0" smtClean="0">
                <a:solidFill>
                  <a:schemeClr val="tx2">
                    <a:lumMod val="75000"/>
                  </a:schemeClr>
                </a:solidFill>
                <a:latin typeface="Arial"/>
                <a:cs typeface="Arial"/>
              </a:rPr>
              <a:t> </a:t>
            </a:r>
            <a:r>
              <a:rPr lang="en-US" sz="1600" spc="85" dirty="0" smtClean="0">
                <a:solidFill>
                  <a:schemeClr val="tx2">
                    <a:lumMod val="75000"/>
                  </a:schemeClr>
                </a:solidFill>
                <a:latin typeface="Arial"/>
                <a:cs typeface="Arial"/>
              </a:rPr>
              <a:t>table p</a:t>
            </a:r>
            <a:r>
              <a:rPr lang="en-US" sz="1600" spc="-35" dirty="0" smtClean="0">
                <a:solidFill>
                  <a:schemeClr val="tx2">
                    <a:lumMod val="75000"/>
                  </a:schemeClr>
                </a:solidFill>
                <a:latin typeface="Arial"/>
                <a:cs typeface="Arial"/>
              </a:rPr>
              <a:t>rovides </a:t>
            </a:r>
            <a:r>
              <a:rPr lang="en-US" sz="1600" spc="-20" dirty="0">
                <a:solidFill>
                  <a:schemeClr val="tx2">
                    <a:lumMod val="75000"/>
                  </a:schemeClr>
                </a:solidFill>
                <a:latin typeface="Arial"/>
                <a:cs typeface="Arial"/>
              </a:rPr>
              <a:t>insights </a:t>
            </a:r>
            <a:r>
              <a:rPr lang="en-US" sz="1600" spc="60" dirty="0">
                <a:solidFill>
                  <a:schemeClr val="tx2">
                    <a:lumMod val="75000"/>
                  </a:schemeClr>
                </a:solidFill>
                <a:latin typeface="Arial"/>
                <a:cs typeface="Arial"/>
              </a:rPr>
              <a:t>into </a:t>
            </a:r>
            <a:r>
              <a:rPr lang="en-US" sz="1600" dirty="0">
                <a:solidFill>
                  <a:schemeClr val="tx2">
                    <a:lumMod val="75000"/>
                  </a:schemeClr>
                </a:solidFill>
                <a:latin typeface="Arial"/>
                <a:cs typeface="Arial"/>
              </a:rPr>
              <a:t>the </a:t>
            </a:r>
            <a:r>
              <a:rPr lang="en-US" sz="1600" spc="-50" dirty="0">
                <a:solidFill>
                  <a:schemeClr val="tx2">
                    <a:lumMod val="75000"/>
                  </a:schemeClr>
                </a:solidFill>
                <a:latin typeface="Arial"/>
                <a:cs typeface="Arial"/>
              </a:rPr>
              <a:t>guests </a:t>
            </a:r>
            <a:r>
              <a:rPr lang="en-US" sz="1600" spc="-40" dirty="0">
                <a:solidFill>
                  <a:schemeClr val="tx2">
                    <a:lumMod val="75000"/>
                  </a:schemeClr>
                </a:solidFill>
                <a:latin typeface="Arial"/>
                <a:cs typeface="Arial"/>
              </a:rPr>
              <a:t>associated</a:t>
            </a:r>
            <a:r>
              <a:rPr lang="en-US" sz="1600" spc="-325" dirty="0">
                <a:solidFill>
                  <a:schemeClr val="tx2">
                    <a:lumMod val="75000"/>
                  </a:schemeClr>
                </a:solidFill>
                <a:latin typeface="Arial"/>
                <a:cs typeface="Arial"/>
              </a:rPr>
              <a:t> </a:t>
            </a:r>
            <a:r>
              <a:rPr lang="en-US" sz="1600" spc="-20" dirty="0">
                <a:solidFill>
                  <a:schemeClr val="tx2">
                    <a:lumMod val="75000"/>
                  </a:schemeClr>
                </a:solidFill>
                <a:latin typeface="Arial"/>
                <a:cs typeface="Arial"/>
              </a:rPr>
              <a:t>with  </a:t>
            </a:r>
            <a:r>
              <a:rPr lang="en-US" sz="1600" spc="-75" dirty="0">
                <a:solidFill>
                  <a:schemeClr val="tx2">
                    <a:lumMod val="75000"/>
                  </a:schemeClr>
                </a:solidFill>
                <a:latin typeface="Arial"/>
                <a:cs typeface="Arial"/>
              </a:rPr>
              <a:t>each </a:t>
            </a:r>
            <a:r>
              <a:rPr lang="en-US" sz="1600" spc="-5" dirty="0">
                <a:solidFill>
                  <a:schemeClr val="tx2">
                    <a:lumMod val="75000"/>
                  </a:schemeClr>
                </a:solidFill>
                <a:latin typeface="Arial"/>
                <a:cs typeface="Arial"/>
              </a:rPr>
              <a:t>booking. </a:t>
            </a:r>
            <a:r>
              <a:rPr lang="en-US" sz="1600" spc="60" dirty="0">
                <a:solidFill>
                  <a:schemeClr val="tx2">
                    <a:lumMod val="75000"/>
                  </a:schemeClr>
                </a:solidFill>
                <a:latin typeface="Arial"/>
                <a:cs typeface="Arial"/>
              </a:rPr>
              <a:t>It </a:t>
            </a:r>
            <a:r>
              <a:rPr lang="en-US" sz="1600" spc="-50" dirty="0">
                <a:solidFill>
                  <a:schemeClr val="tx2">
                    <a:lumMod val="75000"/>
                  </a:schemeClr>
                </a:solidFill>
                <a:latin typeface="Arial"/>
                <a:cs typeface="Arial"/>
              </a:rPr>
              <a:t>is </a:t>
            </a:r>
            <a:r>
              <a:rPr lang="en-US" sz="1600" spc="25" dirty="0">
                <a:solidFill>
                  <a:schemeClr val="tx2">
                    <a:lumMod val="75000"/>
                  </a:schemeClr>
                </a:solidFill>
                <a:latin typeface="Arial"/>
                <a:cs typeface="Arial"/>
              </a:rPr>
              <a:t>linked </a:t>
            </a:r>
            <a:r>
              <a:rPr lang="en-US" sz="1600" spc="135" dirty="0">
                <a:solidFill>
                  <a:schemeClr val="tx2">
                    <a:lumMod val="75000"/>
                  </a:schemeClr>
                </a:solidFill>
                <a:latin typeface="Arial"/>
                <a:cs typeface="Arial"/>
              </a:rPr>
              <a:t>to </a:t>
            </a:r>
            <a:r>
              <a:rPr lang="en-US" sz="1600" dirty="0">
                <a:solidFill>
                  <a:schemeClr val="tx2">
                    <a:lumMod val="75000"/>
                  </a:schemeClr>
                </a:solidFill>
                <a:latin typeface="Arial"/>
                <a:cs typeface="Arial"/>
              </a:rPr>
              <a:t>the </a:t>
            </a:r>
            <a:r>
              <a:rPr lang="en-US" sz="1600" spc="-30" dirty="0" err="1">
                <a:solidFill>
                  <a:schemeClr val="tx2">
                    <a:lumMod val="75000"/>
                  </a:schemeClr>
                </a:solidFill>
                <a:latin typeface="Arial"/>
                <a:cs typeface="Arial"/>
              </a:rPr>
              <a:t>Booking</a:t>
            </a:r>
            <a:r>
              <a:rPr lang="en-US" sz="1600" spc="-30" dirty="0" err="1">
                <a:solidFill>
                  <a:schemeClr val="tx2">
                    <a:lumMod val="75000"/>
                  </a:schemeClr>
                </a:solidFill>
                <a:latin typeface="Noto Sans"/>
                <a:cs typeface="Noto Sans"/>
              </a:rPr>
              <a:t>_</a:t>
            </a:r>
            <a:r>
              <a:rPr lang="en-US" sz="1600" spc="-30" dirty="0" err="1">
                <a:solidFill>
                  <a:schemeClr val="tx2">
                    <a:lumMod val="75000"/>
                  </a:schemeClr>
                </a:solidFill>
                <a:latin typeface="Arial"/>
                <a:cs typeface="Arial"/>
              </a:rPr>
              <a:t>Details</a:t>
            </a:r>
            <a:r>
              <a:rPr lang="en-US" sz="1600" spc="-30" dirty="0">
                <a:solidFill>
                  <a:schemeClr val="tx2">
                    <a:lumMod val="75000"/>
                  </a:schemeClr>
                </a:solidFill>
                <a:latin typeface="Arial"/>
                <a:cs typeface="Arial"/>
              </a:rPr>
              <a:t> </a:t>
            </a:r>
            <a:r>
              <a:rPr lang="en-US" sz="1600" spc="85" dirty="0">
                <a:solidFill>
                  <a:schemeClr val="tx2">
                    <a:lumMod val="75000"/>
                  </a:schemeClr>
                </a:solidFill>
                <a:latin typeface="Arial"/>
                <a:cs typeface="Arial"/>
              </a:rPr>
              <a:t>table </a:t>
            </a:r>
            <a:r>
              <a:rPr lang="en-US" sz="1600" spc="-30" dirty="0">
                <a:solidFill>
                  <a:schemeClr val="tx2">
                    <a:lumMod val="75000"/>
                  </a:schemeClr>
                </a:solidFill>
                <a:latin typeface="Arial"/>
                <a:cs typeface="Arial"/>
              </a:rPr>
              <a:t>via </a:t>
            </a:r>
            <a:r>
              <a:rPr lang="en-US" sz="1600" dirty="0">
                <a:solidFill>
                  <a:schemeClr val="tx2">
                    <a:lumMod val="75000"/>
                  </a:schemeClr>
                </a:solidFill>
                <a:latin typeface="Arial"/>
                <a:cs typeface="Arial"/>
              </a:rPr>
              <a:t>the  booking</a:t>
            </a:r>
            <a:r>
              <a:rPr lang="en-US" sz="1600" spc="-110" dirty="0">
                <a:solidFill>
                  <a:schemeClr val="tx2">
                    <a:lumMod val="75000"/>
                  </a:schemeClr>
                </a:solidFill>
                <a:latin typeface="Arial"/>
                <a:cs typeface="Arial"/>
              </a:rPr>
              <a:t> </a:t>
            </a:r>
            <a:r>
              <a:rPr lang="en-US" sz="1600" spc="5" dirty="0">
                <a:solidFill>
                  <a:schemeClr val="tx2">
                    <a:lumMod val="75000"/>
                  </a:schemeClr>
                </a:solidFill>
                <a:latin typeface="Arial"/>
                <a:cs typeface="Arial"/>
              </a:rPr>
              <a:t>identifier.</a:t>
            </a:r>
            <a:r>
              <a:rPr lang="en-US" sz="1600" spc="-105" dirty="0">
                <a:solidFill>
                  <a:schemeClr val="tx2">
                    <a:lumMod val="75000"/>
                  </a:schemeClr>
                </a:solidFill>
                <a:latin typeface="Arial"/>
                <a:cs typeface="Arial"/>
              </a:rPr>
              <a:t> </a:t>
            </a:r>
            <a:r>
              <a:rPr lang="en-US" sz="1600" spc="-135" dirty="0">
                <a:solidFill>
                  <a:schemeClr val="tx2">
                    <a:lumMod val="75000"/>
                  </a:schemeClr>
                </a:solidFill>
                <a:latin typeface="Arial"/>
                <a:cs typeface="Arial"/>
              </a:rPr>
              <a:t>This</a:t>
            </a:r>
            <a:r>
              <a:rPr lang="en-US" sz="1600" spc="-110" dirty="0">
                <a:solidFill>
                  <a:schemeClr val="tx2">
                    <a:lumMod val="75000"/>
                  </a:schemeClr>
                </a:solidFill>
                <a:latin typeface="Arial"/>
                <a:cs typeface="Arial"/>
              </a:rPr>
              <a:t> </a:t>
            </a:r>
            <a:r>
              <a:rPr lang="en-US" sz="1600" spc="85" dirty="0">
                <a:solidFill>
                  <a:schemeClr val="tx2">
                    <a:lumMod val="75000"/>
                  </a:schemeClr>
                </a:solidFill>
                <a:latin typeface="Arial"/>
                <a:cs typeface="Arial"/>
              </a:rPr>
              <a:t>table</a:t>
            </a:r>
            <a:r>
              <a:rPr lang="en-US" sz="1600" spc="-105" dirty="0">
                <a:solidFill>
                  <a:schemeClr val="tx2">
                    <a:lumMod val="75000"/>
                  </a:schemeClr>
                </a:solidFill>
                <a:latin typeface="Arial"/>
                <a:cs typeface="Arial"/>
              </a:rPr>
              <a:t> </a:t>
            </a:r>
            <a:r>
              <a:rPr lang="en-US" sz="1600" dirty="0">
                <a:solidFill>
                  <a:schemeClr val="tx2">
                    <a:lumMod val="75000"/>
                  </a:schemeClr>
                </a:solidFill>
                <a:latin typeface="Arial"/>
                <a:cs typeface="Arial"/>
              </a:rPr>
              <a:t>records</a:t>
            </a:r>
            <a:r>
              <a:rPr lang="en-US" sz="1600" spc="-110" dirty="0">
                <a:solidFill>
                  <a:schemeClr val="tx2">
                    <a:lumMod val="75000"/>
                  </a:schemeClr>
                </a:solidFill>
                <a:latin typeface="Arial"/>
                <a:cs typeface="Arial"/>
              </a:rPr>
              <a:t> </a:t>
            </a:r>
            <a:r>
              <a:rPr lang="en-US" sz="1600" dirty="0">
                <a:solidFill>
                  <a:schemeClr val="tx2">
                    <a:lumMod val="75000"/>
                  </a:schemeClr>
                </a:solidFill>
                <a:latin typeface="Arial"/>
                <a:cs typeface="Arial"/>
              </a:rPr>
              <a:t>the</a:t>
            </a:r>
            <a:r>
              <a:rPr lang="en-US" sz="1600" spc="-105" dirty="0">
                <a:solidFill>
                  <a:schemeClr val="tx2">
                    <a:lumMod val="75000"/>
                  </a:schemeClr>
                </a:solidFill>
                <a:latin typeface="Arial"/>
                <a:cs typeface="Arial"/>
              </a:rPr>
              <a:t> </a:t>
            </a:r>
            <a:r>
              <a:rPr lang="en-US" sz="1600" spc="-90" dirty="0">
                <a:solidFill>
                  <a:schemeClr val="tx2">
                    <a:lumMod val="75000"/>
                  </a:schemeClr>
                </a:solidFill>
                <a:latin typeface="Arial"/>
                <a:cs typeface="Arial"/>
              </a:rPr>
              <a:t>number</a:t>
            </a:r>
            <a:r>
              <a:rPr lang="en-US" sz="1600" spc="-110" dirty="0">
                <a:solidFill>
                  <a:schemeClr val="tx2">
                    <a:lumMod val="75000"/>
                  </a:schemeClr>
                </a:solidFill>
                <a:latin typeface="Arial"/>
                <a:cs typeface="Arial"/>
              </a:rPr>
              <a:t> </a:t>
            </a:r>
            <a:r>
              <a:rPr lang="en-US" sz="1600" spc="155" dirty="0">
                <a:solidFill>
                  <a:schemeClr val="tx2">
                    <a:lumMod val="75000"/>
                  </a:schemeClr>
                </a:solidFill>
                <a:latin typeface="Arial"/>
                <a:cs typeface="Arial"/>
              </a:rPr>
              <a:t>of</a:t>
            </a:r>
            <a:r>
              <a:rPr lang="en-US" sz="1600" spc="-105" dirty="0">
                <a:solidFill>
                  <a:schemeClr val="tx2">
                    <a:lumMod val="75000"/>
                  </a:schemeClr>
                </a:solidFill>
                <a:latin typeface="Arial"/>
                <a:cs typeface="Arial"/>
              </a:rPr>
              <a:t> </a:t>
            </a:r>
            <a:r>
              <a:rPr lang="en-US" sz="1600" spc="40" dirty="0">
                <a:solidFill>
                  <a:schemeClr val="tx2">
                    <a:lumMod val="75000"/>
                  </a:schemeClr>
                </a:solidFill>
                <a:latin typeface="Arial"/>
                <a:cs typeface="Arial"/>
              </a:rPr>
              <a:t>adults,</a:t>
            </a:r>
            <a:r>
              <a:rPr lang="en-US" sz="1600" spc="-110" dirty="0">
                <a:solidFill>
                  <a:schemeClr val="tx2">
                    <a:lumMod val="75000"/>
                  </a:schemeClr>
                </a:solidFill>
                <a:latin typeface="Arial"/>
                <a:cs typeface="Arial"/>
              </a:rPr>
              <a:t> </a:t>
            </a:r>
            <a:r>
              <a:rPr lang="en-US" sz="1600" spc="25" dirty="0">
                <a:solidFill>
                  <a:schemeClr val="tx2">
                    <a:lumMod val="75000"/>
                  </a:schemeClr>
                </a:solidFill>
                <a:latin typeface="Arial"/>
                <a:cs typeface="Arial"/>
              </a:rPr>
              <a:t>children,  </a:t>
            </a:r>
            <a:r>
              <a:rPr lang="en-US" sz="1600" spc="-5" dirty="0">
                <a:solidFill>
                  <a:schemeClr val="tx2">
                    <a:lumMod val="75000"/>
                  </a:schemeClr>
                </a:solidFill>
                <a:latin typeface="Arial"/>
                <a:cs typeface="Arial"/>
              </a:rPr>
              <a:t>and</a:t>
            </a:r>
            <a:r>
              <a:rPr lang="en-US" sz="1600" spc="-75" dirty="0">
                <a:solidFill>
                  <a:schemeClr val="tx2">
                    <a:lumMod val="75000"/>
                  </a:schemeClr>
                </a:solidFill>
                <a:latin typeface="Arial"/>
                <a:cs typeface="Arial"/>
              </a:rPr>
              <a:t> </a:t>
            </a:r>
            <a:r>
              <a:rPr lang="en-US" sz="1600" spc="-60" dirty="0">
                <a:solidFill>
                  <a:schemeClr val="tx2">
                    <a:lumMod val="75000"/>
                  </a:schemeClr>
                </a:solidFill>
                <a:latin typeface="Arial"/>
                <a:cs typeface="Arial"/>
              </a:rPr>
              <a:t>babies</a:t>
            </a:r>
            <a:r>
              <a:rPr lang="en-US" sz="1600" spc="-70" dirty="0">
                <a:solidFill>
                  <a:schemeClr val="tx2">
                    <a:lumMod val="75000"/>
                  </a:schemeClr>
                </a:solidFill>
                <a:latin typeface="Arial"/>
                <a:cs typeface="Arial"/>
              </a:rPr>
              <a:t> </a:t>
            </a:r>
            <a:r>
              <a:rPr lang="en-US" sz="1600" spc="-120" dirty="0" err="1">
                <a:solidFill>
                  <a:schemeClr val="tx2">
                    <a:lumMod val="75000"/>
                  </a:schemeClr>
                </a:solidFill>
                <a:latin typeface="Arial"/>
                <a:cs typeface="Arial"/>
              </a:rPr>
              <a:t>accom</a:t>
            </a:r>
            <a:r>
              <a:rPr lang="en-US" sz="1600" spc="-120" dirty="0">
                <a:solidFill>
                  <a:schemeClr val="tx2">
                    <a:lumMod val="75000"/>
                  </a:schemeClr>
                </a:solidFill>
                <a:latin typeface="Arial"/>
                <a:cs typeface="Arial"/>
              </a:rPr>
              <a:t> </a:t>
            </a:r>
            <a:r>
              <a:rPr lang="en-US" sz="1600" spc="-120" dirty="0" err="1" smtClean="0">
                <a:solidFill>
                  <a:schemeClr val="tx2">
                    <a:lumMod val="75000"/>
                  </a:schemeClr>
                </a:solidFill>
                <a:latin typeface="Arial"/>
                <a:cs typeface="Arial"/>
              </a:rPr>
              <a:t>p</a:t>
            </a:r>
            <a:r>
              <a:rPr lang="en-US" sz="1600" spc="-15" dirty="0" err="1" smtClean="0">
                <a:solidFill>
                  <a:schemeClr val="tx2">
                    <a:lumMod val="75000"/>
                  </a:schemeClr>
                </a:solidFill>
                <a:latin typeface="Arial"/>
                <a:cs typeface="Arial"/>
              </a:rPr>
              <a:t>anying</a:t>
            </a:r>
            <a:r>
              <a:rPr lang="en-US" sz="1600" spc="-70" dirty="0" smtClean="0">
                <a:solidFill>
                  <a:schemeClr val="tx2">
                    <a:lumMod val="75000"/>
                  </a:schemeClr>
                </a:solidFill>
                <a:latin typeface="Arial"/>
                <a:cs typeface="Arial"/>
              </a:rPr>
              <a:t> </a:t>
            </a:r>
            <a:r>
              <a:rPr lang="en-US" sz="1600" dirty="0">
                <a:solidFill>
                  <a:schemeClr val="tx2">
                    <a:lumMod val="75000"/>
                  </a:schemeClr>
                </a:solidFill>
                <a:latin typeface="Arial"/>
                <a:cs typeface="Arial"/>
              </a:rPr>
              <a:t>the</a:t>
            </a:r>
            <a:r>
              <a:rPr lang="en-US" sz="1600" spc="-70" dirty="0">
                <a:solidFill>
                  <a:schemeClr val="tx2">
                    <a:lumMod val="75000"/>
                  </a:schemeClr>
                </a:solidFill>
                <a:latin typeface="Arial"/>
                <a:cs typeface="Arial"/>
              </a:rPr>
              <a:t> </a:t>
            </a:r>
            <a:r>
              <a:rPr lang="en-US" sz="1600" dirty="0">
                <a:solidFill>
                  <a:schemeClr val="tx2">
                    <a:lumMod val="75000"/>
                  </a:schemeClr>
                </a:solidFill>
                <a:latin typeface="Arial"/>
                <a:cs typeface="Arial"/>
              </a:rPr>
              <a:t>booking,</a:t>
            </a:r>
            <a:r>
              <a:rPr lang="en-US" sz="1600" spc="-70" dirty="0">
                <a:solidFill>
                  <a:schemeClr val="tx2">
                    <a:lumMod val="75000"/>
                  </a:schemeClr>
                </a:solidFill>
                <a:latin typeface="Arial"/>
                <a:cs typeface="Arial"/>
              </a:rPr>
              <a:t> </a:t>
            </a:r>
            <a:r>
              <a:rPr lang="en-US" sz="1600" spc="60" dirty="0">
                <a:solidFill>
                  <a:schemeClr val="tx2">
                    <a:lumMod val="75000"/>
                  </a:schemeClr>
                </a:solidFill>
                <a:latin typeface="Arial"/>
                <a:cs typeface="Arial"/>
              </a:rPr>
              <a:t>offering</a:t>
            </a:r>
            <a:r>
              <a:rPr lang="en-US" sz="1600" spc="-70" dirty="0">
                <a:solidFill>
                  <a:schemeClr val="tx2">
                    <a:lumMod val="75000"/>
                  </a:schemeClr>
                </a:solidFill>
                <a:latin typeface="Arial"/>
                <a:cs typeface="Arial"/>
              </a:rPr>
              <a:t> </a:t>
            </a:r>
            <a:r>
              <a:rPr lang="en-US" sz="1600" spc="35" dirty="0">
                <a:solidFill>
                  <a:schemeClr val="tx2">
                    <a:lumMod val="75000"/>
                  </a:schemeClr>
                </a:solidFill>
                <a:latin typeface="Arial"/>
                <a:cs typeface="Arial"/>
              </a:rPr>
              <a:t>an</a:t>
            </a:r>
            <a:r>
              <a:rPr lang="en-US" sz="1600" spc="-70" dirty="0">
                <a:solidFill>
                  <a:schemeClr val="tx2">
                    <a:lumMod val="75000"/>
                  </a:schemeClr>
                </a:solidFill>
                <a:latin typeface="Arial"/>
                <a:cs typeface="Arial"/>
              </a:rPr>
              <a:t> </a:t>
            </a:r>
            <a:r>
              <a:rPr lang="en-US" sz="1600" spc="-15" dirty="0">
                <a:solidFill>
                  <a:schemeClr val="tx2">
                    <a:lumMod val="75000"/>
                  </a:schemeClr>
                </a:solidFill>
                <a:latin typeface="Arial"/>
                <a:cs typeface="Arial"/>
              </a:rPr>
              <a:t>understanding</a:t>
            </a:r>
            <a:r>
              <a:rPr lang="en-US" sz="1600" spc="-70" dirty="0">
                <a:solidFill>
                  <a:schemeClr val="tx2">
                    <a:lumMod val="75000"/>
                  </a:schemeClr>
                </a:solidFill>
                <a:latin typeface="Arial"/>
                <a:cs typeface="Arial"/>
              </a:rPr>
              <a:t> </a:t>
            </a:r>
            <a:r>
              <a:rPr lang="en-US" sz="1600" spc="155" dirty="0">
                <a:solidFill>
                  <a:schemeClr val="tx2">
                    <a:lumMod val="75000"/>
                  </a:schemeClr>
                </a:solidFill>
                <a:latin typeface="Arial"/>
                <a:cs typeface="Arial"/>
              </a:rPr>
              <a:t>of  </a:t>
            </a:r>
            <a:r>
              <a:rPr lang="en-US" sz="1600" dirty="0">
                <a:solidFill>
                  <a:schemeClr val="tx2">
                    <a:lumMod val="75000"/>
                  </a:schemeClr>
                </a:solidFill>
                <a:latin typeface="Arial"/>
                <a:cs typeface="Arial"/>
              </a:rPr>
              <a:t>the</a:t>
            </a:r>
            <a:r>
              <a:rPr lang="en-US" sz="1600" spc="-170" dirty="0">
                <a:solidFill>
                  <a:schemeClr val="tx2">
                    <a:lumMod val="75000"/>
                  </a:schemeClr>
                </a:solidFill>
                <a:latin typeface="Arial"/>
                <a:cs typeface="Arial"/>
              </a:rPr>
              <a:t> </a:t>
            </a:r>
            <a:r>
              <a:rPr lang="en-US" sz="1600" spc="-155" dirty="0">
                <a:solidFill>
                  <a:schemeClr val="tx2">
                    <a:lumMod val="75000"/>
                  </a:schemeClr>
                </a:solidFill>
                <a:latin typeface="Arial"/>
                <a:cs typeface="Arial"/>
              </a:rPr>
              <a:t>com</a:t>
            </a:r>
            <a:r>
              <a:rPr lang="en-US" sz="1600" spc="-105" dirty="0">
                <a:solidFill>
                  <a:schemeClr val="tx2">
                    <a:lumMod val="75000"/>
                  </a:schemeClr>
                </a:solidFill>
                <a:latin typeface="Arial"/>
                <a:cs typeface="Arial"/>
              </a:rPr>
              <a:t> </a:t>
            </a:r>
            <a:r>
              <a:rPr lang="en-US" sz="1600" spc="-105" dirty="0" smtClean="0">
                <a:solidFill>
                  <a:schemeClr val="tx2">
                    <a:lumMod val="75000"/>
                  </a:schemeClr>
                </a:solidFill>
                <a:latin typeface="Arial"/>
                <a:cs typeface="Arial"/>
              </a:rPr>
              <a:t>p</a:t>
            </a:r>
            <a:r>
              <a:rPr lang="en-US" sz="1600" spc="10" dirty="0" smtClean="0">
                <a:solidFill>
                  <a:schemeClr val="tx2">
                    <a:lumMod val="75000"/>
                  </a:schemeClr>
                </a:solidFill>
                <a:latin typeface="Arial"/>
                <a:cs typeface="Arial"/>
              </a:rPr>
              <a:t>osition</a:t>
            </a:r>
            <a:r>
              <a:rPr lang="en-US" sz="1600" spc="-165" dirty="0" smtClean="0">
                <a:solidFill>
                  <a:schemeClr val="tx2">
                    <a:lumMod val="75000"/>
                  </a:schemeClr>
                </a:solidFill>
                <a:latin typeface="Arial"/>
                <a:cs typeface="Arial"/>
              </a:rPr>
              <a:t> </a:t>
            </a:r>
            <a:r>
              <a:rPr lang="en-US" sz="1600" spc="155" dirty="0">
                <a:solidFill>
                  <a:schemeClr val="tx2">
                    <a:lumMod val="75000"/>
                  </a:schemeClr>
                </a:solidFill>
                <a:latin typeface="Arial"/>
                <a:cs typeface="Arial"/>
              </a:rPr>
              <a:t>of</a:t>
            </a:r>
            <a:r>
              <a:rPr lang="en-US" sz="1600" spc="-165" dirty="0">
                <a:solidFill>
                  <a:schemeClr val="tx2">
                    <a:lumMod val="75000"/>
                  </a:schemeClr>
                </a:solidFill>
                <a:latin typeface="Arial"/>
                <a:cs typeface="Arial"/>
              </a:rPr>
              <a:t> </a:t>
            </a:r>
            <a:r>
              <a:rPr lang="en-US" sz="1600" spc="-50" dirty="0">
                <a:solidFill>
                  <a:schemeClr val="tx2">
                    <a:lumMod val="75000"/>
                  </a:schemeClr>
                </a:solidFill>
                <a:latin typeface="Arial"/>
                <a:cs typeface="Arial"/>
              </a:rPr>
              <a:t>guests</a:t>
            </a:r>
            <a:r>
              <a:rPr lang="en-US" sz="1600" spc="-165" dirty="0">
                <a:solidFill>
                  <a:schemeClr val="tx2">
                    <a:lumMod val="75000"/>
                  </a:schemeClr>
                </a:solidFill>
                <a:latin typeface="Arial"/>
                <a:cs typeface="Arial"/>
              </a:rPr>
              <a:t> </a:t>
            </a:r>
            <a:r>
              <a:rPr lang="en-US" sz="1600" spc="165" dirty="0">
                <a:solidFill>
                  <a:schemeClr val="tx2">
                    <a:lumMod val="75000"/>
                  </a:schemeClr>
                </a:solidFill>
                <a:latin typeface="Arial"/>
                <a:cs typeface="Arial"/>
              </a:rPr>
              <a:t>for</a:t>
            </a:r>
            <a:r>
              <a:rPr lang="en-US" sz="1600" spc="-165" dirty="0">
                <a:solidFill>
                  <a:schemeClr val="tx2">
                    <a:lumMod val="75000"/>
                  </a:schemeClr>
                </a:solidFill>
                <a:latin typeface="Arial"/>
                <a:cs typeface="Arial"/>
              </a:rPr>
              <a:t> </a:t>
            </a:r>
            <a:r>
              <a:rPr lang="en-US" sz="1600" spc="-75" dirty="0">
                <a:solidFill>
                  <a:schemeClr val="tx2">
                    <a:lumMod val="75000"/>
                  </a:schemeClr>
                </a:solidFill>
                <a:latin typeface="Arial"/>
                <a:cs typeface="Arial"/>
              </a:rPr>
              <a:t>each</a:t>
            </a:r>
            <a:r>
              <a:rPr lang="en-US" sz="1600" spc="-165" dirty="0">
                <a:solidFill>
                  <a:schemeClr val="tx2">
                    <a:lumMod val="75000"/>
                  </a:schemeClr>
                </a:solidFill>
                <a:latin typeface="Arial"/>
                <a:cs typeface="Arial"/>
              </a:rPr>
              <a:t> </a:t>
            </a:r>
            <a:r>
              <a:rPr lang="en-US" sz="1600" dirty="0">
                <a:solidFill>
                  <a:schemeClr val="tx2">
                    <a:lumMod val="75000"/>
                  </a:schemeClr>
                </a:solidFill>
                <a:latin typeface="Arial"/>
                <a:cs typeface="Arial"/>
              </a:rPr>
              <a:t>reservation</a:t>
            </a:r>
            <a:r>
              <a:rPr lang="en-US" sz="1600" dirty="0" smtClean="0">
                <a:solidFill>
                  <a:schemeClr val="tx2">
                    <a:lumMod val="75000"/>
                  </a:schemeClr>
                </a:solidFill>
                <a:latin typeface="Arial"/>
                <a:cs typeface="Arial"/>
              </a:rPr>
              <a:t>.</a:t>
            </a:r>
          </a:p>
          <a:p>
            <a:endParaRPr lang="en-US" sz="1400" dirty="0">
              <a:solidFill>
                <a:schemeClr val="tx2">
                  <a:lumMod val="75000"/>
                </a:schemeClr>
              </a:solidFill>
              <a:latin typeface="Arial"/>
              <a:cs typeface="Arial"/>
            </a:endParaRPr>
          </a:p>
          <a:p>
            <a:r>
              <a:rPr lang="en-US" sz="1400" b="1" i="1" u="sng" dirty="0" err="1"/>
              <a:t>Meal_And_Stay_Details</a:t>
            </a:r>
            <a:endParaRPr lang="en-US" sz="1400" b="1" i="1" u="sng" dirty="0" smtClean="0"/>
          </a:p>
          <a:p>
            <a:r>
              <a:rPr lang="en-US" sz="1600" dirty="0">
                <a:solidFill>
                  <a:schemeClr val="tx2">
                    <a:lumMod val="75000"/>
                  </a:schemeClr>
                </a:solidFill>
              </a:rPr>
              <a:t>The </a:t>
            </a:r>
            <a:r>
              <a:rPr lang="en-US" sz="1600" dirty="0" err="1">
                <a:solidFill>
                  <a:schemeClr val="tx2">
                    <a:lumMod val="75000"/>
                  </a:schemeClr>
                </a:solidFill>
              </a:rPr>
              <a:t>Meal_And_Stay_Details</a:t>
            </a:r>
            <a:r>
              <a:rPr lang="en-US" sz="1600" dirty="0">
                <a:solidFill>
                  <a:schemeClr val="tx2">
                    <a:lumMod val="75000"/>
                  </a:schemeClr>
                </a:solidFill>
              </a:rPr>
              <a:t> table </a:t>
            </a:r>
            <a:r>
              <a:rPr lang="en-US" sz="1600" dirty="0" smtClean="0">
                <a:solidFill>
                  <a:schemeClr val="tx2">
                    <a:lumMod val="75000"/>
                  </a:schemeClr>
                </a:solidFill>
              </a:rPr>
              <a:t>complements </a:t>
            </a:r>
            <a:r>
              <a:rPr lang="en-US" sz="1600" dirty="0">
                <a:solidFill>
                  <a:schemeClr val="tx2">
                    <a:lumMod val="75000"/>
                  </a:schemeClr>
                </a:solidFill>
              </a:rPr>
              <a:t>the booking  information by </a:t>
            </a:r>
            <a:r>
              <a:rPr lang="en-US" sz="1600" dirty="0" smtClean="0">
                <a:solidFill>
                  <a:schemeClr val="tx2">
                    <a:lumMod val="75000"/>
                  </a:schemeClr>
                </a:solidFill>
              </a:rPr>
              <a:t>specifying </a:t>
            </a:r>
            <a:r>
              <a:rPr lang="en-US" sz="1600" dirty="0">
                <a:solidFill>
                  <a:schemeClr val="tx2">
                    <a:lumMod val="75000"/>
                  </a:schemeClr>
                </a:solidFill>
              </a:rPr>
              <a:t>meal-related and stay-related  attributes. It connects to the </a:t>
            </a:r>
            <a:r>
              <a:rPr lang="en-US" sz="1600" dirty="0" err="1">
                <a:solidFill>
                  <a:schemeClr val="tx2">
                    <a:lumMod val="75000"/>
                  </a:schemeClr>
                </a:solidFill>
              </a:rPr>
              <a:t>Booking_Details</a:t>
            </a:r>
            <a:r>
              <a:rPr lang="en-US" sz="1600" dirty="0">
                <a:solidFill>
                  <a:schemeClr val="tx2">
                    <a:lumMod val="75000"/>
                  </a:schemeClr>
                </a:solidFill>
              </a:rPr>
              <a:t> table via the  booking identifier. This table includes the </a:t>
            </a:r>
            <a:r>
              <a:rPr lang="en-US" sz="1600" dirty="0" smtClean="0">
                <a:solidFill>
                  <a:schemeClr val="tx2">
                    <a:lumMod val="75000"/>
                  </a:schemeClr>
                </a:solidFill>
              </a:rPr>
              <a:t>type </a:t>
            </a:r>
            <a:r>
              <a:rPr lang="en-US" sz="1600" dirty="0">
                <a:solidFill>
                  <a:schemeClr val="tx2">
                    <a:lumMod val="75000"/>
                  </a:schemeClr>
                </a:solidFill>
              </a:rPr>
              <a:t>of meal booked  (e.g., Bed &amp; Breakfast, Half Board), the Average Daily Rate  (ADR) for the stay, the number of required </a:t>
            </a:r>
            <a:r>
              <a:rPr lang="en-US" sz="1600" dirty="0" smtClean="0">
                <a:solidFill>
                  <a:schemeClr val="tx2">
                    <a:lumMod val="75000"/>
                  </a:schemeClr>
                </a:solidFill>
              </a:rPr>
              <a:t>car parking </a:t>
            </a:r>
            <a:r>
              <a:rPr lang="en-US" sz="1600" dirty="0" smtClean="0">
                <a:solidFill>
                  <a:schemeClr val="tx2">
                    <a:lumMod val="75000"/>
                  </a:schemeClr>
                </a:solidFill>
              </a:rPr>
              <a:t>spaces</a:t>
            </a:r>
            <a:r>
              <a:rPr lang="en-US" sz="1600" dirty="0">
                <a:solidFill>
                  <a:schemeClr val="tx2">
                    <a:lumMod val="75000"/>
                  </a:schemeClr>
                </a:solidFill>
              </a:rPr>
              <a:t>,  and the total count of </a:t>
            </a:r>
            <a:r>
              <a:rPr lang="en-US" sz="1600" dirty="0" smtClean="0">
                <a:solidFill>
                  <a:schemeClr val="tx2">
                    <a:lumMod val="75000"/>
                  </a:schemeClr>
                </a:solidFill>
              </a:rPr>
              <a:t>special </a:t>
            </a:r>
            <a:r>
              <a:rPr lang="en-US" sz="1600" dirty="0">
                <a:solidFill>
                  <a:schemeClr val="tx2">
                    <a:lumMod val="75000"/>
                  </a:schemeClr>
                </a:solidFill>
              </a:rPr>
              <a:t>requests made by the guest</a:t>
            </a:r>
            <a:endParaRPr lang="en-IN" sz="1600" dirty="0">
              <a:solidFill>
                <a:schemeClr val="tx2">
                  <a:lumMod val="75000"/>
                </a:schemeClr>
              </a:solidFill>
            </a:endParaRPr>
          </a:p>
        </p:txBody>
      </p:sp>
    </p:spTree>
    <p:extLst>
      <p:ext uri="{BB962C8B-B14F-4D97-AF65-F5344CB8AC3E}">
        <p14:creationId xmlns:p14="http://schemas.microsoft.com/office/powerpoint/2010/main" val="228638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i="1" u="sng" dirty="0" err="1">
                <a:solidFill>
                  <a:schemeClr val="tx1">
                    <a:lumMod val="85000"/>
                    <a:lumOff val="15000"/>
                  </a:schemeClr>
                </a:solidFill>
              </a:rPr>
              <a:t>Booking_Source_and_History</a:t>
            </a:r>
            <a:endParaRPr lang="en-IN" sz="2400" b="1" i="1" u="sng" dirty="0">
              <a:solidFill>
                <a:schemeClr val="tx1">
                  <a:lumMod val="85000"/>
                  <a:lumOff val="15000"/>
                </a:schemeClr>
              </a:solidFill>
            </a:endParaRPr>
          </a:p>
        </p:txBody>
      </p:sp>
      <p:sp>
        <p:nvSpPr>
          <p:cNvPr id="5" name="Content Placeholder 4"/>
          <p:cNvSpPr>
            <a:spLocks noGrp="1"/>
          </p:cNvSpPr>
          <p:nvPr>
            <p:ph sz="quarter" idx="1"/>
          </p:nvPr>
        </p:nvSpPr>
        <p:spPr/>
        <p:txBody>
          <a:bodyPr>
            <a:normAutofit fontScale="92500" lnSpcReduction="10000"/>
          </a:bodyPr>
          <a:lstStyle/>
          <a:p>
            <a:r>
              <a:rPr lang="en-US" dirty="0">
                <a:solidFill>
                  <a:schemeClr val="accent1">
                    <a:lumMod val="50000"/>
                  </a:schemeClr>
                </a:solidFill>
              </a:rPr>
              <a:t>The </a:t>
            </a:r>
            <a:r>
              <a:rPr lang="en-US" dirty="0" err="1">
                <a:solidFill>
                  <a:schemeClr val="accent1">
                    <a:lumMod val="50000"/>
                  </a:schemeClr>
                </a:solidFill>
              </a:rPr>
              <a:t>Booking_Source_and_History</a:t>
            </a:r>
            <a:r>
              <a:rPr lang="en-US" dirty="0">
                <a:solidFill>
                  <a:schemeClr val="accent1">
                    <a:lumMod val="50000"/>
                  </a:schemeClr>
                </a:solidFill>
              </a:rPr>
              <a:t> table is crucial for  understanding the source of bookings and the historical   behavior of guests. It is connected to the </a:t>
            </a:r>
            <a:r>
              <a:rPr lang="en-US" dirty="0" err="1">
                <a:solidFill>
                  <a:schemeClr val="accent1">
                    <a:lumMod val="50000"/>
                  </a:schemeClr>
                </a:solidFill>
              </a:rPr>
              <a:t>Booking_Details</a:t>
            </a:r>
            <a:r>
              <a:rPr lang="en-US" dirty="0">
                <a:solidFill>
                  <a:schemeClr val="accent1">
                    <a:lumMod val="50000"/>
                  </a:schemeClr>
                </a:solidFill>
              </a:rPr>
              <a:t> table  via the booking identifier. This table </a:t>
            </a:r>
            <a:r>
              <a:rPr lang="en-US" dirty="0" smtClean="0">
                <a:solidFill>
                  <a:schemeClr val="accent1">
                    <a:lumMod val="50000"/>
                  </a:schemeClr>
                </a:solidFill>
              </a:rPr>
              <a:t>encompasses </a:t>
            </a:r>
            <a:r>
              <a:rPr lang="en-US" dirty="0">
                <a:solidFill>
                  <a:schemeClr val="accent1">
                    <a:lumMod val="50000"/>
                  </a:schemeClr>
                </a:solidFill>
              </a:rPr>
              <a:t>information  such as the market segment (e.g., Online Travel Agents, Direct  Booking), distribution channel (e.g., Online Travel Agents,  Direct Booking), and whether the guest is a </a:t>
            </a:r>
            <a:r>
              <a:rPr lang="en-US" dirty="0" smtClean="0">
                <a:solidFill>
                  <a:schemeClr val="accent1">
                    <a:lumMod val="50000"/>
                  </a:schemeClr>
                </a:solidFill>
              </a:rPr>
              <a:t>repeated </a:t>
            </a:r>
            <a:r>
              <a:rPr lang="en-US" dirty="0">
                <a:solidFill>
                  <a:schemeClr val="accent1">
                    <a:lumMod val="50000"/>
                  </a:schemeClr>
                </a:solidFill>
              </a:rPr>
              <a:t>visitor (0  for not </a:t>
            </a:r>
            <a:r>
              <a:rPr lang="en-US" dirty="0" smtClean="0">
                <a:solidFill>
                  <a:schemeClr val="accent1">
                    <a:lumMod val="50000"/>
                  </a:schemeClr>
                </a:solidFill>
              </a:rPr>
              <a:t>repeated</a:t>
            </a:r>
            <a:r>
              <a:rPr lang="en-US" dirty="0">
                <a:solidFill>
                  <a:schemeClr val="accent1">
                    <a:lumMod val="50000"/>
                  </a:schemeClr>
                </a:solidFill>
              </a:rPr>
              <a:t>, 1 for </a:t>
            </a:r>
            <a:r>
              <a:rPr lang="en-US" dirty="0" smtClean="0">
                <a:solidFill>
                  <a:schemeClr val="accent1">
                    <a:lumMod val="50000"/>
                  </a:schemeClr>
                </a:solidFill>
              </a:rPr>
              <a:t>repeated</a:t>
            </a:r>
            <a:r>
              <a:rPr lang="en-US" dirty="0">
                <a:solidFill>
                  <a:schemeClr val="accent1">
                    <a:lumMod val="50000"/>
                  </a:schemeClr>
                </a:solidFill>
              </a:rPr>
              <a:t>). Additionally, it records the  number of </a:t>
            </a:r>
            <a:r>
              <a:rPr lang="en-US" dirty="0" smtClean="0">
                <a:solidFill>
                  <a:schemeClr val="accent1">
                    <a:lumMod val="50000"/>
                  </a:schemeClr>
                </a:solidFill>
              </a:rPr>
              <a:t>previous </a:t>
            </a:r>
            <a:r>
              <a:rPr lang="en-US" dirty="0">
                <a:solidFill>
                  <a:schemeClr val="accent1">
                    <a:lumMod val="50000"/>
                  </a:schemeClr>
                </a:solidFill>
              </a:rPr>
              <a:t>booking cancellations, </a:t>
            </a:r>
            <a:r>
              <a:rPr lang="en-US" dirty="0" smtClean="0">
                <a:solidFill>
                  <a:schemeClr val="accent1">
                    <a:lumMod val="50000"/>
                  </a:schemeClr>
                </a:solidFill>
              </a:rPr>
              <a:t>previous </a:t>
            </a:r>
            <a:r>
              <a:rPr lang="en-US" dirty="0">
                <a:solidFill>
                  <a:schemeClr val="accent1">
                    <a:lumMod val="50000"/>
                  </a:schemeClr>
                </a:solidFill>
              </a:rPr>
              <a:t>bookings  that were not canceled, the </a:t>
            </a:r>
            <a:r>
              <a:rPr lang="en-US" dirty="0" smtClean="0">
                <a:solidFill>
                  <a:schemeClr val="accent1">
                    <a:lumMod val="50000"/>
                  </a:schemeClr>
                </a:solidFill>
              </a:rPr>
              <a:t>deposit type </a:t>
            </a:r>
            <a:r>
              <a:rPr lang="en-US" dirty="0">
                <a:solidFill>
                  <a:schemeClr val="accent1">
                    <a:lumMod val="50000"/>
                  </a:schemeClr>
                </a:solidFill>
              </a:rPr>
              <a:t>(e.g., No </a:t>
            </a:r>
            <a:r>
              <a:rPr lang="en-US" dirty="0" smtClean="0">
                <a:solidFill>
                  <a:schemeClr val="accent1">
                    <a:lumMod val="50000"/>
                  </a:schemeClr>
                </a:solidFill>
              </a:rPr>
              <a:t>Deposit</a:t>
            </a:r>
            <a:r>
              <a:rPr lang="en-US" dirty="0">
                <a:solidFill>
                  <a:schemeClr val="accent1">
                    <a:lumMod val="50000"/>
                  </a:schemeClr>
                </a:solidFill>
              </a:rPr>
              <a:t>, Non-  Refund), the booking agent's ID, the </a:t>
            </a:r>
            <a:r>
              <a:rPr lang="en-US" dirty="0" smtClean="0">
                <a:solidFill>
                  <a:schemeClr val="accent1">
                    <a:lumMod val="50000"/>
                  </a:schemeClr>
                </a:solidFill>
              </a:rPr>
              <a:t>company's </a:t>
            </a:r>
            <a:r>
              <a:rPr lang="en-US" dirty="0">
                <a:solidFill>
                  <a:schemeClr val="accent1">
                    <a:lumMod val="50000"/>
                  </a:schemeClr>
                </a:solidFill>
              </a:rPr>
              <a:t>ID, the number of  days a booking </a:t>
            </a:r>
            <a:r>
              <a:rPr lang="en-US" dirty="0" smtClean="0">
                <a:solidFill>
                  <a:schemeClr val="accent1">
                    <a:lumMod val="50000"/>
                  </a:schemeClr>
                </a:solidFill>
              </a:rPr>
              <a:t>spent </a:t>
            </a:r>
            <a:r>
              <a:rPr lang="en-US" dirty="0">
                <a:solidFill>
                  <a:schemeClr val="accent1">
                    <a:lumMod val="50000"/>
                  </a:schemeClr>
                </a:solidFill>
              </a:rPr>
              <a:t>on the waiting list, and the customer </a:t>
            </a:r>
            <a:r>
              <a:rPr lang="en-US" dirty="0" smtClean="0">
                <a:solidFill>
                  <a:schemeClr val="accent1">
                    <a:lumMod val="50000"/>
                  </a:schemeClr>
                </a:solidFill>
              </a:rPr>
              <a:t>type  </a:t>
            </a:r>
            <a:r>
              <a:rPr lang="en-US" dirty="0">
                <a:solidFill>
                  <a:schemeClr val="accent1">
                    <a:lumMod val="50000"/>
                  </a:schemeClr>
                </a:solidFill>
              </a:rPr>
              <a:t>(e.g., Transient, </a:t>
            </a:r>
            <a:r>
              <a:rPr lang="en-US" dirty="0" smtClean="0">
                <a:solidFill>
                  <a:schemeClr val="accent1">
                    <a:lumMod val="50000"/>
                  </a:schemeClr>
                </a:solidFill>
              </a:rPr>
              <a:t>Group).</a:t>
            </a:r>
            <a:endParaRPr lang="en-US" dirty="0">
              <a:solidFill>
                <a:schemeClr val="accent1">
                  <a:lumMod val="50000"/>
                </a:schemeClr>
              </a:solidFill>
            </a:endParaRPr>
          </a:p>
          <a:p>
            <a:endParaRPr lang="en-IN" dirty="0"/>
          </a:p>
        </p:txBody>
      </p:sp>
    </p:spTree>
    <p:extLst>
      <p:ext uri="{BB962C8B-B14F-4D97-AF65-F5344CB8AC3E}">
        <p14:creationId xmlns:p14="http://schemas.microsoft.com/office/powerpoint/2010/main" val="3393678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1173</TotalTime>
  <Words>1622</Words>
  <Application>Microsoft Office PowerPoint</Application>
  <PresentationFormat>On-screen Show (4:3)</PresentationFormat>
  <Paragraphs>65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Capstone project </vt:lpstr>
      <vt:lpstr>overview</vt:lpstr>
      <vt:lpstr>The process</vt:lpstr>
      <vt:lpstr>PowerPoint Presentation</vt:lpstr>
      <vt:lpstr>objective</vt:lpstr>
      <vt:lpstr>significance</vt:lpstr>
      <vt:lpstr>Data dictionary</vt:lpstr>
      <vt:lpstr>PowerPoint Presentation</vt:lpstr>
      <vt:lpstr>Booking_Source_and_History</vt:lpstr>
      <vt:lpstr>Er diagram</vt:lpstr>
      <vt:lpstr>Power bi statements</vt:lpstr>
      <vt:lpstr>Visualize the distribution of adults, children, and  babies in bookings. Explore the impact of children and  babies on cancellation rates. </vt:lpstr>
      <vt:lpstr>Explore meal plans and their impact on Average Daily  Rates (ADR). Analyze meal plan preferences and their  association with booking channels. </vt:lpstr>
      <vt:lpstr>PowerPoint Presentation</vt:lpstr>
      <vt:lpstr>Visualize booking distribution across different market  segments and analyze cancellation rates within each  segment. </vt:lpstr>
      <vt:lpstr>PowerPoint Presentation</vt:lpstr>
      <vt:lpstr>Investigate the relationship between the number of  booking changes made by guests and their likelihood  of canceling a booking. </vt:lpstr>
      <vt:lpstr>PowerPoint Presentation</vt:lpstr>
      <vt:lpstr>Visualize how reservation statuses vary across  different customer types (e.g., Transient, Group) and  identify if certain customer types are more likely to  result in cancellations or no shows.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Tajuddin Khan</dc:creator>
  <cp:lastModifiedBy>Tajuddin Khan</cp:lastModifiedBy>
  <cp:revision>24</cp:revision>
  <dcterms:created xsi:type="dcterms:W3CDTF">2023-11-10T12:48:38Z</dcterms:created>
  <dcterms:modified xsi:type="dcterms:W3CDTF">2023-11-13T06:21:27Z</dcterms:modified>
</cp:coreProperties>
</file>