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iJc6WUs4ycjkMHi+Otpt9c3Eqk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b2a5a5d9fc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1b2a5a5d9fc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b2a5a5d9fc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1b2a5a5d9fc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b2a5a5d9fc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g1b2a5a5d9fc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b2a5a5d9fc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g1b2a5a5d9fc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sz="6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7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7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cap="flat" cmpd="sng" w="12700">
            <a:solidFill>
              <a:srgbClr val="004B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7"/>
          <p:cNvSpPr/>
          <p:nvPr/>
        </p:nvSpPr>
        <p:spPr>
          <a:xfrm>
            <a:off x="1" y="4571999"/>
            <a:ext cx="1118508" cy="1118508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7"/>
          <p:cNvSpPr/>
          <p:nvPr/>
        </p:nvSpPr>
        <p:spPr>
          <a:xfrm>
            <a:off x="1" y="5739492"/>
            <a:ext cx="1118508" cy="1118508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17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17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7"/>
            <p:cNvSpPr/>
            <p:nvPr/>
          </p:nvSpPr>
          <p:spPr>
            <a:xfrm flipH="1" rot="5400000">
              <a:off x="9499940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17"/>
          <p:cNvSpPr/>
          <p:nvPr/>
        </p:nvSpPr>
        <p:spPr>
          <a:xfrm>
            <a:off x="0" y="-1"/>
            <a:ext cx="1167493" cy="1167493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7"/>
          <p:cNvSpPr/>
          <p:nvPr/>
        </p:nvSpPr>
        <p:spPr>
          <a:xfrm>
            <a:off x="11024507" y="4580708"/>
            <a:ext cx="1167493" cy="2277292"/>
          </a:xfrm>
          <a:custGeom>
            <a:rect b="b" l="l" r="r" t="t"/>
            <a:pathLst>
              <a:path extrusionOk="0" h="2272167" w="1167493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sz="6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1" type="subTitle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3" name="Google Shape;153;p29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p29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5" name="Google Shape;155;p29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9"/>
            <p:cNvSpPr/>
            <p:nvPr/>
          </p:nvSpPr>
          <p:spPr>
            <a:xfrm flipH="1" rot="5400000">
              <a:off x="9499940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p29"/>
          <p:cNvSpPr/>
          <p:nvPr/>
        </p:nvSpPr>
        <p:spPr>
          <a:xfrm>
            <a:off x="0" y="-1"/>
            <a:ext cx="1167493" cy="1167493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9"/>
          <p:cNvSpPr/>
          <p:nvPr/>
        </p:nvSpPr>
        <p:spPr>
          <a:xfrm>
            <a:off x="10228214" y="-1"/>
            <a:ext cx="1963787" cy="3178856"/>
          </a:xfrm>
          <a:custGeom>
            <a:rect b="b" l="l" r="r" t="t"/>
            <a:pathLst>
              <a:path extrusionOk="0" h="3178856" w="1963787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bg>
      <p:bgPr>
        <a:solidFill>
          <a:schemeClr val="accent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9"/>
          <p:cNvSpPr/>
          <p:nvPr/>
        </p:nvSpPr>
        <p:spPr>
          <a:xfrm flipH="1">
            <a:off x="8597718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1" y="0"/>
            <a:ext cx="933856" cy="933856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9"/>
          <p:cNvSpPr/>
          <p:nvPr/>
        </p:nvSpPr>
        <p:spPr>
          <a:xfrm rot="-5400000">
            <a:off x="10344100" y="438098"/>
            <a:ext cx="2285999" cy="1409801"/>
          </a:xfrm>
          <a:custGeom>
            <a:rect b="b" l="l" r="r" t="t"/>
            <a:pathLst>
              <a:path extrusionOk="0" h="1167493" w="1881641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9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6" name="Google Shape;166;p19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9"/>
          <p:cNvSpPr txBox="1"/>
          <p:nvPr>
            <p:ph idx="12" type="sldNum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/>
          <p:nvPr/>
        </p:nvSpPr>
        <p:spPr>
          <a:xfrm>
            <a:off x="0" y="0"/>
            <a:ext cx="8025490" cy="6858000"/>
          </a:xfrm>
          <a:custGeom>
            <a:rect b="b" l="l" r="r" t="t"/>
            <a:pathLst>
              <a:path extrusionOk="0" h="6858000" w="802549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0"/>
          <p:cNvSpPr txBox="1"/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0"/>
          <p:cNvSpPr txBox="1"/>
          <p:nvPr>
            <p:ph idx="1" type="subTitle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grpSp>
        <p:nvGrpSpPr>
          <p:cNvPr id="173" name="Google Shape;173;p20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74" name="Google Shape;174;p20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0"/>
            <p:cNvSpPr/>
            <p:nvPr/>
          </p:nvSpPr>
          <p:spPr>
            <a:xfrm flipH="1" rot="5400000">
              <a:off x="9499940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20"/>
          <p:cNvSpPr/>
          <p:nvPr/>
        </p:nvSpPr>
        <p:spPr>
          <a:xfrm flipH="1">
            <a:off x="8580896" y="1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0"/>
          <p:cNvSpPr/>
          <p:nvPr/>
        </p:nvSpPr>
        <p:spPr>
          <a:xfrm flipH="1">
            <a:off x="8580896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chemeClr val="accen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b="1" sz="23900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3"/>
          <p:cNvSpPr txBox="1"/>
          <p:nvPr>
            <p:ph idx="2" type="body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23"/>
          <p:cNvSpPr txBox="1"/>
          <p:nvPr>
            <p:ph idx="3" type="body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b="1" sz="23900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23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3"/>
          <p:cNvSpPr txBox="1"/>
          <p:nvPr>
            <p:ph idx="12" type="sldNum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2">
  <p:cSld name="Chart 2">
    <p:bg>
      <p:bgPr>
        <a:solidFill>
          <a:schemeClr val="accent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22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29" name="Google Shape;29;p22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2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22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" type="body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8"/>
          <p:cNvSpPr/>
          <p:nvPr/>
        </p:nvSpPr>
        <p:spPr>
          <a:xfrm flipH="1">
            <a:off x="8580896" y="1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8"/>
          <p:cNvSpPr/>
          <p:nvPr/>
        </p:nvSpPr>
        <p:spPr>
          <a:xfrm flipH="1">
            <a:off x="8580896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8"/>
          <p:cNvSpPr/>
          <p:nvPr/>
        </p:nvSpPr>
        <p:spPr>
          <a:xfrm>
            <a:off x="1" y="0"/>
            <a:ext cx="933856" cy="933856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8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3" name="Google Shape;43;p18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8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8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">
  <p:cSld name="Graph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1"/>
          <p:cNvSpPr/>
          <p:nvPr/>
        </p:nvSpPr>
        <p:spPr>
          <a:xfrm flipH="1">
            <a:off x="8580896" y="1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1"/>
          <p:cNvSpPr/>
          <p:nvPr/>
        </p:nvSpPr>
        <p:spPr>
          <a:xfrm flipH="1" rot="5400000">
            <a:off x="1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1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itle and Content">
  <p:cSld name="3 Title and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8"/>
          <p:cNvSpPr txBox="1"/>
          <p:nvPr>
            <p:ph idx="1" type="body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8"/>
          <p:cNvSpPr/>
          <p:nvPr/>
        </p:nvSpPr>
        <p:spPr>
          <a:xfrm rot="5400000">
            <a:off x="8580896" y="0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8"/>
          <p:cNvSpPr/>
          <p:nvPr/>
        </p:nvSpPr>
        <p:spPr>
          <a:xfrm>
            <a:off x="-2364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8"/>
          <p:cNvSpPr/>
          <p:nvPr/>
        </p:nvSpPr>
        <p:spPr>
          <a:xfrm flipH="1" rot="5400000">
            <a:off x="11258144" y="5924144"/>
            <a:ext cx="933856" cy="933856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28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63" name="Google Shape;63;p28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8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2" type="body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idx="3" type="body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4" type="body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5" type="body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6" type="body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4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4"/>
          <p:cNvSpPr txBox="1"/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/>
          <p:nvPr>
            <p:ph idx="2" type="pic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24"/>
          <p:cNvSpPr txBox="1"/>
          <p:nvPr>
            <p:ph idx="1" type="body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3" type="body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4"/>
          <p:cNvSpPr/>
          <p:nvPr>
            <p:ph idx="4" type="pic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4"/>
          <p:cNvSpPr txBox="1"/>
          <p:nvPr>
            <p:ph idx="5" type="body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6" type="body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4"/>
          <p:cNvSpPr/>
          <p:nvPr>
            <p:ph idx="7" type="pic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24"/>
          <p:cNvSpPr txBox="1"/>
          <p:nvPr>
            <p:ph idx="8" type="body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9" type="body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4"/>
          <p:cNvSpPr/>
          <p:nvPr>
            <p:ph idx="13" type="pic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24"/>
          <p:cNvSpPr txBox="1"/>
          <p:nvPr>
            <p:ph idx="14" type="body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5" type="body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0" type="dt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1" type="ftr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2" type="sldNum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24"/>
          <p:cNvSpPr/>
          <p:nvPr/>
        </p:nvSpPr>
        <p:spPr>
          <a:xfrm flipH="1" rot="5400000">
            <a:off x="9499940" y="355410"/>
            <a:ext cx="1881641" cy="1167493"/>
          </a:xfrm>
          <a:custGeom>
            <a:rect b="b" l="l" r="r" t="t"/>
            <a:pathLst>
              <a:path extrusionOk="0" h="1167493" w="1881641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4"/>
          <p:cNvSpPr/>
          <p:nvPr/>
        </p:nvSpPr>
        <p:spPr>
          <a:xfrm flipH="1">
            <a:off x="10866436" y="1879977"/>
            <a:ext cx="1325563" cy="1325563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4"/>
          <p:cNvSpPr/>
          <p:nvPr/>
        </p:nvSpPr>
        <p:spPr>
          <a:xfrm>
            <a:off x="11024507" y="-1664"/>
            <a:ext cx="1167494" cy="1881641"/>
          </a:xfrm>
          <a:custGeom>
            <a:rect b="b" l="l" r="r" t="t"/>
            <a:pathLst>
              <a:path extrusionOk="0" h="1881641" w="1167494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4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"/>
          <p:cNvSpPr/>
          <p:nvPr/>
        </p:nvSpPr>
        <p:spPr>
          <a:xfrm flipH="1" rot="-5400000">
            <a:off x="10667432" y="5333432"/>
            <a:ext cx="1881641" cy="1167493"/>
          </a:xfrm>
          <a:custGeom>
            <a:rect b="b" l="l" r="r" t="t"/>
            <a:pathLst>
              <a:path extrusionOk="0" h="1167493" w="1881641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4"/>
          <p:cNvSpPr/>
          <p:nvPr/>
        </p:nvSpPr>
        <p:spPr>
          <a:xfrm flipH="1" rot="10800000">
            <a:off x="9857012" y="3651505"/>
            <a:ext cx="1325563" cy="1325563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4"/>
          <p:cNvSpPr/>
          <p:nvPr/>
        </p:nvSpPr>
        <p:spPr>
          <a:xfrm rot="10800000">
            <a:off x="9857013" y="4976359"/>
            <a:ext cx="1167494" cy="1881641"/>
          </a:xfrm>
          <a:custGeom>
            <a:rect b="b" l="l" r="r" t="t"/>
            <a:pathLst>
              <a:path extrusionOk="0" h="1881641" w="1167494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ole team">
  <p:cSld name="Whole team">
    <p:bg>
      <p:bgPr>
        <a:solidFill>
          <a:schemeClr val="accent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/>
          <p:nvPr>
            <p:ph idx="2" type="pic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3" type="body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5"/>
          <p:cNvSpPr/>
          <p:nvPr>
            <p:ph idx="4" type="pic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25"/>
          <p:cNvSpPr txBox="1"/>
          <p:nvPr>
            <p:ph idx="5" type="body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6" type="body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5"/>
          <p:cNvSpPr/>
          <p:nvPr>
            <p:ph idx="7" type="pic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5"/>
          <p:cNvSpPr txBox="1"/>
          <p:nvPr>
            <p:ph idx="8" type="body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9" type="body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5"/>
          <p:cNvSpPr/>
          <p:nvPr>
            <p:ph idx="13" type="pic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5"/>
          <p:cNvSpPr txBox="1"/>
          <p:nvPr>
            <p:ph idx="14" type="body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5"/>
          <p:cNvSpPr txBox="1"/>
          <p:nvPr>
            <p:ph idx="15" type="body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5"/>
          <p:cNvSpPr/>
          <p:nvPr>
            <p:ph idx="16" type="pic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5"/>
          <p:cNvSpPr txBox="1"/>
          <p:nvPr>
            <p:ph idx="17" type="body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18" type="body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5"/>
          <p:cNvSpPr/>
          <p:nvPr>
            <p:ph idx="19" type="pic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25"/>
          <p:cNvSpPr txBox="1"/>
          <p:nvPr>
            <p:ph idx="20" type="body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21" type="body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5"/>
          <p:cNvSpPr/>
          <p:nvPr>
            <p:ph idx="22" type="pic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5"/>
          <p:cNvSpPr txBox="1"/>
          <p:nvPr>
            <p:ph idx="23" type="body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24" type="body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5"/>
          <p:cNvSpPr/>
          <p:nvPr>
            <p:ph idx="25" type="pic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5"/>
          <p:cNvSpPr txBox="1"/>
          <p:nvPr>
            <p:ph idx="26" type="body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27" type="body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bg>
      <p:bgPr>
        <a:solidFill>
          <a:schemeClr val="accen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/>
          <p:nvPr/>
        </p:nvSpPr>
        <p:spPr>
          <a:xfrm flipH="1">
            <a:off x="8580896" y="1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6"/>
          <p:cNvSpPr/>
          <p:nvPr/>
        </p:nvSpPr>
        <p:spPr>
          <a:xfrm flipH="1" rot="5400000">
            <a:off x="1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6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itle and Content">
  <p:cSld name="2 Title and Conten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7"/>
          <p:cNvSpPr/>
          <p:nvPr/>
        </p:nvSpPr>
        <p:spPr>
          <a:xfrm flipH="1">
            <a:off x="8580896" y="1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7"/>
          <p:cNvSpPr/>
          <p:nvPr/>
        </p:nvSpPr>
        <p:spPr>
          <a:xfrm flipH="1">
            <a:off x="8580896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7"/>
          <p:cNvSpPr/>
          <p:nvPr/>
        </p:nvSpPr>
        <p:spPr>
          <a:xfrm>
            <a:off x="1" y="0"/>
            <a:ext cx="933856" cy="933856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27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142" name="Google Shape;142;p27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7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27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27"/>
          <p:cNvSpPr txBox="1"/>
          <p:nvPr>
            <p:ph idx="2" type="body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7"/>
          <p:cNvSpPr txBox="1"/>
          <p:nvPr>
            <p:ph idx="3" type="body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4" type="body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/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/>
              <a:t>SUST TTS Corpus: A phonetically-balanced corpus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/>
              <a:t>for Bangla text-to-speech synthesis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t/>
            </a:r>
            <a:endParaRPr sz="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t/>
            </a:r>
            <a:endParaRPr sz="3200"/>
          </a:p>
        </p:txBody>
      </p:sp>
      <p:sp>
        <p:nvSpPr>
          <p:cNvPr id="191" name="Google Shape;191;p1"/>
          <p:cNvSpPr txBox="1"/>
          <p:nvPr>
            <p:ph idx="1" type="subTitle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/>
              <a:t>Arif Ahmad, Md. Reza Selim, Md. Zafar Iqbal and M. Shahidur Rahman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"/>
          <p:cNvSpPr txBox="1"/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97" name="Google Shape;197;p3"/>
          <p:cNvSpPr txBox="1"/>
          <p:nvPr>
            <p:ph idx="1" type="body"/>
          </p:nvPr>
        </p:nvSpPr>
        <p:spPr>
          <a:xfrm>
            <a:off x="1167493" y="2087563"/>
            <a:ext cx="9779100" cy="3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SUST TTS Corpus is a publicly available Bangla text to speech corpus with around 30 hours of phonetically balanced bangla speech with 17357 utterances which has a standard performance comparable to the current state-of the-art Bangla TTS system.</a:t>
            </a:r>
            <a:endParaRPr/>
          </a:p>
        </p:txBody>
      </p:sp>
      <p:sp>
        <p:nvSpPr>
          <p:cNvPr id="198" name="Google Shape;198;p3"/>
          <p:cNvSpPr txBox="1"/>
          <p:nvPr>
            <p:ph idx="10" type="dt"/>
          </p:nvPr>
        </p:nvSpPr>
        <p:spPr>
          <a:xfrm>
            <a:off x="381000" y="6356350"/>
            <a:ext cx="170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12/5/2022</a:t>
            </a:r>
            <a:endParaRPr/>
          </a:p>
        </p:txBody>
      </p:sp>
      <p:sp>
        <p:nvSpPr>
          <p:cNvPr id="199" name="Google Shape;19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00"/>
              <a:t>SUST TTS Corpus: A phonetically-balanced corpus for Bangla text-to-speech synthesis</a:t>
            </a:r>
            <a:endParaRPr sz="500"/>
          </a:p>
        </p:txBody>
      </p:sp>
      <p:sp>
        <p:nvSpPr>
          <p:cNvPr id="200" name="Google Shape;200;p3"/>
          <p:cNvSpPr txBox="1"/>
          <p:nvPr>
            <p:ph idx="12" type="sldNum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1" name="Google Shape;201;p3"/>
          <p:cNvCxnSpPr/>
          <p:nvPr/>
        </p:nvCxnSpPr>
        <p:spPr>
          <a:xfrm>
            <a:off x="1285875" y="471500"/>
            <a:ext cx="7629600" cy="48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3"/>
          <p:cNvCxnSpPr/>
          <p:nvPr/>
        </p:nvCxnSpPr>
        <p:spPr>
          <a:xfrm flipH="1">
            <a:off x="3000275" y="785825"/>
            <a:ext cx="5272200" cy="49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b2a5a5d9fc_0_4"/>
          <p:cNvSpPr txBox="1"/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208" name="Google Shape;208;g1b2a5a5d9fc_0_4"/>
          <p:cNvSpPr txBox="1"/>
          <p:nvPr>
            <p:ph idx="1" type="body"/>
          </p:nvPr>
        </p:nvSpPr>
        <p:spPr>
          <a:xfrm>
            <a:off x="1167493" y="2017467"/>
            <a:ext cx="9779100" cy="3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-3797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Advancement of Deep Learning techniques.</a:t>
            </a:r>
            <a:endParaRPr/>
          </a:p>
          <a:p>
            <a:pPr indent="-3797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Size(req. around 25 hours for TTS) of previously available corpus.</a:t>
            </a:r>
            <a:endParaRPr/>
          </a:p>
          <a:p>
            <a:pPr indent="-3797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Quality of previously available corpus.</a:t>
            </a:r>
            <a:endParaRPr/>
          </a:p>
          <a:p>
            <a:pPr indent="-3797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Not much ( Low resource) publicly available corpus for speech research.</a:t>
            </a:r>
            <a:endParaRPr/>
          </a:p>
          <a:p>
            <a:pPr indent="-3797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To accelerate speech research in Bangla.</a:t>
            </a:r>
            <a:endParaRPr/>
          </a:p>
        </p:txBody>
      </p:sp>
      <p:sp>
        <p:nvSpPr>
          <p:cNvPr id="209" name="Google Shape;209;g1b2a5a5d9fc_0_4"/>
          <p:cNvSpPr txBox="1"/>
          <p:nvPr>
            <p:ph idx="10" type="dt"/>
          </p:nvPr>
        </p:nvSpPr>
        <p:spPr>
          <a:xfrm>
            <a:off x="3810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12/5/2022</a:t>
            </a:r>
            <a:endParaRPr/>
          </a:p>
        </p:txBody>
      </p:sp>
      <p:sp>
        <p:nvSpPr>
          <p:cNvPr id="210" name="Google Shape;210;g1b2a5a5d9fc_0_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800"/>
              <a:t>SUST TTS Corpus: A phonetically-balanced corpus for Bangla text-to-speech synthesis</a:t>
            </a:r>
            <a:endParaRPr sz="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1b2a5a5d9fc_0_4"/>
          <p:cNvSpPr txBox="1"/>
          <p:nvPr>
            <p:ph idx="12" type="sldNum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b2a5a5d9fc_0_21"/>
          <p:cNvSpPr txBox="1"/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217" name="Google Shape;217;g1b2a5a5d9fc_0_21"/>
          <p:cNvSpPr txBox="1"/>
          <p:nvPr>
            <p:ph idx="1" type="body"/>
          </p:nvPr>
        </p:nvSpPr>
        <p:spPr>
          <a:xfrm>
            <a:off x="1167493" y="2087563"/>
            <a:ext cx="9779100" cy="3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LJ Speech (24.6 hours) Dataset for English Language.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Google (3 hours) multi-speaker TTS corpus.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IndicSpeech (contains 22 hours of Bangla speech) for Indian Languages.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Ruslan Dataset for Russian Language, JSUT Dataset for Japanese Language etc.</a:t>
            </a:r>
            <a:endParaRPr sz="2000"/>
          </a:p>
        </p:txBody>
      </p:sp>
      <p:sp>
        <p:nvSpPr>
          <p:cNvPr id="218" name="Google Shape;218;g1b2a5a5d9fc_0_21"/>
          <p:cNvSpPr txBox="1"/>
          <p:nvPr>
            <p:ph idx="10" type="dt"/>
          </p:nvPr>
        </p:nvSpPr>
        <p:spPr>
          <a:xfrm>
            <a:off x="381000" y="6356350"/>
            <a:ext cx="170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12/5/2022</a:t>
            </a:r>
            <a:endParaRPr/>
          </a:p>
        </p:txBody>
      </p:sp>
      <p:sp>
        <p:nvSpPr>
          <p:cNvPr id="219" name="Google Shape;219;g1b2a5a5d9fc_0_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800"/>
              <a:t>SUST TTS Corpus: A phonetically-balanced corpus for Bangla text-to-speech synthesis</a:t>
            </a:r>
            <a:endParaRPr sz="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1b2a5a5d9fc_0_21"/>
          <p:cNvSpPr txBox="1"/>
          <p:nvPr>
            <p:ph idx="12" type="sldNum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accent3"/>
                </a:solidFill>
              </a:rPr>
              <a:t>‹#›</a:t>
            </a:fld>
            <a:endParaRPr>
              <a:solidFill>
                <a:schemeClr val="accent3"/>
              </a:solidFill>
            </a:endParaRPr>
          </a:p>
        </p:txBody>
      </p:sp>
      <p:cxnSp>
        <p:nvCxnSpPr>
          <p:cNvPr id="221" name="Google Shape;221;g1b2a5a5d9fc_0_21"/>
          <p:cNvCxnSpPr/>
          <p:nvPr/>
        </p:nvCxnSpPr>
        <p:spPr>
          <a:xfrm>
            <a:off x="2471750" y="4386275"/>
            <a:ext cx="6615000" cy="8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g1b2a5a5d9fc_0_21"/>
          <p:cNvCxnSpPr/>
          <p:nvPr/>
        </p:nvCxnSpPr>
        <p:spPr>
          <a:xfrm flipH="1">
            <a:off x="2400350" y="4357700"/>
            <a:ext cx="5786400" cy="9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b2a5a5d9fc_0_34"/>
          <p:cNvSpPr txBox="1"/>
          <p:nvPr>
            <p:ph type="title"/>
          </p:nvPr>
        </p:nvSpPr>
        <p:spPr>
          <a:xfrm>
            <a:off x="1167500" y="381000"/>
            <a:ext cx="97791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Corpus Design</a:t>
            </a:r>
            <a:endParaRPr/>
          </a:p>
        </p:txBody>
      </p:sp>
      <p:sp>
        <p:nvSpPr>
          <p:cNvPr id="228" name="Google Shape;228;g1b2a5a5d9fc_0_34"/>
          <p:cNvSpPr txBox="1"/>
          <p:nvPr>
            <p:ph idx="10" type="dt"/>
          </p:nvPr>
        </p:nvSpPr>
        <p:spPr>
          <a:xfrm>
            <a:off x="381000" y="6356350"/>
            <a:ext cx="170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12/5/2022</a:t>
            </a:r>
            <a:endParaRPr/>
          </a:p>
        </p:txBody>
      </p:sp>
      <p:sp>
        <p:nvSpPr>
          <p:cNvPr id="229" name="Google Shape;229;g1b2a5a5d9fc_0_3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800"/>
              <a:t>SUST TTS Corpus: A phonetically-balanced corpus for Bangla text-to-speech synthesis</a:t>
            </a:r>
            <a:endParaRPr sz="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g1b2a5a5d9fc_0_34"/>
          <p:cNvSpPr txBox="1"/>
          <p:nvPr>
            <p:ph idx="12" type="sldNum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g1b2a5a5d9fc_0_34"/>
          <p:cNvSpPr/>
          <p:nvPr/>
        </p:nvSpPr>
        <p:spPr>
          <a:xfrm>
            <a:off x="3579000" y="1706700"/>
            <a:ext cx="5034000" cy="95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a Text Corpus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1b2a5a5d9fc_0_34"/>
          <p:cNvSpPr/>
          <p:nvPr/>
        </p:nvSpPr>
        <p:spPr>
          <a:xfrm>
            <a:off x="3579000" y="3048475"/>
            <a:ext cx="5034000" cy="95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Speaker Selection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1b2a5a5d9fc_0_34"/>
          <p:cNvSpPr/>
          <p:nvPr/>
        </p:nvSpPr>
        <p:spPr>
          <a:xfrm>
            <a:off x="3579000" y="4390250"/>
            <a:ext cx="5034000" cy="95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Speech Recording Process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b2a5a5d9fc_0_72"/>
          <p:cNvSpPr txBox="1"/>
          <p:nvPr>
            <p:ph idx="1" type="body"/>
          </p:nvPr>
        </p:nvSpPr>
        <p:spPr>
          <a:xfrm>
            <a:off x="1167491" y="2354868"/>
            <a:ext cx="3218700" cy="28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22 phonetically balanced scripts (after normalization).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18357 stand alone sentences.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format -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[ID]		[TEXT]</a:t>
            </a:r>
            <a:endParaRPr/>
          </a:p>
        </p:txBody>
      </p:sp>
      <p:sp>
        <p:nvSpPr>
          <p:cNvPr id="239" name="Google Shape;239;g1b2a5a5d9fc_0_72"/>
          <p:cNvSpPr txBox="1"/>
          <p:nvPr>
            <p:ph idx="10" type="dt"/>
          </p:nvPr>
        </p:nvSpPr>
        <p:spPr>
          <a:xfrm>
            <a:off x="381000" y="6356350"/>
            <a:ext cx="17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12/5/2022</a:t>
            </a:r>
            <a:endParaRPr/>
          </a:p>
        </p:txBody>
      </p:sp>
      <p:sp>
        <p:nvSpPr>
          <p:cNvPr id="240" name="Google Shape;240;g1b2a5a5d9fc_0_7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800"/>
              <a:t>SUST TTS Corpus: A phonetically-balanced corpus for Bangla text-to-speech synthesis</a:t>
            </a:r>
            <a:endParaRPr sz="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g1b2a5a5d9fc_0_72"/>
          <p:cNvSpPr txBox="1"/>
          <p:nvPr>
            <p:ph idx="12" type="sldNum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g1b2a5a5d9fc_0_72"/>
          <p:cNvSpPr txBox="1"/>
          <p:nvPr>
            <p:ph idx="2" type="body"/>
          </p:nvPr>
        </p:nvSpPr>
        <p:spPr>
          <a:xfrm>
            <a:off x="4683775" y="2526325"/>
            <a:ext cx="3173400" cy="28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24 y/o male.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Professional Voice Artist.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Clear pronunciation.</a:t>
            </a:r>
            <a:endParaRPr/>
          </a:p>
        </p:txBody>
      </p:sp>
      <p:sp>
        <p:nvSpPr>
          <p:cNvPr id="243" name="Google Shape;243;g1b2a5a5d9fc_0_72"/>
          <p:cNvSpPr txBox="1"/>
          <p:nvPr>
            <p:ph idx="3" type="body"/>
          </p:nvPr>
        </p:nvSpPr>
        <p:spPr>
          <a:xfrm>
            <a:off x="1167493" y="2003804"/>
            <a:ext cx="31734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Text Corpus</a:t>
            </a:r>
            <a:endParaRPr/>
          </a:p>
        </p:txBody>
      </p:sp>
      <p:sp>
        <p:nvSpPr>
          <p:cNvPr id="244" name="Google Shape;244;g1b2a5a5d9fc_0_72"/>
          <p:cNvSpPr txBox="1"/>
          <p:nvPr>
            <p:ph idx="4" type="body"/>
          </p:nvPr>
        </p:nvSpPr>
        <p:spPr>
          <a:xfrm>
            <a:off x="4683788" y="2003804"/>
            <a:ext cx="31734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Speaker Selection</a:t>
            </a:r>
            <a:endParaRPr/>
          </a:p>
        </p:txBody>
      </p:sp>
      <p:sp>
        <p:nvSpPr>
          <p:cNvPr id="245" name="Google Shape;245;g1b2a5a5d9fc_0_72"/>
          <p:cNvSpPr txBox="1"/>
          <p:nvPr>
            <p:ph idx="5" type="body"/>
          </p:nvPr>
        </p:nvSpPr>
        <p:spPr>
          <a:xfrm>
            <a:off x="8154750" y="3027025"/>
            <a:ext cx="3173400" cy="28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Audacity for clipping.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sampled at 48 KHz.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stored at 16 bit PCM WAV format.</a:t>
            </a:r>
            <a:endParaRPr/>
          </a:p>
        </p:txBody>
      </p:sp>
      <p:sp>
        <p:nvSpPr>
          <p:cNvPr id="246" name="Google Shape;246;g1b2a5a5d9fc_0_72"/>
          <p:cNvSpPr txBox="1"/>
          <p:nvPr>
            <p:ph idx="6" type="body"/>
          </p:nvPr>
        </p:nvSpPr>
        <p:spPr>
          <a:xfrm>
            <a:off x="8200083" y="2003804"/>
            <a:ext cx="31734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Speech Recording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2022-12-05T11:49:37Z</dcterms:created>
  <dc:creator>MD ATAULLHA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