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lEW2QjRMIIWhVz+G4lt98tPqH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ataullha</a:t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soumik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soumik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soumik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ataullha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2a5a5d9f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ataullha</a:t>
            </a:r>
            <a:endParaRPr/>
          </a:p>
        </p:txBody>
      </p:sp>
      <p:sp>
        <p:nvSpPr>
          <p:cNvPr id="202" name="Google Shape;202;g1b2a5a5d9f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2a5a5d9f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ataullha</a:t>
            </a:r>
            <a:endParaRPr/>
          </a:p>
        </p:txBody>
      </p:sp>
      <p:sp>
        <p:nvSpPr>
          <p:cNvPr id="211" name="Google Shape;211;g1b2a5a5d9f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2a5a5d9f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ataullha</a:t>
            </a:r>
            <a:endParaRPr/>
          </a:p>
        </p:txBody>
      </p:sp>
      <p:sp>
        <p:nvSpPr>
          <p:cNvPr id="220" name="Google Shape;220;g1b2a5a5d9f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2a5a5d9fc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ataullha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b2a5a5d9fc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soumik</a:t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soumik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soumik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167493" y="1122363"/>
            <a:ext cx="7096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167493" y="3602038"/>
            <a:ext cx="9500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583746" y="4960030"/>
            <a:ext cx="1551300" cy="155130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1" y="4571999"/>
            <a:ext cx="1117875" cy="1117875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1" y="5739492"/>
            <a:ext cx="1117875" cy="1117875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7"/>
          <p:cNvGrpSpPr/>
          <p:nvPr/>
        </p:nvGrpSpPr>
        <p:grpSpPr>
          <a:xfrm>
            <a:off x="8264878" y="-3418"/>
            <a:ext cx="3927680" cy="3165108"/>
            <a:chOff x="9857014" y="13834"/>
            <a:chExt cx="2334986" cy="1881641"/>
          </a:xfrm>
        </p:grpSpPr>
        <p:sp>
          <p:nvSpPr>
            <p:cNvPr id="23" name="Google Shape;23;p1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>
            <a:off x="0" y="-1"/>
            <a:ext cx="1166792" cy="11667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11024507" y="4580708"/>
            <a:ext cx="1167493" cy="2277847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8581528" y="1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 rot="5400000">
            <a:off x="633" y="3247528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>
  <p:cSld name="2 Title and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1167493" y="2528203"/>
            <a:ext cx="46635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7"/>
          <p:cNvSpPr/>
          <p:nvPr/>
        </p:nvSpPr>
        <p:spPr>
          <a:xfrm flipH="1">
            <a:off x="8581528" y="1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 flipH="1">
            <a:off x="8581528" y="3246896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1" y="0"/>
            <a:ext cx="933865" cy="933865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7"/>
          <p:cNvGrpSpPr/>
          <p:nvPr/>
        </p:nvGrpSpPr>
        <p:grpSpPr>
          <a:xfrm>
            <a:off x="8082091" y="5590903"/>
            <a:ext cx="1572380" cy="1267097"/>
            <a:chOff x="7413403" y="4976359"/>
            <a:chExt cx="2334986" cy="1881641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6283235" y="2528203"/>
            <a:ext cx="46635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1167493" y="2005689"/>
            <a:ext cx="46635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4" type="body"/>
          </p:nvPr>
        </p:nvSpPr>
        <p:spPr>
          <a:xfrm>
            <a:off x="6283235" y="2005689"/>
            <a:ext cx="46635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le and Content">
  <p:cSld name="3 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1167491" y="2526318"/>
            <a:ext cx="32187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8"/>
          <p:cNvSpPr/>
          <p:nvPr/>
        </p:nvSpPr>
        <p:spPr>
          <a:xfrm rot="5400000">
            <a:off x="8581528" y="0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-2364" y="3246896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 flipH="1" rot="5400000">
            <a:off x="11258135" y="5924135"/>
            <a:ext cx="933865" cy="933865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8"/>
          <p:cNvGrpSpPr/>
          <p:nvPr/>
        </p:nvGrpSpPr>
        <p:grpSpPr>
          <a:xfrm>
            <a:off x="2587416" y="5590903"/>
            <a:ext cx="1572380" cy="1267097"/>
            <a:chOff x="7413403" y="4976359"/>
            <a:chExt cx="2334986" cy="1881641"/>
          </a:xfrm>
        </p:grpSpPr>
        <p:sp>
          <p:nvSpPr>
            <p:cNvPr id="167" name="Google Shape;167;p2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381000" y="6356350"/>
            <a:ext cx="176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2" type="body"/>
          </p:nvPr>
        </p:nvSpPr>
        <p:spPr>
          <a:xfrm>
            <a:off x="4683787" y="2526318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3" type="body"/>
          </p:nvPr>
        </p:nvSpPr>
        <p:spPr>
          <a:xfrm>
            <a:off x="1167493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4" type="body"/>
          </p:nvPr>
        </p:nvSpPr>
        <p:spPr>
          <a:xfrm>
            <a:off x="4683788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5" type="body"/>
          </p:nvPr>
        </p:nvSpPr>
        <p:spPr>
          <a:xfrm>
            <a:off x="8200082" y="2526318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6" type="body"/>
          </p:nvPr>
        </p:nvSpPr>
        <p:spPr>
          <a:xfrm>
            <a:off x="8200083" y="2003804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1167494" y="1122363"/>
            <a:ext cx="6220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subTitle"/>
          </p:nvPr>
        </p:nvSpPr>
        <p:spPr>
          <a:xfrm>
            <a:off x="1167493" y="3602038"/>
            <a:ext cx="6220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9"/>
          <p:cNvSpPr/>
          <p:nvPr/>
        </p:nvSpPr>
        <p:spPr>
          <a:xfrm>
            <a:off x="8264426" y="0"/>
            <a:ext cx="392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9"/>
          <p:cNvGrpSpPr/>
          <p:nvPr/>
        </p:nvGrpSpPr>
        <p:grpSpPr>
          <a:xfrm>
            <a:off x="8264878" y="3685939"/>
            <a:ext cx="3927680" cy="3178844"/>
            <a:chOff x="9857014" y="13834"/>
            <a:chExt cx="2334986" cy="1881641"/>
          </a:xfrm>
        </p:grpSpPr>
        <p:sp>
          <p:nvSpPr>
            <p:cNvPr id="182" name="Google Shape;182;p2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9"/>
          <p:cNvSpPr/>
          <p:nvPr/>
        </p:nvSpPr>
        <p:spPr>
          <a:xfrm>
            <a:off x="0" y="-1"/>
            <a:ext cx="1166792" cy="1166792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167493" y="2017467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/>
          <p:nvPr/>
        </p:nvSpPr>
        <p:spPr>
          <a:xfrm flipH="1">
            <a:off x="8581528" y="1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8"/>
          <p:cNvSpPr/>
          <p:nvPr/>
        </p:nvSpPr>
        <p:spPr>
          <a:xfrm flipH="1">
            <a:off x="8581528" y="3246896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1" y="0"/>
            <a:ext cx="933865" cy="933865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8082091" y="5590903"/>
            <a:ext cx="1572380" cy="1267097"/>
            <a:chOff x="7413403" y="4976359"/>
            <a:chExt cx="2334986" cy="1881641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0" y="2286002"/>
            <a:ext cx="12208800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/>
          <p:nvPr/>
        </p:nvSpPr>
        <p:spPr>
          <a:xfrm flipH="1">
            <a:off x="8598350" y="3246896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/>
          <p:nvPr/>
        </p:nvSpPr>
        <p:spPr>
          <a:xfrm>
            <a:off x="1" y="0"/>
            <a:ext cx="933865" cy="933865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 rot="-5400000">
            <a:off x="10343976" y="438027"/>
            <a:ext cx="2286194" cy="1409748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167492" y="2653167"/>
            <a:ext cx="97791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0206318" y="6356350"/>
            <a:ext cx="160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>
            <p:ph type="ctrTitle"/>
          </p:nvPr>
        </p:nvSpPr>
        <p:spPr>
          <a:xfrm>
            <a:off x="1167494" y="1059400"/>
            <a:ext cx="6246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1167494" y="3539075"/>
            <a:ext cx="62460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53" name="Google Shape;53;p20"/>
          <p:cNvGrpSpPr/>
          <p:nvPr/>
        </p:nvGrpSpPr>
        <p:grpSpPr>
          <a:xfrm rot="-5400000">
            <a:off x="8286519" y="2206706"/>
            <a:ext cx="3032446" cy="2443687"/>
            <a:chOff x="9857014" y="13834"/>
            <a:chExt cx="2334986" cy="1881641"/>
          </a:xfrm>
        </p:grpSpPr>
        <p:sp>
          <p:nvSpPr>
            <p:cNvPr id="54" name="Google Shape;54;p20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0"/>
          <p:cNvSpPr/>
          <p:nvPr/>
        </p:nvSpPr>
        <p:spPr>
          <a:xfrm flipH="1">
            <a:off x="8581528" y="1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 flipH="1">
            <a:off x="8581528" y="3246896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Graph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167493" y="2087561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/>
          <p:nvPr/>
        </p:nvSpPr>
        <p:spPr>
          <a:xfrm flipH="1">
            <a:off x="8581528" y="1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/>
          <p:nvPr/>
        </p:nvSpPr>
        <p:spPr>
          <a:xfrm flipH="1" rot="5400000">
            <a:off x="633" y="3247528"/>
            <a:ext cx="3610472" cy="3610472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2"/>
          <p:cNvGrpSpPr/>
          <p:nvPr/>
        </p:nvGrpSpPr>
        <p:grpSpPr>
          <a:xfrm rot="-5400000">
            <a:off x="10772262" y="152643"/>
            <a:ext cx="1572380" cy="1267097"/>
            <a:chOff x="7413403" y="4976359"/>
            <a:chExt cx="2334986" cy="1881641"/>
          </a:xfrm>
        </p:grpSpPr>
        <p:sp>
          <p:nvSpPr>
            <p:cNvPr id="68" name="Google Shape;68;p22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2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1798721" y="1684338"/>
            <a:ext cx="85947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381000" y="519405"/>
            <a:ext cx="13644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6881813" y="4494213"/>
            <a:ext cx="35115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10609104" y="3399692"/>
            <a:ext cx="13644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0" y="-1664"/>
            <a:ext cx="9857100" cy="685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750430" y="381000"/>
            <a:ext cx="840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/>
          <p:nvPr>
            <p:ph idx="2" type="pic"/>
          </p:nvPr>
        </p:nvSpPr>
        <p:spPr>
          <a:xfrm>
            <a:off x="750429" y="2227758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2123351" y="2426400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3" type="body"/>
          </p:nvPr>
        </p:nvSpPr>
        <p:spPr>
          <a:xfrm>
            <a:off x="2123350" y="2811646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/>
          <p:nvPr>
            <p:ph idx="4" type="pic"/>
          </p:nvPr>
        </p:nvSpPr>
        <p:spPr>
          <a:xfrm>
            <a:off x="5495813" y="2227758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4"/>
          <p:cNvSpPr txBox="1"/>
          <p:nvPr>
            <p:ph idx="5" type="body"/>
          </p:nvPr>
        </p:nvSpPr>
        <p:spPr>
          <a:xfrm>
            <a:off x="6870817" y="242256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6" type="body"/>
          </p:nvPr>
        </p:nvSpPr>
        <p:spPr>
          <a:xfrm>
            <a:off x="6870816" y="280781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/>
          <p:nvPr>
            <p:ph idx="7" type="pic"/>
          </p:nvPr>
        </p:nvSpPr>
        <p:spPr>
          <a:xfrm>
            <a:off x="750429" y="4254273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4"/>
          <p:cNvSpPr txBox="1"/>
          <p:nvPr>
            <p:ph idx="8" type="body"/>
          </p:nvPr>
        </p:nvSpPr>
        <p:spPr>
          <a:xfrm>
            <a:off x="2123351" y="4498793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9" type="body"/>
          </p:nvPr>
        </p:nvSpPr>
        <p:spPr>
          <a:xfrm>
            <a:off x="2123350" y="4884039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/>
          <p:nvPr>
            <p:ph idx="13" type="pic"/>
          </p:nvPr>
        </p:nvSpPr>
        <p:spPr>
          <a:xfrm>
            <a:off x="5495813" y="4254273"/>
            <a:ext cx="1200300" cy="12012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4"/>
          <p:cNvSpPr txBox="1"/>
          <p:nvPr>
            <p:ph idx="14" type="body"/>
          </p:nvPr>
        </p:nvSpPr>
        <p:spPr>
          <a:xfrm>
            <a:off x="6870817" y="4498793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5" type="body"/>
          </p:nvPr>
        </p:nvSpPr>
        <p:spPr>
          <a:xfrm>
            <a:off x="6870816" y="4884039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381000" y="6356350"/>
            <a:ext cx="156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2871106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332334" y="6356350"/>
            <a:ext cx="116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4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/>
          <p:nvPr/>
        </p:nvSpPr>
        <p:spPr>
          <a:xfrm flipH="1">
            <a:off x="10866894" y="1879977"/>
            <a:ext cx="1325105" cy="1325105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/>
          <p:nvPr/>
        </p:nvSpPr>
        <p:spPr>
          <a:xfrm>
            <a:off x="10334091" y="2737752"/>
            <a:ext cx="1380900" cy="138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/>
          <p:nvPr/>
        </p:nvSpPr>
        <p:spPr>
          <a:xfrm flipH="1" rot="10800000">
            <a:off x="9857012" y="3651963"/>
            <a:ext cx="1325105" cy="1325105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le team">
  <p:cSld name="Whole tea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750430" y="381000"/>
            <a:ext cx="1067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/>
          <p:nvPr>
            <p:ph idx="2" type="pic"/>
          </p:nvPr>
        </p:nvSpPr>
        <p:spPr>
          <a:xfrm>
            <a:off x="750429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750430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3" type="body"/>
          </p:nvPr>
        </p:nvSpPr>
        <p:spPr>
          <a:xfrm>
            <a:off x="750429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/>
          <p:nvPr>
            <p:ph idx="4" type="pic"/>
          </p:nvPr>
        </p:nvSpPr>
        <p:spPr>
          <a:xfrm>
            <a:off x="3549397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 txBox="1"/>
          <p:nvPr>
            <p:ph idx="5" type="body"/>
          </p:nvPr>
        </p:nvSpPr>
        <p:spPr>
          <a:xfrm>
            <a:off x="3549398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6" type="body"/>
          </p:nvPr>
        </p:nvSpPr>
        <p:spPr>
          <a:xfrm>
            <a:off x="3549397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5"/>
          <p:cNvSpPr/>
          <p:nvPr>
            <p:ph idx="7" type="pic"/>
          </p:nvPr>
        </p:nvSpPr>
        <p:spPr>
          <a:xfrm>
            <a:off x="6348367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/>
          <p:nvPr>
            <p:ph idx="8" type="body"/>
          </p:nvPr>
        </p:nvSpPr>
        <p:spPr>
          <a:xfrm>
            <a:off x="6348368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9" type="body"/>
          </p:nvPr>
        </p:nvSpPr>
        <p:spPr>
          <a:xfrm>
            <a:off x="6348367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/>
          <p:nvPr>
            <p:ph idx="13" type="pic"/>
          </p:nvPr>
        </p:nvSpPr>
        <p:spPr>
          <a:xfrm>
            <a:off x="9147335" y="2068734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5"/>
          <p:cNvSpPr txBox="1"/>
          <p:nvPr>
            <p:ph idx="14" type="body"/>
          </p:nvPr>
        </p:nvSpPr>
        <p:spPr>
          <a:xfrm>
            <a:off x="9147336" y="2994545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5" type="body"/>
          </p:nvPr>
        </p:nvSpPr>
        <p:spPr>
          <a:xfrm>
            <a:off x="9147335" y="3379791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5"/>
          <p:cNvSpPr/>
          <p:nvPr>
            <p:ph idx="16" type="pic"/>
          </p:nvPr>
        </p:nvSpPr>
        <p:spPr>
          <a:xfrm>
            <a:off x="750429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5"/>
          <p:cNvSpPr txBox="1"/>
          <p:nvPr>
            <p:ph idx="17" type="body"/>
          </p:nvPr>
        </p:nvSpPr>
        <p:spPr>
          <a:xfrm>
            <a:off x="750430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8" type="body"/>
          </p:nvPr>
        </p:nvSpPr>
        <p:spPr>
          <a:xfrm>
            <a:off x="750429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5"/>
          <p:cNvSpPr/>
          <p:nvPr>
            <p:ph idx="19" type="pic"/>
          </p:nvPr>
        </p:nvSpPr>
        <p:spPr>
          <a:xfrm>
            <a:off x="3549397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5"/>
          <p:cNvSpPr txBox="1"/>
          <p:nvPr>
            <p:ph idx="20" type="body"/>
          </p:nvPr>
        </p:nvSpPr>
        <p:spPr>
          <a:xfrm>
            <a:off x="3549398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1" type="body"/>
          </p:nvPr>
        </p:nvSpPr>
        <p:spPr>
          <a:xfrm>
            <a:off x="3549397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/>
          <p:nvPr>
            <p:ph idx="22" type="pic"/>
          </p:nvPr>
        </p:nvSpPr>
        <p:spPr>
          <a:xfrm>
            <a:off x="6348367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5"/>
          <p:cNvSpPr txBox="1"/>
          <p:nvPr>
            <p:ph idx="23" type="body"/>
          </p:nvPr>
        </p:nvSpPr>
        <p:spPr>
          <a:xfrm>
            <a:off x="6348368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24" type="body"/>
          </p:nvPr>
        </p:nvSpPr>
        <p:spPr>
          <a:xfrm>
            <a:off x="6348367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/>
          <p:nvPr>
            <p:ph idx="25" type="pic"/>
          </p:nvPr>
        </p:nvSpPr>
        <p:spPr>
          <a:xfrm>
            <a:off x="9147335" y="4118551"/>
            <a:ext cx="905100" cy="9057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5"/>
          <p:cNvSpPr txBox="1"/>
          <p:nvPr>
            <p:ph idx="26" type="body"/>
          </p:nvPr>
        </p:nvSpPr>
        <p:spPr>
          <a:xfrm>
            <a:off x="9147336" y="5044362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27" type="body"/>
          </p:nvPr>
        </p:nvSpPr>
        <p:spPr>
          <a:xfrm>
            <a:off x="9147335" y="5429608"/>
            <a:ext cx="22812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81000" y="381000"/>
            <a:ext cx="11430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81000" y="1825625"/>
            <a:ext cx="11430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3810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9067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/>
              <a:t>SUST TTS Corpus: A phonetically-balanced corpus for Bangla text-to-speech synthesis</a:t>
            </a:r>
            <a:endParaRPr b="1"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Arif Ahmad, Md. Reza Selim, Md. Zafar Iqbal and M. Shahidur Rahman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76" name="Google Shape;2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accent3"/>
                </a:solidFill>
              </a:rPr>
              <a:t>SUST TTS Corpus: A phonetically-balanced corpus for Bangla text-to-speech synthesis</a:t>
            </a:r>
            <a:endParaRPr sz="5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pic>
        <p:nvPicPr>
          <p:cNvPr id="278" name="Google Shape;2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200" y="701176"/>
            <a:ext cx="3573075" cy="341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263" y="681975"/>
            <a:ext cx="3573075" cy="34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"/>
          <p:cNvSpPr txBox="1"/>
          <p:nvPr/>
        </p:nvSpPr>
        <p:spPr>
          <a:xfrm>
            <a:off x="1566275" y="4415100"/>
            <a:ext cx="8586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Both left and right figure indicates that SUST TTS4 which had 30 hour dataset has outperformed the other competitors.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6" name="Google Shape;286;p12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87" name="Google Shape;287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8" name="Google Shape;288;p12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1167500" y="2018425"/>
            <a:ext cx="86397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Scarcity of corpus.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Clear 30 hours of clean speech with rich coverage of phonetic units.Empirical results show that this corpus can be used to train a neural TTS system efficiently.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Future works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Including speeches of varying emotions would be the target of future works.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Expanding domain.</a:t>
            </a:r>
            <a:endParaRPr sz="2400"/>
          </a:p>
        </p:txBody>
      </p:sp>
      <p:sp>
        <p:nvSpPr>
          <p:cNvPr id="290" name="Google Shape;290;p12"/>
          <p:cNvSpPr txBox="1"/>
          <p:nvPr/>
        </p:nvSpPr>
        <p:spPr>
          <a:xfrm>
            <a:off x="2126225" y="4718300"/>
            <a:ext cx="831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1" name="Google Shape;291;p12"/>
          <p:cNvSpPr txBox="1"/>
          <p:nvPr/>
        </p:nvSpPr>
        <p:spPr>
          <a:xfrm>
            <a:off x="2126225" y="4041250"/>
            <a:ext cx="6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2126225" y="4071800"/>
            <a:ext cx="68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/>
        </p:nvSpPr>
        <p:spPr>
          <a:xfrm>
            <a:off x="3714400" y="6479725"/>
            <a:ext cx="831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>
                <a:solidFill>
                  <a:schemeClr val="accent3"/>
                </a:solidFill>
              </a:rPr>
              <a:t>SUST TTS Corpus: A phonetically-balanced corpus for Bangla text-to-speech synthesis</a:t>
            </a:r>
            <a:endParaRPr sz="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11915125" y="67973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 txBox="1"/>
          <p:nvPr>
            <p:ph type="ctrTitle"/>
          </p:nvPr>
        </p:nvSpPr>
        <p:spPr>
          <a:xfrm>
            <a:off x="1234468" y="1162538"/>
            <a:ext cx="7096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Thank you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400"/>
              <a:t> 2018331045</a:t>
            </a:r>
            <a:endParaRPr b="0"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2400"/>
              <a:t> 2018331081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6" name="Google Shape;196;p3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</a:t>
            </a:r>
            <a:r>
              <a:rPr lang="en-US" sz="2400"/>
              <a:t>ublicly available Bangla TTS corpus.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Around 30 hours (</a:t>
            </a:r>
            <a:r>
              <a:rPr lang="en-US" sz="2400"/>
              <a:t>almost 18 thousands utterances</a:t>
            </a:r>
            <a:r>
              <a:rPr lang="en-US" sz="2400"/>
              <a:t>) of phonetically balanced Bangla speech.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Standard performance comparable to the current state-of the-art Bangla TTS system.</a:t>
            </a:r>
            <a:endParaRPr sz="2400"/>
          </a:p>
        </p:txBody>
      </p:sp>
      <p:sp>
        <p:nvSpPr>
          <p:cNvPr id="197" name="Google Shape;197;p3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198" name="Google Shape;19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</p:txBody>
      </p:sp>
      <p:sp>
        <p:nvSpPr>
          <p:cNvPr id="199" name="Google Shape;199;p3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2a5a5d9fc_0_4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05" name="Google Shape;205;g1b2a5a5d9fc_0_4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Advancement of Deep Learning techniques.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Size (req. around 25 hours for TTS) of p</a:t>
            </a:r>
            <a:r>
              <a:rPr lang="en-US" sz="2400"/>
              <a:t>reviously</a:t>
            </a:r>
            <a:r>
              <a:rPr lang="en-US" sz="2400"/>
              <a:t> available corpus.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Quality of previously </a:t>
            </a:r>
            <a:r>
              <a:rPr lang="en-US" sz="2400"/>
              <a:t>available</a:t>
            </a:r>
            <a:r>
              <a:rPr lang="en-US" sz="2400"/>
              <a:t> corpus.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 much ( Low resource) </a:t>
            </a:r>
            <a:r>
              <a:rPr lang="en-US" sz="2400"/>
              <a:t>publicly</a:t>
            </a:r>
            <a:r>
              <a:rPr lang="en-US" sz="2400"/>
              <a:t> </a:t>
            </a:r>
            <a:r>
              <a:rPr lang="en-US" sz="2400"/>
              <a:t>available</a:t>
            </a:r>
            <a:r>
              <a:rPr lang="en-US" sz="2400"/>
              <a:t> corpus for speech research.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</a:t>
            </a:r>
            <a:r>
              <a:rPr lang="en-US" sz="2400"/>
              <a:t>accelerate speech research in Bangla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206" name="Google Shape;206;g1b2a5a5d9fc_0_4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07" name="Google Shape;207;g1b2a5a5d9fc_0_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b2a5a5d9fc_0_4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2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a5a5d9fc_0_21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14" name="Google Shape;214;g1b2a5a5d9fc_0_21"/>
          <p:cNvSpPr txBox="1"/>
          <p:nvPr>
            <p:ph idx="1" type="body"/>
          </p:nvPr>
        </p:nvSpPr>
        <p:spPr>
          <a:xfrm>
            <a:off x="1167493" y="2087563"/>
            <a:ext cx="97791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LJ Speech (24.6 hours) Dataset for English Language.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Google (3 hours) multi-speaker TTS corpus.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IndicSpeech (contains 22 hours of Bangla speech) for Indian Languages.</a:t>
            </a:r>
            <a:endParaRPr sz="2400"/>
          </a:p>
          <a:p>
            <a:pPr indent="-3810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Ruslan Dataset for Russian Language, JSUT Dataset for Japanese Language etc.</a:t>
            </a:r>
            <a:endParaRPr sz="2400"/>
          </a:p>
        </p:txBody>
      </p:sp>
      <p:sp>
        <p:nvSpPr>
          <p:cNvPr id="215" name="Google Shape;215;g1b2a5a5d9fc_0_21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16" name="Google Shape;216;g1b2a5a5d9fc_0_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b2a5a5d9fc_0_21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2a5a5d9fc_0_34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Corpus Design</a:t>
            </a:r>
            <a:endParaRPr/>
          </a:p>
        </p:txBody>
      </p:sp>
      <p:sp>
        <p:nvSpPr>
          <p:cNvPr id="223" name="Google Shape;223;g1b2a5a5d9fc_0_34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24" name="Google Shape;224;g1b2a5a5d9fc_0_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b2a5a5d9fc_0_34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26" name="Google Shape;226;g1b2a5a5d9fc_0_34"/>
          <p:cNvSpPr/>
          <p:nvPr/>
        </p:nvSpPr>
        <p:spPr>
          <a:xfrm>
            <a:off x="3579000" y="1706700"/>
            <a:ext cx="5034000" cy="9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Creating a Text Corpus</a:t>
            </a:r>
            <a:endParaRPr sz="1000"/>
          </a:p>
        </p:txBody>
      </p:sp>
      <p:sp>
        <p:nvSpPr>
          <p:cNvPr id="227" name="Google Shape;227;g1b2a5a5d9fc_0_34"/>
          <p:cNvSpPr/>
          <p:nvPr/>
        </p:nvSpPr>
        <p:spPr>
          <a:xfrm>
            <a:off x="3579000" y="3048475"/>
            <a:ext cx="5034000" cy="9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Speaker Selection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8" name="Google Shape;228;g1b2a5a5d9fc_0_34"/>
          <p:cNvSpPr/>
          <p:nvPr/>
        </p:nvSpPr>
        <p:spPr>
          <a:xfrm>
            <a:off x="3579000" y="4390250"/>
            <a:ext cx="5034000" cy="9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Speech Recording Process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2a5a5d9fc_0_72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34" name="Google Shape;234;g1b2a5a5d9fc_0_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b2a5a5d9fc_0_72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6" name="Google Shape;236;g1b2a5a5d9fc_0_72"/>
          <p:cNvSpPr txBox="1"/>
          <p:nvPr>
            <p:ph idx="4294967295" type="body"/>
          </p:nvPr>
        </p:nvSpPr>
        <p:spPr>
          <a:xfrm>
            <a:off x="991200" y="946850"/>
            <a:ext cx="10501200" cy="51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Text Corpus 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22 phonetically balanced scripts (after normalization).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almost 18357 stand alone sentences stored in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[ID]		[TEXT]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format.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Speaker Selection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 y/o male professional voice artist with clear pronunciation.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Speech Recording Process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Audacity for clipping, sampled at 48 KHz and stored at 16 bit PCM WAV format.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>
            <p:ph type="title"/>
          </p:nvPr>
        </p:nvSpPr>
        <p:spPr>
          <a:xfrm>
            <a:off x="1020600" y="381000"/>
            <a:ext cx="992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Corpus Statistics</a:t>
            </a:r>
            <a:endParaRPr/>
          </a:p>
        </p:txBody>
      </p:sp>
      <p:sp>
        <p:nvSpPr>
          <p:cNvPr id="242" name="Google Shape;242;p8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43" name="Google Shape;24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4" name="Google Shape;244;p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-49825" y="2292750"/>
            <a:ext cx="51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00" y="1657500"/>
            <a:ext cx="46644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500" y="1657500"/>
            <a:ext cx="46644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 txBox="1"/>
          <p:nvPr/>
        </p:nvSpPr>
        <p:spPr>
          <a:xfrm>
            <a:off x="1020600" y="4054150"/>
            <a:ext cx="957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About 17000 sentences from 3 to 20 words were used with an average of 6.24 sec.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Release the TTS for academic and commercial use.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54" name="Google Shape;254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5" name="Google Shape;255;p9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56" name="Google Shape;256;p9"/>
          <p:cNvSpPr txBox="1"/>
          <p:nvPr/>
        </p:nvSpPr>
        <p:spPr>
          <a:xfrm>
            <a:off x="581375" y="473575"/>
            <a:ext cx="80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Experiments</a:t>
            </a:r>
            <a:endParaRPr b="1" sz="4800"/>
          </a:p>
        </p:txBody>
      </p:sp>
      <p:sp>
        <p:nvSpPr>
          <p:cNvPr id="257" name="Google Shape;257;p9"/>
          <p:cNvSpPr txBox="1"/>
          <p:nvPr/>
        </p:nvSpPr>
        <p:spPr>
          <a:xfrm>
            <a:off x="595800" y="1657475"/>
            <a:ext cx="1146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Bangla Natural Speech synthesizer was used here. The functioning of SUST TTS  is given below</a:t>
            </a:r>
            <a:endParaRPr sz="2400"/>
          </a:p>
        </p:txBody>
      </p:sp>
      <p:pic>
        <p:nvPicPr>
          <p:cNvPr id="258" name="Google Shape;2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50" y="2673275"/>
            <a:ext cx="9611474" cy="28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12/5/2022</a:t>
            </a:r>
            <a:endParaRPr/>
          </a:p>
        </p:txBody>
      </p:sp>
      <p:sp>
        <p:nvSpPr>
          <p:cNvPr id="264" name="Google Shape;264;p10"/>
          <p:cNvSpPr txBox="1"/>
          <p:nvPr>
            <p:ph idx="11" type="ftr"/>
          </p:nvPr>
        </p:nvSpPr>
        <p:spPr>
          <a:xfrm>
            <a:off x="4060250" y="647700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/>
              <a:t>SUST TTS Corpus: A phonetically-balanced corpus for Bangla text-to-speech synthesis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66" name="Google Shape;266;p10"/>
          <p:cNvSpPr txBox="1"/>
          <p:nvPr/>
        </p:nvSpPr>
        <p:spPr>
          <a:xfrm>
            <a:off x="797925" y="560200"/>
            <a:ext cx="851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Results and Discussion</a:t>
            </a:r>
            <a:endParaRPr b="1" sz="4800"/>
          </a:p>
        </p:txBody>
      </p:sp>
      <p:sp>
        <p:nvSpPr>
          <p:cNvPr id="267" name="Google Shape;267;p10"/>
          <p:cNvSpPr txBox="1"/>
          <p:nvPr/>
        </p:nvSpPr>
        <p:spPr>
          <a:xfrm>
            <a:off x="1000075" y="1541975"/>
            <a:ext cx="83163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Objective evaluation with Perceptual Evaluation of Speech Quality (PESQ) score. 4 different datasets were used to measure the PESQ score. The datasets were splitted as below -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Subjective evaluation, with the Mean Opinion Score (MOS).A test </a:t>
            </a:r>
            <a:r>
              <a:rPr lang="en-US" sz="2400"/>
              <a:t>performed</a:t>
            </a:r>
            <a:r>
              <a:rPr lang="en-US" sz="2400"/>
              <a:t> by 30 people who gave score based on listening experience.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8" name="Google Shape;268;p10"/>
          <p:cNvSpPr txBox="1"/>
          <p:nvPr/>
        </p:nvSpPr>
        <p:spPr>
          <a:xfrm>
            <a:off x="1000075" y="3332275"/>
            <a:ext cx="915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Training set 96% </a:t>
            </a:r>
            <a:endParaRPr sz="2400"/>
          </a:p>
        </p:txBody>
      </p:sp>
      <p:sp>
        <p:nvSpPr>
          <p:cNvPr id="269" name="Google Shape;269;p10"/>
          <p:cNvSpPr txBox="1"/>
          <p:nvPr/>
        </p:nvSpPr>
        <p:spPr>
          <a:xfrm>
            <a:off x="4305300" y="3332275"/>
            <a:ext cx="76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V</a:t>
            </a:r>
            <a:r>
              <a:rPr lang="en-US" sz="2400">
                <a:solidFill>
                  <a:schemeClr val="dk1"/>
                </a:solidFill>
              </a:rPr>
              <a:t>alidation set 2%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8089075" y="3332275"/>
            <a:ext cx="363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</a:t>
            </a:r>
            <a:r>
              <a:rPr lang="en-US" sz="2400">
                <a:solidFill>
                  <a:schemeClr val="dk1"/>
                </a:solidFill>
              </a:rPr>
              <a:t>est set 2%.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2022-12-05T11:49:37Z</dcterms:created>
  <dc:creator>MD ATAULLHA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