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2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图片 8" descr="圣诞.jpg"/>
          <p:cNvPicPr>
            <a:picLocks noChangeAspect="1"/>
          </p:cNvPicPr>
          <p:nvPr/>
        </p:nvPicPr>
        <p:blipFill>
          <a:blip r:embed="rId2" cstate="print"/>
          <a:srcRect r="97050"/>
          <a:stretch>
            <a:fillRect/>
          </a:stretch>
        </p:blipFill>
        <p:spPr>
          <a:xfrm>
            <a:off x="0" y="0"/>
            <a:ext cx="2336800" cy="6858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97" name="图片 8" descr="圣诞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336800" y="0"/>
            <a:ext cx="985202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1" name="Text Placeholder 2"/>
          <p:cNvSpPr>
            <a:spLocks noGrp="1"/>
          </p:cNvSpPr>
          <p:nvPr>
            <p:ph type="subTitle" idx="1"/>
          </p:nvPr>
        </p:nvSpPr>
        <p:spPr>
          <a:xfrm>
            <a:off x="1828800" y="4400550"/>
            <a:ext cx="4953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85725" lvl="0" indent="-85725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95" name="Title Placeholder 1"/>
          <p:cNvSpPr>
            <a:spLocks noGrp="1"/>
          </p:cNvSpPr>
          <p:nvPr>
            <p:ph type="ctrTitle"/>
          </p:nvPr>
        </p:nvSpPr>
        <p:spPr>
          <a:xfrm>
            <a:off x="1828800" y="2168525"/>
            <a:ext cx="4933950" cy="1946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lnSpc>
                <a:spcPct val="110000"/>
              </a:lnSpc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5" y="266594"/>
            <a:ext cx="10749158" cy="6015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5" y="1117361"/>
            <a:ext cx="10749158" cy="453413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3765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内页副本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98500" y="1130300"/>
            <a:ext cx="10748963" cy="5045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82F288E0-7875-42C4-84C8-98DBBD3BF4D2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698500" y="381000"/>
            <a:ext cx="10748963" cy="60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5600" indent="-269875" algn="l" defTabSz="913765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50000"/>
        <a:buFont typeface="Wingdings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6870" indent="-356870" algn="l" defTabSz="913765" rtl="0" eaLnBrk="1" latinLnBrk="0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 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sz="8000">
                <a:sym typeface="+mn-ea"/>
              </a:rPr>
              <a:t>期末复习</a:t>
            </a:r>
            <a:endParaRPr lang="zh-CN" altLang="zh-CN" sz="8000"/>
          </a:p>
          <a:p>
            <a:endParaRPr lang="zh-CN" altLang="zh-CN" sz="80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320" y="2170430"/>
            <a:ext cx="9086215" cy="19462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charset="0"/>
                <a:ea typeface="黑体" charset="0"/>
              </a:rPr>
              <a:t>2016-2017</a:t>
            </a:r>
            <a:r>
              <a:rPr lang="zh-CN" altLang="en-US" dirty="0" smtClean="0">
                <a:latin typeface="黑体" charset="0"/>
                <a:ea typeface="黑体" charset="0"/>
              </a:rPr>
              <a:t>学年</a:t>
            </a:r>
            <a:r>
              <a:rPr lang="zh-CN" altLang="en-US" dirty="0">
                <a:latin typeface="黑体" charset="0"/>
                <a:ea typeface="黑体" charset="0"/>
              </a:rPr>
              <a:t>第一学期</a:t>
            </a:r>
            <a:br>
              <a:rPr lang="zh-CN" altLang="en-US" dirty="0">
                <a:latin typeface="黑体" charset="0"/>
                <a:ea typeface="黑体" charset="0"/>
              </a:rPr>
            </a:br>
            <a:r>
              <a:rPr lang="zh-CN" altLang="en-US" sz="3200" dirty="0">
                <a:latin typeface="黑体" charset="0"/>
                <a:ea typeface="黑体" charset="0"/>
              </a:rPr>
              <a:t>毛泽东思想和中国特色社会主义理论体系概论</a:t>
            </a:r>
            <a:endParaRPr lang="zh-CN" altLang="zh-CN" sz="3200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5150" y="2971800"/>
            <a:ext cx="3441700" cy="9810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charset="0"/>
              </a:rPr>
              <a:t>THE END!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89" y="2498799"/>
            <a:ext cx="10749158" cy="601525"/>
          </a:xfrm>
        </p:spPr>
        <p:txBody>
          <a:bodyPr/>
          <a:lstStyle/>
          <a:p>
            <a:r>
              <a:rPr lang="zh-CN" altLang="en-US" sz="4000" b="1" dirty="0"/>
              <a:t>考查形式和题型、分值分布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3227288"/>
            <a:ext cx="10918615" cy="2124639"/>
          </a:xfrm>
        </p:spPr>
        <p:txBody>
          <a:bodyPr/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不定项选择题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分*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8=16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</a:t>
            </a:r>
          </a:p>
          <a:p>
            <a:r>
              <a:rPr lang="zh-CN" altLang="en-US" sz="3200" dirty="0" smtClean="0">
                <a:latin typeface="微软雅黑" charset="0"/>
                <a:ea typeface="微软雅黑" charset="0"/>
              </a:rPr>
              <a:t>辨析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题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8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分*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3=24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</a:t>
            </a:r>
          </a:p>
          <a:p>
            <a:r>
              <a:rPr lang="zh-CN" altLang="en-US" sz="3200" dirty="0" smtClean="0">
                <a:latin typeface="微软雅黑" charset="0"/>
                <a:ea typeface="微软雅黑" charset="0"/>
              </a:rPr>
              <a:t>材料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分析题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20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分*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3=60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分</a:t>
            </a:r>
          </a:p>
          <a:p>
            <a:endParaRPr lang="zh-CN" altLang="en-US" sz="32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9495" y="925494"/>
            <a:ext cx="10749158" cy="601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考试</a:t>
            </a:r>
            <a:r>
              <a:rPr lang="zh-CN" altLang="en-US" sz="4000" b="1" dirty="0"/>
              <a:t>时间：</a:t>
            </a:r>
            <a:r>
              <a:rPr lang="en-US" altLang="zh-CN" sz="4000" b="1" dirty="0"/>
              <a:t>2017</a:t>
            </a:r>
            <a:r>
              <a:rPr lang="zh-CN" altLang="en-US" sz="4000" b="1" dirty="0"/>
              <a:t>年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月</a:t>
            </a:r>
            <a:r>
              <a:rPr lang="en-US" altLang="zh-CN" sz="4000" b="1" dirty="0"/>
              <a:t>4</a:t>
            </a:r>
            <a:r>
              <a:rPr lang="zh-CN" altLang="en-US" sz="4000" b="1" dirty="0"/>
              <a:t>日  上午</a:t>
            </a:r>
            <a:r>
              <a:rPr lang="en-US" altLang="zh-CN" sz="4000" b="1" dirty="0"/>
              <a:t>9</a:t>
            </a:r>
            <a:r>
              <a:rPr lang="zh-CN" altLang="en-US" sz="4000" b="1" dirty="0"/>
              <a:t>：</a:t>
            </a:r>
            <a:r>
              <a:rPr lang="en-US" altLang="zh-CN" sz="4000" b="1" dirty="0"/>
              <a:t>00-11</a:t>
            </a:r>
            <a:r>
              <a:rPr lang="zh-CN" altLang="en-US" sz="4000" b="1" dirty="0"/>
              <a:t>：</a:t>
            </a:r>
            <a:r>
              <a:rPr lang="en-US" altLang="zh-CN" sz="4000" b="1" dirty="0"/>
              <a:t>00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马克思主义中国化的科学</a:t>
            </a:r>
            <a:r>
              <a:rPr lang="zh-CN" altLang="zh-CN" sz="3200" dirty="0" smtClean="0"/>
              <a:t>内涵</a:t>
            </a:r>
            <a:endParaRPr lang="en-US" altLang="zh-CN" sz="3200" dirty="0" smtClean="0"/>
          </a:p>
          <a:p>
            <a:r>
              <a:rPr lang="zh-CN" altLang="zh-CN" sz="3200" dirty="0" smtClean="0"/>
              <a:t>马克思主义</a:t>
            </a:r>
            <a:r>
              <a:rPr lang="zh-CN" altLang="zh-CN" sz="3200" dirty="0"/>
              <a:t>中国化的两大理论成果及其</a:t>
            </a:r>
            <a:r>
              <a:rPr lang="zh-CN" altLang="zh-CN" sz="3200" dirty="0" smtClean="0"/>
              <a:t>关系</a:t>
            </a:r>
            <a:endParaRPr lang="en-US" altLang="zh-CN" sz="3200" dirty="0" smtClean="0"/>
          </a:p>
          <a:p>
            <a:r>
              <a:rPr lang="zh-CN" altLang="zh-CN" sz="3200" dirty="0" smtClean="0"/>
              <a:t>毛泽东思想</a:t>
            </a:r>
            <a:r>
              <a:rPr lang="zh-CN" altLang="zh-CN" sz="3200" dirty="0"/>
              <a:t>的主要内容、活的灵魂、历史</a:t>
            </a:r>
            <a:r>
              <a:rPr lang="zh-CN" altLang="zh-CN" sz="3200" dirty="0" smtClean="0"/>
              <a:t>地位</a:t>
            </a:r>
            <a:endParaRPr lang="en-US" altLang="zh-CN" sz="3200" dirty="0" smtClean="0"/>
          </a:p>
          <a:p>
            <a:r>
              <a:rPr lang="zh-CN" altLang="zh-CN" sz="3200" dirty="0" smtClean="0"/>
              <a:t>中国</a:t>
            </a:r>
            <a:r>
              <a:rPr lang="zh-CN" altLang="zh-CN" sz="3200" dirty="0"/>
              <a:t>特色社会主义理论体系的主要内容、最新</a:t>
            </a:r>
            <a:r>
              <a:rPr lang="zh-CN" altLang="zh-CN" sz="3200" dirty="0" smtClean="0"/>
              <a:t>成果</a:t>
            </a:r>
            <a:endParaRPr lang="en-US" altLang="zh-CN" sz="3200" dirty="0" smtClean="0"/>
          </a:p>
          <a:p>
            <a:r>
              <a:rPr lang="zh-CN" altLang="zh-CN" sz="3200" dirty="0" smtClean="0"/>
              <a:t>实事求是</a:t>
            </a:r>
            <a:r>
              <a:rPr lang="zh-CN" altLang="zh-CN" sz="3200" dirty="0"/>
              <a:t>思想路线的科学</a:t>
            </a:r>
            <a:r>
              <a:rPr lang="zh-CN" altLang="zh-CN" sz="3200" dirty="0" smtClean="0"/>
              <a:t>内涵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第二章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新民主主义革命的总路线、基本纲领，新民主主义革命的基本经验</a:t>
            </a:r>
            <a:endParaRPr lang="zh-CN" altLang="en-US" sz="3600" dirty="0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92125" y="2386330"/>
            <a:ext cx="11061700" cy="74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dirty="0"/>
              <a:t>第三章</a:t>
            </a:r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574675" y="3874135"/>
            <a:ext cx="11061700" cy="182689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57505" indent="-35750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2" panose="05020102010507070707" pitchFamily="18" charset="2"/>
              <a:buChar char="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505" indent="-35750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新民主主义</a:t>
            </a:r>
            <a:r>
              <a:rPr lang="zh-CN" altLang="en-US" sz="3200" dirty="0"/>
              <a:t>社会，过渡时期总路线，社会主义改造的必要性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社会主义建设</a:t>
            </a:r>
            <a:r>
              <a:rPr lang="zh-CN" altLang="en-US" sz="3200" dirty="0"/>
              <a:t>道路的初步探索、理论成果、经验教训</a:t>
            </a:r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24510" y="2539365"/>
            <a:ext cx="11061700" cy="74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第五章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74040" y="3397250"/>
            <a:ext cx="11061700" cy="12420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57505" indent="-35750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2" panose="05020102010507070707" pitchFamily="18" charset="2"/>
              <a:buChar char="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505" indent="-35750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dirty="0"/>
              <a:t>社会主义初级阶段的科学含义、主要特征，发展的阶段性特征，社会主义初级阶段的主要矛盾、基本路线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第六章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865" y="1117600"/>
            <a:ext cx="11149330" cy="4533900"/>
          </a:xfrm>
        </p:spPr>
        <p:txBody>
          <a:bodyPr/>
          <a:lstStyle/>
          <a:p>
            <a:r>
              <a:rPr lang="zh-CN" altLang="zh-CN" sz="3600" dirty="0"/>
              <a:t>社会主义本质理论的科学内涵，社会主义的根本任务，“三步走”发展战略，全面建成小康社会，中国梦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3600" dirty="0"/>
              <a:t>发展中国特色社会主义的必由之路，全面深化改革，互利共赢的开放</a:t>
            </a:r>
            <a:r>
              <a:rPr lang="zh-CN" altLang="zh-CN" sz="3600" dirty="0" smtClean="0"/>
              <a:t>战略</a:t>
            </a:r>
            <a:endParaRPr lang="zh-CN" altLang="zh-C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第八章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95" y="1117361"/>
            <a:ext cx="10749158" cy="1504815"/>
          </a:xfrm>
        </p:spPr>
        <p:txBody>
          <a:bodyPr/>
          <a:lstStyle/>
          <a:p>
            <a:r>
              <a:rPr lang="zh-CN" altLang="zh-CN" sz="3200" dirty="0"/>
              <a:t>市场经济、社会主义市场经济，社会主义初级阶段的基本经济制度、分配制度，经济发展</a:t>
            </a:r>
            <a:r>
              <a:rPr lang="zh-CN" altLang="zh-CN" sz="3200" dirty="0" smtClean="0"/>
              <a:t>新常态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8790" y="2610855"/>
            <a:ext cx="10749158" cy="601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时政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8790" y="3461622"/>
            <a:ext cx="10749158" cy="15048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55600" indent="-269875" algn="l" defTabSz="91376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6870" indent="-356870" algn="l" defTabSz="913765" rtl="0" eaLnBrk="1" latinLnBrk="0" hangingPunct="1">
              <a:lnSpc>
                <a:spcPct val="13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dirty="0"/>
              <a:t>中国共产党建党</a:t>
            </a:r>
            <a:r>
              <a:rPr lang="en-US" altLang="zh-CN" sz="3200" dirty="0"/>
              <a:t>95</a:t>
            </a:r>
            <a:r>
              <a:rPr lang="zh-CN" altLang="zh-CN" sz="3200" dirty="0"/>
              <a:t>周年，长征胜利</a:t>
            </a:r>
            <a:r>
              <a:rPr lang="en-US" altLang="zh-CN" sz="3200" dirty="0"/>
              <a:t>80</a:t>
            </a:r>
            <a:r>
              <a:rPr lang="zh-CN" altLang="zh-CN" sz="3200" dirty="0"/>
              <a:t>周年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420" y="2743200"/>
            <a:ext cx="10749158" cy="2240915"/>
          </a:xfrm>
        </p:spPr>
        <p:txBody>
          <a:bodyPr/>
          <a:lstStyle/>
          <a:p>
            <a:r>
              <a:rPr lang="zh-CN" altLang="zh-CN" sz="3200" dirty="0" smtClean="0"/>
              <a:t>十八大相关理论内容、十八届五中全会最新政策调整</a:t>
            </a:r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8083" y="966682"/>
            <a:ext cx="10749158" cy="601525"/>
          </a:xfrm>
        </p:spPr>
        <p:txBody>
          <a:bodyPr/>
          <a:lstStyle/>
          <a:p>
            <a:r>
              <a:rPr lang="zh-CN" altLang="en-US" sz="3600" dirty="0" smtClean="0"/>
              <a:t>时政：大政方针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8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A6F9E"/>
      </a:accent1>
      <a:accent2>
        <a:srgbClr val="A65D30"/>
      </a:accent2>
      <a:accent3>
        <a:srgbClr val="1F6B62"/>
      </a:accent3>
      <a:accent4>
        <a:srgbClr val="6B621F"/>
      </a:accent4>
      <a:accent5>
        <a:srgbClr val="6E2050"/>
      </a:accent5>
      <a:accent6>
        <a:srgbClr val="3D92C7"/>
      </a:accent6>
      <a:hlink>
        <a:srgbClr val="4E6B1F"/>
      </a:hlink>
      <a:folHlink>
        <a:srgbClr val="1F286B"/>
      </a:folHlink>
    </a:clrScheme>
    <a:fontScheme name="自定义 11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245</Words>
  <Application>Microsoft Office PowerPoint</Application>
  <PresentationFormat>自定义</PresentationFormat>
  <Paragraphs>33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A000120141119A01PPBG</vt:lpstr>
      <vt:lpstr>2016-2017学年第一学期 毛泽东思想和中国特色社会主义理论体系概论</vt:lpstr>
      <vt:lpstr>考查形式和题型、分值分布</vt:lpstr>
      <vt:lpstr>第一章</vt:lpstr>
      <vt:lpstr>第二章</vt:lpstr>
      <vt:lpstr>第四章</vt:lpstr>
      <vt:lpstr>第六章</vt:lpstr>
      <vt:lpstr>第七章</vt:lpstr>
      <vt:lpstr>第八章</vt:lpstr>
      <vt:lpstr>时政：大政方针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开达</cp:lastModifiedBy>
  <cp:revision>10</cp:revision>
  <dcterms:created xsi:type="dcterms:W3CDTF">2015-12-30T13:46:00Z</dcterms:created>
  <dcterms:modified xsi:type="dcterms:W3CDTF">2016-12-19T03:25:41Z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