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Nunito SemiBold"/>
      <p:regular r:id="rId18"/>
      <p:bold r:id="rId19"/>
      <p:italic r:id="rId20"/>
      <p:boldItalic r:id="rId21"/>
    </p:embeddedFont>
    <p:embeddedFont>
      <p:font typeface="Nunito"/>
      <p:regular r:id="rId22"/>
      <p:bold r:id="rId23"/>
      <p:italic r:id="rId24"/>
      <p:boldItalic r:id="rId25"/>
    </p:embeddedFont>
    <p:embeddedFont>
      <p:font typeface="Nunito ExtraBold"/>
      <p:bold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irmB69GOJUKluSyP/UVpk/ASVA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B502B12-EC3F-4999-BD5C-83B7F4E4CBFC}">
  <a:tblStyle styleId="{3B502B12-EC3F-4999-BD5C-83B7F4E4CBF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rgbClr val="5B9BD5">
              <a:alpha val="20000"/>
            </a:srgbClr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5B9BD5">
              <a:alpha val="20000"/>
            </a:srgbClr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/>
      <a:tcStyle>
        <a:tcBdr>
          <a:bottom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SemiBold-italic.fntdata"/><Relationship Id="rId22" Type="http://schemas.openxmlformats.org/officeDocument/2006/relationships/font" Target="fonts/Nunito-regular.fntdata"/><Relationship Id="rId21" Type="http://schemas.openxmlformats.org/officeDocument/2006/relationships/font" Target="fonts/NunitoSemiBold-boldItalic.fntdata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ExtraBold-bold.fntdata"/><Relationship Id="rId25" Type="http://schemas.openxmlformats.org/officeDocument/2006/relationships/font" Target="fonts/Nunito-boldItalic.fntdata"/><Relationship Id="rId28" Type="http://customschemas.google.com/relationships/presentationmetadata" Target="metadata"/><Relationship Id="rId27" Type="http://schemas.openxmlformats.org/officeDocument/2006/relationships/font" Target="fonts/NunitoExtraBold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NunitoSemiBold-bold.fntdata"/><Relationship Id="rId18" Type="http://schemas.openxmlformats.org/officeDocument/2006/relationships/font" Target="fonts/Nunito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b9299dcbc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fb9299dcb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b9299dcbc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fb9299dcb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b9299dcbc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fb9299dcb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b9299dcbc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fb9299dcb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e94418d2c0_0_9"/>
          <p:cNvSpPr txBox="1"/>
          <p:nvPr>
            <p:ph type="ctrTitle"/>
          </p:nvPr>
        </p:nvSpPr>
        <p:spPr>
          <a:xfrm>
            <a:off x="2210208" y="744575"/>
            <a:ext cx="66222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6" name="Google Shape;16;ge94418d2c0_0_9"/>
          <p:cNvSpPr txBox="1"/>
          <p:nvPr>
            <p:ph idx="1" type="subTitle"/>
          </p:nvPr>
        </p:nvSpPr>
        <p:spPr>
          <a:xfrm>
            <a:off x="2210202" y="2834125"/>
            <a:ext cx="6622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e94418d2c0_0_40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e94418d2c0_0_15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9" name="Google Shape;19;ge94418d2c0_0_15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0" name="Google Shape;20;ge94418d2c0_0_15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e94418d2c0_0_42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23" name="Google Shape;23;ge94418d2c0_0_42"/>
          <p:cNvPicPr preferRelativeResize="0"/>
          <p:nvPr/>
        </p:nvPicPr>
        <p:blipFill rotWithShape="1">
          <a:blip r:embed="rId2">
            <a:alphaModFix/>
          </a:blip>
          <a:srcRect b="19151" l="42816" r="37296" t="18358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ge94418d2c0_0_42"/>
          <p:cNvSpPr txBox="1"/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ge94418d2c0_0_42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0" i="0" lang="en" sz="3300" u="none" cap="none" strike="noStrik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!</a:t>
            </a:r>
            <a:endParaRPr b="0" i="0" sz="3300" u="none" cap="none" strike="noStrik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26" name="Google Shape;26;ge94418d2c0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874" y="683275"/>
            <a:ext cx="3757725" cy="8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e94418d2c0_0_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9pPr>
          </a:lstStyle>
          <a:p/>
        </p:txBody>
      </p:sp>
      <p:sp>
        <p:nvSpPr>
          <p:cNvPr id="29" name="Google Shape;29;ge94418d2c0_0_12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>
  <p:cSld name="CUSTOM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e94418d2c0_0_19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aphicFrame>
        <p:nvGraphicFramePr>
          <p:cNvPr id="32" name="Google Shape;32;ge94418d2c0_0_19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{3B502B12-EC3F-4999-BD5C-83B7F4E4CBFC}</a:tableStyleId>
              </a:tblPr>
              <a:tblGrid>
                <a:gridCol w="883125"/>
                <a:gridCol w="3886050"/>
                <a:gridCol w="3886050"/>
              </a:tblGrid>
              <a:tr h="673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 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 for Marketing Team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5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 cards and prefer to engage online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 Online – Set up priority calling in lines – Upsell and Cross sell premium products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aseline="30000"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33" name="Google Shape;33;ge94418d2c0_0_19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e94418d2c0_0_23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36" name="Google Shape;36;ge94418d2c0_0_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ge94418d2c0_0_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ge94418d2c0_0_23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e94418d2c0_0_28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41" name="Google Shape;41;ge94418d2c0_0_28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e94418d2c0_0_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ge94418d2c0_0_31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e94418d2c0_0_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ge94418d2c0_0_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ge94418d2c0_0_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ge94418d2c0_0_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30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indent="-2667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50" name="Google Shape;50;ge94418d2c0_0_34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e94418d2c0_0_0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b="1" i="0" sz="22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7" name="Google Shape;7;ge94418d2c0_0_0"/>
          <p:cNvSpPr txBox="1"/>
          <p:nvPr>
            <p:ph idx="1" type="body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b="0" i="0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b="0" i="0" sz="8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b="0" i="0" sz="7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b="0" i="0" sz="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ge94418d2c0_0_0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" sz="7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b="1" i="0" sz="700" u="none" cap="none" strike="noStrike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" name="Google Shape;9;ge94418d2c0_0_0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ge94418d2c0_0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69500" y="68264"/>
            <a:ext cx="1395476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ge94418d2c0_0_0"/>
          <p:cNvGrpSpPr/>
          <p:nvPr/>
        </p:nvGrpSpPr>
        <p:grpSpPr>
          <a:xfrm>
            <a:off x="6593" y="10"/>
            <a:ext cx="175500" cy="709221"/>
            <a:chOff x="6593" y="10"/>
            <a:chExt cx="175500" cy="709221"/>
          </a:xfrm>
        </p:grpSpPr>
        <p:sp>
          <p:nvSpPr>
            <p:cNvPr id="12" name="Google Shape;12;ge94418d2c0_0_0"/>
            <p:cNvSpPr/>
            <p:nvPr/>
          </p:nvSpPr>
          <p:spPr>
            <a:xfrm>
              <a:off x="6593" y="10"/>
              <a:ext cx="175500" cy="355500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e94418d2c0_0_0"/>
            <p:cNvSpPr/>
            <p:nvPr/>
          </p:nvSpPr>
          <p:spPr>
            <a:xfrm>
              <a:off x="6593" y="353731"/>
              <a:ext cx="175500" cy="355500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/>
          <p:nvPr>
            <p:ph type="ctrTitle"/>
          </p:nvPr>
        </p:nvSpPr>
        <p:spPr>
          <a:xfrm>
            <a:off x="1132375" y="3215700"/>
            <a:ext cx="70467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000"/>
              <a:t>E-news Express</a:t>
            </a:r>
            <a:endParaRPr sz="4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000"/>
              <a:t>Statistical Analysis </a:t>
            </a:r>
            <a:endParaRPr sz="4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000"/>
              <a:t>of Business Data</a:t>
            </a:r>
            <a:endParaRPr sz="4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4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000"/>
              <a:t>By Atchara Chantharak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Conclusions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7" name="Google Shape;117;p6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With 95% Confidence Interval: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On average, users spent more time on the new landing page.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Users who became subscribers spent more time on a landing page.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T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he conversion rate of the new landing page is greater than that of the old landing page.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We do not have enough statistic evidence to conclude that the converted status and time users spent on the landing page depend on language. 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From this experiment, the conclusion is that the new landing page, a new feature, is more effective to gather new subscribers.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70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Contents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3" name="Google Shape;63;p2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Business Problem Overview and Solution Approach 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Data Overview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Key Findings and Insights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Conclusions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Business Problem Overview </a:t>
            </a:r>
            <a:r>
              <a:rPr lang="en">
                <a:solidFill>
                  <a:srgbClr val="000000"/>
                </a:solidFill>
              </a:rPr>
              <a:t>and Solution Approach 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9" name="Google Shape;69;p3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E-news Express plans to expand its business by acquiring new subscribers. </a:t>
            </a:r>
            <a:r>
              <a:rPr lang="en" sz="1600">
                <a:solidFill>
                  <a:srgbClr val="000000"/>
                </a:solidFill>
              </a:rPr>
              <a:t>Understanding</a:t>
            </a:r>
            <a:r>
              <a:rPr lang="en" sz="1600">
                <a:solidFill>
                  <a:srgbClr val="000000"/>
                </a:solidFill>
              </a:rPr>
              <a:t> consumer interests and wants will help determine whether a new feature will be effective </a:t>
            </a:r>
            <a:r>
              <a:rPr lang="en" sz="1600">
                <a:solidFill>
                  <a:srgbClr val="000000"/>
                </a:solidFill>
              </a:rPr>
              <a:t>or not</a:t>
            </a:r>
            <a:r>
              <a:rPr lang="en" sz="1600">
                <a:solidFill>
                  <a:srgbClr val="000000"/>
                </a:solidFill>
              </a:rPr>
              <a:t>.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The approach is to run an experiment called an a/b testing by: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Created the new landing page and ran it along with the old landing page.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Randomly selected 100 users and divided them equally into two groups. 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Analyzed the results to decide whether the new landing page is more effective to gather new subscribers.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Used 95% confidence interval for all analysis. 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Data Review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5" name="Google Shape;75;p4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100 randomly selected user ids</a:t>
            </a:r>
            <a:endParaRPr sz="1700">
              <a:solidFill>
                <a:schemeClr val="dk1"/>
              </a:solidFill>
            </a:endParaRPr>
          </a:p>
          <a:p>
            <a:pPr indent="-33655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lphaLcPeriod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50 users in the Control group: the old landing page 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lphaLcPeriod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50 users in the Treatment group: the new landing page 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Choice of Language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English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Spanish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French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Collected time visitors spent on the landing page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Converted status: yes and no</a:t>
            </a:r>
            <a:endParaRPr sz="17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Key Findings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and Insights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1" name="Google Shape;81;p5"/>
          <p:cNvSpPr txBox="1"/>
          <p:nvPr>
            <p:ph idx="1" type="body"/>
          </p:nvPr>
        </p:nvSpPr>
        <p:spPr>
          <a:xfrm>
            <a:off x="331350" y="975950"/>
            <a:ext cx="4369500" cy="23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chemeClr val="dk1"/>
                </a:solidFill>
                <a:highlight>
                  <a:srgbClr val="FFFFFF"/>
                </a:highlight>
              </a:rPr>
              <a:t>Average</a:t>
            </a:r>
            <a:r>
              <a:rPr b="1" lang="en" sz="1550">
                <a:solidFill>
                  <a:schemeClr val="dk1"/>
                </a:solidFill>
                <a:highlight>
                  <a:srgbClr val="FFFFFF"/>
                </a:highlight>
              </a:rPr>
              <a:t> time spent on landing page</a:t>
            </a:r>
            <a:endParaRPr b="1"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The new landing page is 6.22 minutes 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The old landing page is 4.53 minutes.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95% confidence interval, the users spend more time on the new landing page than the old landing page 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100"/>
              </a:spcBef>
              <a:spcAft>
                <a:spcPts val="70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82" name="Google Shape;8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8600" y="975950"/>
            <a:ext cx="3667125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b9299dcbc_0_4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Key Findings and Insights (cont’d)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8" name="Google Shape;88;gfb9299dcbc_0_4"/>
          <p:cNvSpPr txBox="1"/>
          <p:nvPr>
            <p:ph idx="1" type="body"/>
          </p:nvPr>
        </p:nvSpPr>
        <p:spPr>
          <a:xfrm>
            <a:off x="271000" y="987825"/>
            <a:ext cx="45885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chemeClr val="dk1"/>
                </a:solidFill>
                <a:highlight>
                  <a:srgbClr val="FFFFFF"/>
                </a:highlight>
              </a:rPr>
              <a:t>Conversion Rate</a:t>
            </a:r>
            <a:endParaRPr b="1"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Control group: 58% ( 29 yes and 21 no)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Treatment Group: 66% ( 33 yes and 17 no)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95% confidence interval, </a:t>
            </a:r>
            <a:r>
              <a:rPr b="1" lang="en" sz="1450">
                <a:solidFill>
                  <a:schemeClr val="dk1"/>
                </a:solidFill>
                <a:highlight>
                  <a:srgbClr val="FFFFFF"/>
                </a:highlight>
              </a:rPr>
              <a:t>the conversion rate for the new landing page is greater than the conversion rate for the old landing page.</a:t>
            </a:r>
            <a:endParaRPr b="1"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For both sample groups, there is correlation between time the users spent on the landing page and the conversion. The longer a user spent time on the page, the higher chance for them to subscribe.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100"/>
              </a:spcBef>
              <a:spcAft>
                <a:spcPts val="7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89" name="Google Shape;89;gfb9299dcbc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4600" y="988629"/>
            <a:ext cx="3638550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b9299dcbc_0_36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Key Findings and Insights (cont’d)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5" name="Google Shape;95;gfb9299dcbc_0_36"/>
          <p:cNvSpPr txBox="1"/>
          <p:nvPr>
            <p:ph idx="1" type="body"/>
          </p:nvPr>
        </p:nvSpPr>
        <p:spPr>
          <a:xfrm>
            <a:off x="348275" y="1018350"/>
            <a:ext cx="45885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chemeClr val="dk1"/>
                </a:solidFill>
                <a:highlight>
                  <a:srgbClr val="FFFFFF"/>
                </a:highlight>
              </a:rPr>
              <a:t>Time Spent and Language</a:t>
            </a:r>
            <a:endParaRPr b="1"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Average Time Spent from most to least 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○"/>
            </a:pPr>
            <a:r>
              <a:rPr b="1" lang="en" sz="1450">
                <a:solidFill>
                  <a:schemeClr val="dk1"/>
                </a:solidFill>
                <a:highlight>
                  <a:srgbClr val="FFFFFF"/>
                </a:highlight>
              </a:rPr>
              <a:t>English- </a:t>
            </a: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5:34 minutes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○"/>
            </a:pPr>
            <a:r>
              <a:rPr b="1" lang="en" sz="1450">
                <a:solidFill>
                  <a:schemeClr val="dk1"/>
                </a:solidFill>
                <a:highlight>
                  <a:srgbClr val="FFFFFF"/>
                </a:highlight>
              </a:rPr>
              <a:t>French- </a:t>
            </a: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5:20 minutes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○"/>
            </a:pPr>
            <a:r>
              <a:rPr b="1" lang="en" sz="1450">
                <a:solidFill>
                  <a:schemeClr val="dk1"/>
                </a:solidFill>
                <a:highlight>
                  <a:srgbClr val="FFFFFF"/>
                </a:highlight>
              </a:rPr>
              <a:t>Spanish</a:t>
            </a: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- 5:15 minutes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On average, users spent similar amount of time on the landing page. However, </a:t>
            </a:r>
            <a:r>
              <a:rPr b="1" lang="en" sz="1450">
                <a:solidFill>
                  <a:schemeClr val="dk1"/>
                </a:solidFill>
                <a:highlight>
                  <a:srgbClr val="FFFFFF"/>
                </a:highlight>
              </a:rPr>
              <a:t>French</a:t>
            </a: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 has the largest spread of time spent and </a:t>
            </a:r>
            <a:r>
              <a:rPr b="1" lang="en" sz="1450">
                <a:solidFill>
                  <a:schemeClr val="dk1"/>
                </a:solidFill>
                <a:highlight>
                  <a:srgbClr val="FFFFFF"/>
                </a:highlight>
              </a:rPr>
              <a:t>Spanish</a:t>
            </a: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 has the least spread. 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100"/>
              </a:spcBef>
              <a:spcAft>
                <a:spcPts val="7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96" name="Google Shape;96;gfb9299dcbc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9175" y="1014379"/>
            <a:ext cx="3648075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b9299dcbc_0_22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Key Findings and Insights (cont’d)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2" name="Google Shape;102;gfb9299dcbc_0_22"/>
          <p:cNvSpPr txBox="1"/>
          <p:nvPr>
            <p:ph idx="1" type="body"/>
          </p:nvPr>
        </p:nvSpPr>
        <p:spPr>
          <a:xfrm>
            <a:off x="961750" y="3979075"/>
            <a:ext cx="7668600" cy="8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1625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Spanish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- 34 users: 18 converted, 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English-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 32 users: 21 converted, and 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French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- 34 users: 15 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converted.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English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 has the highest converted counts, closely follow by 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Spanish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, and 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</a:rPr>
              <a:t>French</a:t>
            </a: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Char char="●"/>
            </a:pPr>
            <a:r>
              <a:rPr lang="en" sz="1150">
                <a:solidFill>
                  <a:schemeClr val="dk1"/>
                </a:solidFill>
                <a:highlight>
                  <a:srgbClr val="FFFFFF"/>
                </a:highlight>
              </a:rPr>
              <a:t>95% confidence interval, we do not have enough statistical significance to conclude that the converted status depend on preferred language.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03" name="Google Shape;103;gfb9299dcbc_0_22"/>
          <p:cNvSpPr txBox="1"/>
          <p:nvPr>
            <p:ph idx="1" type="body"/>
          </p:nvPr>
        </p:nvSpPr>
        <p:spPr>
          <a:xfrm>
            <a:off x="2278100" y="960213"/>
            <a:ext cx="43695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100"/>
              </a:spcBef>
              <a:spcAft>
                <a:spcPts val="700"/>
              </a:spcAft>
              <a:buNone/>
            </a:pPr>
            <a:r>
              <a:rPr b="1" lang="en" sz="1550">
                <a:solidFill>
                  <a:schemeClr val="dk1"/>
                </a:solidFill>
                <a:highlight>
                  <a:srgbClr val="FFFFFF"/>
                </a:highlight>
              </a:rPr>
              <a:t>Language and Converted Status 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04" name="Google Shape;104;gfb9299dcbc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513" y="1442150"/>
            <a:ext cx="7304686" cy="246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b9299dcbc_0_17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Key Findings and Insights (cont’d)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0" name="Google Shape;110;gfb9299dcbc_0_17"/>
          <p:cNvSpPr txBox="1"/>
          <p:nvPr>
            <p:ph idx="1" type="body"/>
          </p:nvPr>
        </p:nvSpPr>
        <p:spPr>
          <a:xfrm>
            <a:off x="202550" y="1014375"/>
            <a:ext cx="43179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highlight>
                  <a:srgbClr val="FFFFFF"/>
                </a:highlight>
              </a:rPr>
              <a:t>Language &amp; Time Spent on </a:t>
            </a:r>
            <a:r>
              <a:rPr b="1" lang="en" sz="1450">
                <a:solidFill>
                  <a:schemeClr val="dk1"/>
                </a:solidFill>
                <a:highlight>
                  <a:srgbClr val="FFFFFF"/>
                </a:highlight>
              </a:rPr>
              <a:t>New Landing Page 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On Average time spent from most to least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0675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b="1" lang="en" sz="1450">
                <a:solidFill>
                  <a:schemeClr val="dk1"/>
                </a:solidFill>
                <a:highlight>
                  <a:srgbClr val="FFFFFF"/>
                </a:highlight>
              </a:rPr>
              <a:t>English</a:t>
            </a: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: 6.40 minutes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0675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b="1" lang="en" sz="1450">
                <a:solidFill>
                  <a:schemeClr val="dk1"/>
                </a:solidFill>
                <a:highlight>
                  <a:srgbClr val="FFFFFF"/>
                </a:highlight>
              </a:rPr>
              <a:t>French:</a:t>
            </a: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 6.12 minutes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0675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b="1" lang="en" sz="1450">
                <a:solidFill>
                  <a:schemeClr val="dk1"/>
                </a:solidFill>
                <a:highlight>
                  <a:srgbClr val="FFFFFF"/>
                </a:highlight>
              </a:rPr>
              <a:t>Spanish</a:t>
            </a: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 5.50 minutes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Char char="●"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95% confidence interval, we do not have </a:t>
            </a: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</a:rPr>
              <a:t>enough statistical significance to conclude that language has effect on time users spent on the new landing page.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100"/>
              </a:spcBef>
              <a:spcAft>
                <a:spcPts val="7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11" name="Google Shape;111;gfb9299dcbc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3625" y="1010404"/>
            <a:ext cx="3819525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ust Lo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