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660"/>
  </p:normalViewPr>
  <p:slideViewPr>
    <p:cSldViewPr snapToGrid="0">
      <p:cViewPr varScale="1">
        <p:scale>
          <a:sx n="78" d="100"/>
          <a:sy n="78" d="100"/>
        </p:scale>
        <p:origin x="115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29924851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983C7-415D-457E-ABE2-344ACADA088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11742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2557460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57171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1047562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405824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3103676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4F23-CF27-4BCB-8260-4A0FA696B14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951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130600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355268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83C7-415D-457E-ABE2-344ACADA088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337995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983C7-415D-457E-ABE2-344ACADA088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170107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983C7-415D-457E-ABE2-344ACADA0880}"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305447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983C7-415D-457E-ABE2-344ACADA0880}"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395837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E5983C7-415D-457E-ABE2-344ACADA0880}"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95590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983C7-415D-457E-ABE2-344ACADA088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143506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983C7-415D-457E-ABE2-344ACADA088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94F23-CF27-4BCB-8260-4A0FA696B142}" type="slidenum">
              <a:rPr lang="en-IN" smtClean="0"/>
              <a:t>‹#›</a:t>
            </a:fld>
            <a:endParaRPr lang="en-IN"/>
          </a:p>
        </p:txBody>
      </p:sp>
    </p:spTree>
    <p:extLst>
      <p:ext uri="{BB962C8B-B14F-4D97-AF65-F5344CB8AC3E}">
        <p14:creationId xmlns:p14="http://schemas.microsoft.com/office/powerpoint/2010/main" val="58820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5983C7-415D-457E-ABE2-344ACADA0880}" type="datetimeFigureOut">
              <a:rPr lang="en-IN" smtClean="0"/>
              <a:t>04-04-2024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D94F23-CF27-4BCB-8260-4A0FA696B142}" type="slidenum">
              <a:rPr lang="en-IN" smtClean="0"/>
              <a:t>‹#›</a:t>
            </a:fld>
            <a:endParaRPr lang="en-IN"/>
          </a:p>
        </p:txBody>
      </p:sp>
    </p:spTree>
    <p:extLst>
      <p:ext uri="{BB962C8B-B14F-4D97-AF65-F5344CB8AC3E}">
        <p14:creationId xmlns:p14="http://schemas.microsoft.com/office/powerpoint/2010/main" val="32589804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06FFB-16F1-C26C-D064-1FCC54981B37}"/>
              </a:ext>
            </a:extLst>
          </p:cNvPr>
          <p:cNvSpPr txBox="1"/>
          <p:nvPr/>
        </p:nvSpPr>
        <p:spPr>
          <a:xfrm>
            <a:off x="1858298" y="1317523"/>
            <a:ext cx="8959798" cy="523220"/>
          </a:xfrm>
          <a:prstGeom prst="rect">
            <a:avLst/>
          </a:prstGeom>
          <a:noFill/>
        </p:spPr>
        <p:txBody>
          <a:bodyPr wrap="square" rtlCol="0">
            <a:spAutoFit/>
          </a:bodyPr>
          <a:lstStyle/>
          <a:p>
            <a:r>
              <a:rPr lang="en-IN" sz="2800" b="1" u="sng" dirty="0">
                <a:latin typeface="Berlin Sans FB Demi" panose="020E0802020502020306" pitchFamily="34" charset="0"/>
              </a:rPr>
              <a:t>Keylogger &amp; Security Implementation Using Python</a:t>
            </a:r>
          </a:p>
        </p:txBody>
      </p:sp>
      <p:sp>
        <p:nvSpPr>
          <p:cNvPr id="3" name="TextBox 2">
            <a:extLst>
              <a:ext uri="{FF2B5EF4-FFF2-40B4-BE49-F238E27FC236}">
                <a16:creationId xmlns:a16="http://schemas.microsoft.com/office/drawing/2014/main" id="{D815F29F-EC1B-6270-5D9B-7A499B7547E1}"/>
              </a:ext>
            </a:extLst>
          </p:cNvPr>
          <p:cNvSpPr txBox="1"/>
          <p:nvPr/>
        </p:nvSpPr>
        <p:spPr>
          <a:xfrm>
            <a:off x="1710812" y="3283974"/>
            <a:ext cx="5856988" cy="1477328"/>
          </a:xfrm>
          <a:prstGeom prst="rect">
            <a:avLst/>
          </a:prstGeom>
          <a:noFill/>
        </p:spPr>
        <p:txBody>
          <a:bodyPr wrap="none" rtlCol="0">
            <a:spAutoFit/>
          </a:bodyPr>
          <a:lstStyle/>
          <a:p>
            <a:r>
              <a:rPr lang="en-IN" dirty="0"/>
              <a:t>Presented by</a:t>
            </a:r>
          </a:p>
          <a:p>
            <a:endParaRPr lang="en-IN" dirty="0"/>
          </a:p>
          <a:p>
            <a:r>
              <a:rPr lang="en-IN" dirty="0"/>
              <a:t>       R.ATCHAYA </a:t>
            </a:r>
          </a:p>
          <a:p>
            <a:r>
              <a:rPr lang="en-IN" dirty="0"/>
              <a:t>      -ANJALAI AMMAL MAHALINGAM ENGINEERING COLLEGE</a:t>
            </a:r>
          </a:p>
          <a:p>
            <a:r>
              <a:rPr lang="en-IN" dirty="0"/>
              <a:t>      -COMPUTER SCIENCE ENGINEERING</a:t>
            </a:r>
          </a:p>
        </p:txBody>
      </p:sp>
    </p:spTree>
    <p:extLst>
      <p:ext uri="{BB962C8B-B14F-4D97-AF65-F5344CB8AC3E}">
        <p14:creationId xmlns:p14="http://schemas.microsoft.com/office/powerpoint/2010/main" val="375202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0B00BF-82BB-8D39-A624-9EA02B9AC8BC}"/>
              </a:ext>
            </a:extLst>
          </p:cNvPr>
          <p:cNvSpPr txBox="1"/>
          <p:nvPr/>
        </p:nvSpPr>
        <p:spPr>
          <a:xfrm>
            <a:off x="2320413" y="357223"/>
            <a:ext cx="8278762" cy="6340197"/>
          </a:xfrm>
          <a:prstGeom prst="rect">
            <a:avLst/>
          </a:prstGeom>
          <a:noFill/>
        </p:spPr>
        <p:txBody>
          <a:bodyPr wrap="square">
            <a:spAutoFit/>
          </a:bodyPr>
          <a:lstStyle/>
          <a:p>
            <a:pPr algn="ctr"/>
            <a:r>
              <a:rPr lang="en-IN" sz="3200" b="1" u="sng" dirty="0"/>
              <a:t>AGENDA</a:t>
            </a:r>
          </a:p>
          <a:p>
            <a:endParaRPr lang="en-IN" dirty="0"/>
          </a:p>
          <a:p>
            <a:pPr marL="285750" indent="-285750">
              <a:buFont typeface="Arial" panose="020B0604020202020204" pitchFamily="34" charset="0"/>
              <a:buChar char="•"/>
            </a:pPr>
            <a:r>
              <a:rPr lang="en-IN" sz="2400" dirty="0"/>
              <a:t>Problem Statement</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Project Overview</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End Users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Solution And Its Value Positions</a:t>
            </a:r>
          </a:p>
          <a:p>
            <a:r>
              <a:rPr lang="en-IN" sz="2400" dirty="0"/>
              <a:t> </a:t>
            </a:r>
          </a:p>
          <a:p>
            <a:pPr marL="285750" indent="-285750">
              <a:buFont typeface="Arial" panose="020B0604020202020204" pitchFamily="34" charset="0"/>
              <a:buChar char="•"/>
            </a:pPr>
            <a:r>
              <a:rPr lang="en-IN" sz="2400" dirty="0"/>
              <a:t>Unique Features Of Our Solution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err="1"/>
              <a:t>Modeling</a:t>
            </a: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Result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Conclusion</a:t>
            </a:r>
          </a:p>
        </p:txBody>
      </p:sp>
    </p:spTree>
    <p:extLst>
      <p:ext uri="{BB962C8B-B14F-4D97-AF65-F5344CB8AC3E}">
        <p14:creationId xmlns:p14="http://schemas.microsoft.com/office/powerpoint/2010/main" val="190310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6AFAC-9724-1C26-A154-F23DA7FFE6A9}"/>
              </a:ext>
            </a:extLst>
          </p:cNvPr>
          <p:cNvSpPr txBox="1"/>
          <p:nvPr/>
        </p:nvSpPr>
        <p:spPr>
          <a:xfrm>
            <a:off x="1435509" y="1430026"/>
            <a:ext cx="10756491" cy="5262979"/>
          </a:xfrm>
          <a:prstGeom prst="rect">
            <a:avLst/>
          </a:prstGeom>
          <a:noFill/>
        </p:spPr>
        <p:txBody>
          <a:bodyPr wrap="square">
            <a:spAutoFit/>
          </a:bodyPr>
          <a:lstStyle/>
          <a:p>
            <a:pPr algn="l"/>
            <a:r>
              <a:rPr lang="en-US" sz="2400" b="0" i="0" dirty="0">
                <a:effectLst/>
                <a:latin typeface="Söhne"/>
              </a:rPr>
              <a:t>Develop a keylogger and implement security measures to safeguard against unauthorized access and potential misuse.</a:t>
            </a:r>
          </a:p>
          <a:p>
            <a:pPr algn="l"/>
            <a:endParaRPr lang="en-US" sz="2400" b="0" i="0" dirty="0">
              <a:effectLst/>
              <a:latin typeface="Söhne"/>
            </a:endParaRPr>
          </a:p>
          <a:p>
            <a:pPr algn="l"/>
            <a:r>
              <a:rPr lang="en-US" sz="2400" b="1" i="0" dirty="0">
                <a:effectLst/>
                <a:latin typeface="Söhne"/>
              </a:rPr>
              <a:t>Description:</a:t>
            </a:r>
            <a:endParaRPr lang="en-US" sz="2400" b="0" i="0" dirty="0">
              <a:effectLst/>
              <a:latin typeface="Söhne"/>
            </a:endParaRPr>
          </a:p>
          <a:p>
            <a:pPr algn="l"/>
            <a:r>
              <a:rPr lang="en-US" sz="2400" b="0" i="0" dirty="0">
                <a:effectLst/>
                <a:latin typeface="Söhne"/>
              </a:rPr>
              <a:t>A keylogger is a software program or hardware device capable of capturing and recording keystrokes made by a user on a computer keyboard. While keyloggers can be used for legitimate purposes such as monitoring computer activity for parental control or employee monitoring, they can also be exploited for malicious activities such as stealing sensitive information like passwords and credit card numbers.</a:t>
            </a:r>
          </a:p>
          <a:p>
            <a:pPr algn="l"/>
            <a:r>
              <a:rPr lang="en-US" sz="2400" b="0" i="0" dirty="0">
                <a:effectLst/>
                <a:latin typeface="Söhne"/>
              </a:rPr>
              <a:t>Implement end-to-end encryption for captured keystrokes, user authentication mechanisms, role-based access control, secure storage, integrity checks, logging and auditing, anti-tampering measures, and secure communication channels to safeguard against potential threats and ensure the integrity and confidentiality of captured data.</a:t>
            </a:r>
          </a:p>
        </p:txBody>
      </p:sp>
      <p:sp>
        <p:nvSpPr>
          <p:cNvPr id="4" name="TextBox 3">
            <a:extLst>
              <a:ext uri="{FF2B5EF4-FFF2-40B4-BE49-F238E27FC236}">
                <a16:creationId xmlns:a16="http://schemas.microsoft.com/office/drawing/2014/main" id="{5FD6C377-5A2A-52CA-35E9-147AD50A2232}"/>
              </a:ext>
            </a:extLst>
          </p:cNvPr>
          <p:cNvSpPr txBox="1"/>
          <p:nvPr/>
        </p:nvSpPr>
        <p:spPr>
          <a:xfrm>
            <a:off x="1435510" y="610386"/>
            <a:ext cx="3978718" cy="584775"/>
          </a:xfrm>
          <a:prstGeom prst="rect">
            <a:avLst/>
          </a:prstGeom>
          <a:noFill/>
        </p:spPr>
        <p:txBody>
          <a:bodyPr wrap="none" rtlCol="0">
            <a:spAutoFit/>
          </a:bodyPr>
          <a:lstStyle/>
          <a:p>
            <a:r>
              <a:rPr lang="en-IN" sz="3200" b="1" u="sng" dirty="0"/>
              <a:t>PROBLEM STATEMENT</a:t>
            </a:r>
          </a:p>
        </p:txBody>
      </p:sp>
    </p:spTree>
    <p:extLst>
      <p:ext uri="{BB962C8B-B14F-4D97-AF65-F5344CB8AC3E}">
        <p14:creationId xmlns:p14="http://schemas.microsoft.com/office/powerpoint/2010/main" val="278435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A9AAB7-325C-3AF8-9368-DE55A88A60A1}"/>
              </a:ext>
            </a:extLst>
          </p:cNvPr>
          <p:cNvSpPr txBox="1"/>
          <p:nvPr/>
        </p:nvSpPr>
        <p:spPr>
          <a:xfrm>
            <a:off x="1406014" y="938407"/>
            <a:ext cx="11956025" cy="5447645"/>
          </a:xfrm>
          <a:prstGeom prst="rect">
            <a:avLst/>
          </a:prstGeom>
          <a:noFill/>
        </p:spPr>
        <p:txBody>
          <a:bodyPr wrap="square">
            <a:spAutoFit/>
          </a:bodyPr>
          <a:lstStyle/>
          <a:p>
            <a:r>
              <a:rPr lang="en-US" sz="1050" b="1" i="0" dirty="0">
                <a:effectLst/>
                <a:latin typeface="Söhne"/>
              </a:rPr>
              <a:t>1</a:t>
            </a:r>
            <a:r>
              <a:rPr lang="en-US" sz="1400" b="1" i="0" dirty="0">
                <a:effectLst/>
                <a:latin typeface="Söhne"/>
              </a:rPr>
              <a:t>. Introduction:</a:t>
            </a:r>
            <a:endParaRPr lang="en-US" sz="1400" b="0" i="0" dirty="0">
              <a:effectLst/>
              <a:latin typeface="Söhne"/>
            </a:endParaRPr>
          </a:p>
          <a:p>
            <a:pPr>
              <a:buFont typeface="Arial" panose="020B0604020202020204" pitchFamily="34" charset="0"/>
              <a:buChar char="•"/>
            </a:pPr>
            <a:r>
              <a:rPr lang="en-US" sz="1400" b="0" i="0" dirty="0">
                <a:effectLst/>
                <a:latin typeface="Söhne"/>
              </a:rPr>
              <a:t>Brief overview of the project's objectives and scope.</a:t>
            </a:r>
          </a:p>
          <a:p>
            <a:pPr>
              <a:buFont typeface="Arial" panose="020B0604020202020204" pitchFamily="34" charset="0"/>
              <a:buChar char="•"/>
            </a:pPr>
            <a:r>
              <a:rPr lang="en-US" sz="1400" b="0" i="0" dirty="0">
                <a:effectLst/>
                <a:latin typeface="Söhne"/>
              </a:rPr>
              <a:t>Explanation of the need for a keylogger with robust security measures.</a:t>
            </a:r>
          </a:p>
          <a:p>
            <a:r>
              <a:rPr lang="en-US" sz="1400" b="1" i="0" dirty="0">
                <a:effectLst/>
                <a:latin typeface="Söhne"/>
              </a:rPr>
              <a:t>2. Keylogger Development:</a:t>
            </a:r>
            <a:endParaRPr lang="en-US" sz="1400" b="0" i="0" dirty="0">
              <a:effectLst/>
              <a:latin typeface="Söhne"/>
            </a:endParaRPr>
          </a:p>
          <a:p>
            <a:pPr>
              <a:buFont typeface="Arial" panose="020B0604020202020204" pitchFamily="34" charset="0"/>
              <a:buChar char="•"/>
            </a:pPr>
            <a:r>
              <a:rPr lang="en-US" sz="1400" b="0" i="0" dirty="0">
                <a:effectLst/>
                <a:latin typeface="Söhne"/>
              </a:rPr>
              <a:t>Design and development of the keylogger software.</a:t>
            </a:r>
          </a:p>
          <a:p>
            <a:pPr>
              <a:buFont typeface="Arial" panose="020B0604020202020204" pitchFamily="34" charset="0"/>
              <a:buChar char="•"/>
            </a:pPr>
            <a:r>
              <a:rPr lang="en-US" sz="1400" b="0" i="0" dirty="0">
                <a:effectLst/>
                <a:latin typeface="Söhne"/>
              </a:rPr>
              <a:t>Implementation of keystroke capture functionality.</a:t>
            </a:r>
          </a:p>
          <a:p>
            <a:pPr>
              <a:buFont typeface="Arial" panose="020B0604020202020204" pitchFamily="34" charset="0"/>
              <a:buChar char="•"/>
            </a:pPr>
            <a:r>
              <a:rPr lang="en-US" sz="1400" b="0" i="0" dirty="0">
                <a:effectLst/>
                <a:latin typeface="Söhne"/>
              </a:rPr>
              <a:t>Integration of features for logging keystrokes in a secure manner.</a:t>
            </a:r>
          </a:p>
          <a:p>
            <a:r>
              <a:rPr lang="en-US" sz="1400" b="1" i="0" dirty="0">
                <a:effectLst/>
                <a:latin typeface="Söhne"/>
              </a:rPr>
              <a:t>3. Security Features Implementation:</a:t>
            </a:r>
            <a:endParaRPr lang="en-US" sz="1400" b="0" i="0" dirty="0">
              <a:effectLst/>
              <a:latin typeface="Söhne"/>
            </a:endParaRPr>
          </a:p>
          <a:p>
            <a:pPr>
              <a:buFont typeface="Arial" panose="020B0604020202020204" pitchFamily="34" charset="0"/>
              <a:buChar char="•"/>
            </a:pPr>
            <a:r>
              <a:rPr lang="en-US" sz="1400" b="0" i="0" dirty="0">
                <a:effectLst/>
                <a:latin typeface="Söhne"/>
              </a:rPr>
              <a:t>End-to-end encryption of captured keystrokes.</a:t>
            </a:r>
          </a:p>
          <a:p>
            <a:pPr>
              <a:buFont typeface="Arial" panose="020B0604020202020204" pitchFamily="34" charset="0"/>
              <a:buChar char="•"/>
            </a:pPr>
            <a:r>
              <a:rPr lang="en-US" sz="1400" b="0" i="0" dirty="0">
                <a:effectLst/>
                <a:latin typeface="Söhne"/>
              </a:rPr>
              <a:t>Implementation of user authentication mechanisms.</a:t>
            </a:r>
          </a:p>
          <a:p>
            <a:pPr>
              <a:buFont typeface="Arial" panose="020B0604020202020204" pitchFamily="34" charset="0"/>
              <a:buChar char="•"/>
            </a:pPr>
            <a:r>
              <a:rPr lang="en-US" sz="1400" b="0" i="0" dirty="0">
                <a:effectLst/>
                <a:latin typeface="Söhne"/>
              </a:rPr>
              <a:t>Role-based access control for managing user privileges.</a:t>
            </a:r>
          </a:p>
          <a:p>
            <a:pPr>
              <a:buFont typeface="Arial" panose="020B0604020202020204" pitchFamily="34" charset="0"/>
              <a:buChar char="•"/>
            </a:pPr>
            <a:r>
              <a:rPr lang="en-US" sz="1400" b="0" i="0" dirty="0">
                <a:effectLst/>
                <a:latin typeface="Söhne"/>
              </a:rPr>
              <a:t>Secure storage of captured data with access controls.</a:t>
            </a:r>
          </a:p>
          <a:p>
            <a:pPr>
              <a:buFont typeface="Arial" panose="020B0604020202020204" pitchFamily="34" charset="0"/>
              <a:buChar char="•"/>
            </a:pPr>
            <a:r>
              <a:rPr lang="en-US" sz="1400" b="0" i="0" dirty="0">
                <a:effectLst/>
                <a:latin typeface="Söhne"/>
              </a:rPr>
              <a:t>Integrity checks to ensure the software and data are not tampered with.</a:t>
            </a:r>
          </a:p>
          <a:p>
            <a:pPr>
              <a:buFont typeface="Arial" panose="020B0604020202020204" pitchFamily="34" charset="0"/>
              <a:buChar char="•"/>
            </a:pPr>
            <a:r>
              <a:rPr lang="en-US" sz="1400" b="0" i="0" dirty="0">
                <a:effectLst/>
                <a:latin typeface="Söhne"/>
              </a:rPr>
              <a:t>Logging and auditing of user activities and access attempts.</a:t>
            </a:r>
          </a:p>
          <a:p>
            <a:pPr>
              <a:buFont typeface="Arial" panose="020B0604020202020204" pitchFamily="34" charset="0"/>
              <a:buChar char="•"/>
            </a:pPr>
            <a:r>
              <a:rPr lang="en-US" sz="1400" b="0" i="0" dirty="0">
                <a:effectLst/>
                <a:latin typeface="Söhne"/>
              </a:rPr>
              <a:t>Implementation of anti-tampering measures to prevent unauthorized modifications.</a:t>
            </a:r>
          </a:p>
          <a:p>
            <a:pPr>
              <a:buFont typeface="Arial" panose="020B0604020202020204" pitchFamily="34" charset="0"/>
              <a:buChar char="•"/>
            </a:pPr>
            <a:r>
              <a:rPr lang="en-US" sz="1400" b="0" i="0" dirty="0">
                <a:effectLst/>
                <a:latin typeface="Söhne"/>
              </a:rPr>
              <a:t>Secure communication channels to prevent interception of data.</a:t>
            </a:r>
          </a:p>
          <a:p>
            <a:r>
              <a:rPr lang="en-US" sz="1400" b="1" i="0" dirty="0">
                <a:effectLst/>
                <a:latin typeface="Söhne"/>
              </a:rPr>
              <a:t>4. Testing and Quality Assurance:</a:t>
            </a:r>
            <a:endParaRPr lang="en-US" sz="1400" b="0" i="0" dirty="0">
              <a:effectLst/>
              <a:latin typeface="Söhne"/>
            </a:endParaRPr>
          </a:p>
          <a:p>
            <a:pPr>
              <a:buFont typeface="Arial" panose="020B0604020202020204" pitchFamily="34" charset="0"/>
              <a:buChar char="•"/>
            </a:pPr>
            <a:r>
              <a:rPr lang="en-US" sz="1400" b="0" i="0" dirty="0">
                <a:effectLst/>
                <a:latin typeface="Söhne"/>
              </a:rPr>
              <a:t>Comprehensive testing of the keylogger functionality.</a:t>
            </a:r>
          </a:p>
          <a:p>
            <a:pPr>
              <a:buFont typeface="Arial" panose="020B0604020202020204" pitchFamily="34" charset="0"/>
              <a:buChar char="•"/>
            </a:pPr>
            <a:r>
              <a:rPr lang="en-US" sz="1400" b="0" i="0" dirty="0">
                <a:effectLst/>
                <a:latin typeface="Söhne"/>
              </a:rPr>
              <a:t>Testing of security features to ensure effectiveness.</a:t>
            </a:r>
          </a:p>
          <a:p>
            <a:pPr>
              <a:buFont typeface="Arial" panose="020B0604020202020204" pitchFamily="34" charset="0"/>
              <a:buChar char="•"/>
            </a:pPr>
            <a:r>
              <a:rPr lang="en-US" sz="1400" b="0" i="0" dirty="0">
                <a:effectLst/>
                <a:latin typeface="Söhne"/>
              </a:rPr>
              <a:t>Quality assurance processes to identify and address any issues.</a:t>
            </a:r>
          </a:p>
          <a:p>
            <a:r>
              <a:rPr lang="en-US" sz="1400" b="1" i="0" dirty="0">
                <a:effectLst/>
                <a:latin typeface="Söhne"/>
              </a:rPr>
              <a:t>5. Deployment and Integration:</a:t>
            </a:r>
            <a:endParaRPr lang="en-US" sz="1400" b="0" i="0" dirty="0">
              <a:effectLst/>
              <a:latin typeface="Söhne"/>
            </a:endParaRPr>
          </a:p>
          <a:p>
            <a:pPr>
              <a:buFont typeface="Arial" panose="020B0604020202020204" pitchFamily="34" charset="0"/>
              <a:buChar char="•"/>
            </a:pPr>
            <a:r>
              <a:rPr lang="en-US" sz="1400" b="0" i="0" dirty="0">
                <a:effectLst/>
                <a:latin typeface="Söhne"/>
              </a:rPr>
              <a:t>Deployment of the keylogger software in the target environment.</a:t>
            </a:r>
          </a:p>
          <a:p>
            <a:pPr>
              <a:buFont typeface="Arial" panose="020B0604020202020204" pitchFamily="34" charset="0"/>
              <a:buChar char="•"/>
            </a:pPr>
            <a:r>
              <a:rPr lang="en-US" sz="1400" b="0" i="0" dirty="0">
                <a:effectLst/>
                <a:latin typeface="Söhne"/>
              </a:rPr>
              <a:t>Integration with existing systems or monitoring consoles.</a:t>
            </a:r>
          </a:p>
          <a:p>
            <a:pPr>
              <a:buFont typeface="Arial" panose="020B0604020202020204" pitchFamily="34" charset="0"/>
              <a:buChar char="•"/>
            </a:pPr>
            <a:r>
              <a:rPr lang="en-US" sz="1400" b="0" i="0" dirty="0">
                <a:effectLst/>
                <a:latin typeface="Söhne"/>
              </a:rPr>
              <a:t>Configuration of security settings and access controls.</a:t>
            </a:r>
          </a:p>
          <a:p>
            <a:endParaRPr lang="en-US" sz="1200" b="0" i="0" dirty="0">
              <a:effectLst/>
              <a:latin typeface="Söhne"/>
            </a:endParaRPr>
          </a:p>
        </p:txBody>
      </p:sp>
      <p:sp>
        <p:nvSpPr>
          <p:cNvPr id="4" name="TextBox 3">
            <a:extLst>
              <a:ext uri="{FF2B5EF4-FFF2-40B4-BE49-F238E27FC236}">
                <a16:creationId xmlns:a16="http://schemas.microsoft.com/office/drawing/2014/main" id="{28B4D93D-77AC-299B-E8FF-8BC037FE56CC}"/>
              </a:ext>
            </a:extLst>
          </p:cNvPr>
          <p:cNvSpPr txBox="1"/>
          <p:nvPr/>
        </p:nvSpPr>
        <p:spPr>
          <a:xfrm>
            <a:off x="1189704" y="294968"/>
            <a:ext cx="4100052" cy="523220"/>
          </a:xfrm>
          <a:prstGeom prst="rect">
            <a:avLst/>
          </a:prstGeom>
          <a:noFill/>
        </p:spPr>
        <p:txBody>
          <a:bodyPr wrap="square" rtlCol="0">
            <a:spAutoFit/>
          </a:bodyPr>
          <a:lstStyle/>
          <a:p>
            <a:r>
              <a:rPr lang="en-IN" sz="2800" b="1" u="sng" dirty="0"/>
              <a:t>PROJECT OVERVIEW</a:t>
            </a:r>
          </a:p>
        </p:txBody>
      </p:sp>
    </p:spTree>
    <p:extLst>
      <p:ext uri="{BB962C8B-B14F-4D97-AF65-F5344CB8AC3E}">
        <p14:creationId xmlns:p14="http://schemas.microsoft.com/office/powerpoint/2010/main" val="46092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618789-26EF-50BC-229E-A32E7602B1A7}"/>
              </a:ext>
            </a:extLst>
          </p:cNvPr>
          <p:cNvSpPr txBox="1"/>
          <p:nvPr/>
        </p:nvSpPr>
        <p:spPr>
          <a:xfrm>
            <a:off x="629265" y="1392052"/>
            <a:ext cx="11194665" cy="4708981"/>
          </a:xfrm>
          <a:prstGeom prst="rect">
            <a:avLst/>
          </a:prstGeom>
          <a:noFill/>
        </p:spPr>
        <p:txBody>
          <a:bodyPr wrap="square">
            <a:spAutoFit/>
          </a:bodyPr>
          <a:lstStyle/>
          <a:p>
            <a:pPr algn="l">
              <a:buFont typeface="+mj-lt"/>
              <a:buAutoNum type="arabicPeriod"/>
            </a:pPr>
            <a:r>
              <a:rPr lang="en-US" sz="2000" b="1" i="0" dirty="0">
                <a:effectLst/>
                <a:latin typeface="Söhne"/>
              </a:rPr>
              <a:t>System Administrators</a:t>
            </a:r>
            <a:r>
              <a:rPr lang="en-US" sz="2000" b="0" i="0" dirty="0">
                <a:effectLst/>
                <a:latin typeface="Söhne"/>
              </a:rPr>
              <a:t>: System administrators might use the keylogger for monitoring user activity on corporate networks to ensure compliance with security policies and detect any unauthorized access or suspicious behavior.</a:t>
            </a:r>
          </a:p>
          <a:p>
            <a:pPr algn="l">
              <a:buFont typeface="+mj-lt"/>
              <a:buAutoNum type="arabicPeriod"/>
            </a:pPr>
            <a:endParaRPr lang="en-US" sz="2000" b="0" i="0" dirty="0">
              <a:effectLst/>
              <a:latin typeface="Söhne"/>
            </a:endParaRPr>
          </a:p>
          <a:p>
            <a:pPr algn="l">
              <a:buFont typeface="+mj-lt"/>
              <a:buAutoNum type="arabicPeriod"/>
            </a:pPr>
            <a:r>
              <a:rPr lang="en-US" sz="2000" b="1" i="0" dirty="0">
                <a:effectLst/>
                <a:latin typeface="Söhne"/>
              </a:rPr>
              <a:t>Security Analysts</a:t>
            </a:r>
            <a:r>
              <a:rPr lang="en-US" sz="2000" b="0" i="0" dirty="0">
                <a:effectLst/>
                <a:latin typeface="Söhne"/>
              </a:rPr>
              <a:t>: Security analysts could utilize the keylogger as part of their security operations to investigate security incidents, track malicious activities, and gather evidence for forensic analysis.</a:t>
            </a:r>
          </a:p>
          <a:p>
            <a:pPr algn="l"/>
            <a:endParaRPr lang="en-US" sz="2000" b="0" i="0" dirty="0">
              <a:effectLst/>
              <a:latin typeface="Söhne"/>
            </a:endParaRPr>
          </a:p>
          <a:p>
            <a:pPr algn="l">
              <a:buFont typeface="+mj-lt"/>
              <a:buAutoNum type="arabicPeriod"/>
            </a:pPr>
            <a:r>
              <a:rPr lang="en-US" sz="2000" b="1" i="0" dirty="0">
                <a:effectLst/>
                <a:latin typeface="Söhne"/>
              </a:rPr>
              <a:t>Parental Control Users</a:t>
            </a:r>
            <a:r>
              <a:rPr lang="en-US" sz="2000" b="0" i="0" dirty="0">
                <a:effectLst/>
                <a:latin typeface="Söhne"/>
              </a:rPr>
              <a:t>: Parents concerned about their children's online activities might deploy the keylogger to monitor their keystrokes and internet usage, ensuring they stay safe online and preventing access to inappropriate content.</a:t>
            </a:r>
          </a:p>
          <a:p>
            <a:pPr algn="l">
              <a:buFont typeface="+mj-lt"/>
              <a:buAutoNum type="arabicPeriod"/>
            </a:pPr>
            <a:endParaRPr lang="en-US" sz="2000" b="0" i="0" dirty="0">
              <a:effectLst/>
              <a:latin typeface="Söhne"/>
            </a:endParaRPr>
          </a:p>
          <a:p>
            <a:pPr algn="l">
              <a:buFont typeface="+mj-lt"/>
              <a:buAutoNum type="arabicPeriod"/>
            </a:pPr>
            <a:r>
              <a:rPr lang="en-US" sz="2000" b="1" i="0" dirty="0">
                <a:effectLst/>
                <a:latin typeface="Söhne"/>
              </a:rPr>
              <a:t>Employers/Managers</a:t>
            </a:r>
            <a:r>
              <a:rPr lang="en-US" sz="2000" b="0" i="0" dirty="0">
                <a:effectLst/>
                <a:latin typeface="Söhne"/>
              </a:rPr>
              <a:t>: Employers or managers may use the keylogger to monitor employee productivity, track work-related activities, and prevent data breaches or insider threats within the organization.</a:t>
            </a:r>
          </a:p>
          <a:p>
            <a:pPr algn="l">
              <a:buFont typeface="+mj-lt"/>
              <a:buAutoNum type="arabicPeriod"/>
            </a:pPr>
            <a:r>
              <a:rPr lang="en-US" sz="2000" b="1" i="0" dirty="0">
                <a:effectLst/>
                <a:latin typeface="Söhne"/>
              </a:rPr>
              <a:t>Individual Users</a:t>
            </a:r>
            <a:r>
              <a:rPr lang="en-US" sz="2000" b="0" i="0" dirty="0">
                <a:effectLst/>
                <a:latin typeface="Söhne"/>
              </a:rPr>
              <a:t>: Individual users concerned about the security and privacy of their personal computers may install the keylogger to monitor for unauthorized access, identity theft, or other security threats.</a:t>
            </a:r>
          </a:p>
        </p:txBody>
      </p:sp>
      <p:sp>
        <p:nvSpPr>
          <p:cNvPr id="4" name="TextBox 3">
            <a:extLst>
              <a:ext uri="{FF2B5EF4-FFF2-40B4-BE49-F238E27FC236}">
                <a16:creationId xmlns:a16="http://schemas.microsoft.com/office/drawing/2014/main" id="{6ACCF372-8551-21E6-9D22-E8ED7DAC1552}"/>
              </a:ext>
            </a:extLst>
          </p:cNvPr>
          <p:cNvSpPr txBox="1"/>
          <p:nvPr/>
        </p:nvSpPr>
        <p:spPr>
          <a:xfrm>
            <a:off x="1101213" y="471948"/>
            <a:ext cx="6765314" cy="523220"/>
          </a:xfrm>
          <a:prstGeom prst="rect">
            <a:avLst/>
          </a:prstGeom>
          <a:noFill/>
        </p:spPr>
        <p:txBody>
          <a:bodyPr wrap="none" rtlCol="0">
            <a:spAutoFit/>
          </a:bodyPr>
          <a:lstStyle/>
          <a:p>
            <a:r>
              <a:rPr lang="en-IN" sz="2800" b="1" u="sng" dirty="0"/>
              <a:t>WHO ARE THE END USERS IN THIS PROJECT?</a:t>
            </a:r>
          </a:p>
        </p:txBody>
      </p:sp>
    </p:spTree>
    <p:extLst>
      <p:ext uri="{BB962C8B-B14F-4D97-AF65-F5344CB8AC3E}">
        <p14:creationId xmlns:p14="http://schemas.microsoft.com/office/powerpoint/2010/main" val="390842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9F49ED-2DDC-BC64-747D-C4121AA59B50}"/>
              </a:ext>
            </a:extLst>
          </p:cNvPr>
          <p:cNvSpPr txBox="1"/>
          <p:nvPr/>
        </p:nvSpPr>
        <p:spPr>
          <a:xfrm>
            <a:off x="599768" y="895205"/>
            <a:ext cx="9242322" cy="2031325"/>
          </a:xfrm>
          <a:prstGeom prst="rect">
            <a:avLst/>
          </a:prstGeom>
          <a:noFill/>
        </p:spPr>
        <p:txBody>
          <a:bodyPr wrap="square">
            <a:spAutoFit/>
          </a:bodyPr>
          <a:lstStyle/>
          <a:p>
            <a:pPr algn="l"/>
            <a:r>
              <a:rPr lang="en-US" b="1" i="0" dirty="0">
                <a:effectLst/>
                <a:latin typeface="Söhne"/>
              </a:rPr>
              <a:t>Solution Overview:</a:t>
            </a:r>
            <a:endParaRPr lang="en-US" b="0" i="0" dirty="0">
              <a:effectLst/>
              <a:latin typeface="Söhne"/>
            </a:endParaRPr>
          </a:p>
          <a:p>
            <a:pPr algn="l"/>
            <a:r>
              <a:rPr lang="en-US" b="0" i="0" dirty="0">
                <a:effectLst/>
                <a:latin typeface="Söhne"/>
              </a:rPr>
              <a:t>The keylogger and security implementation solution provide a comprehensive software tool designed to monitor and log user keystrokes on a target system while ensuring data confidentiality and preventing unauthorized access or misuse. Key features of the solution include robust security measures such as end-to-end encryption, user authentication, access control, secure storage, integrity checks, logging and auditing, anti-tampering measures, and secure communication channels</a:t>
            </a:r>
            <a:r>
              <a:rPr lang="en-US" b="0" i="0" dirty="0">
                <a:solidFill>
                  <a:srgbClr val="0D0D0D"/>
                </a:solidFill>
                <a:effectLst/>
                <a:latin typeface="Söhne"/>
              </a:rPr>
              <a:t>.</a:t>
            </a:r>
          </a:p>
        </p:txBody>
      </p:sp>
      <p:sp>
        <p:nvSpPr>
          <p:cNvPr id="4" name="TextBox 3">
            <a:extLst>
              <a:ext uri="{FF2B5EF4-FFF2-40B4-BE49-F238E27FC236}">
                <a16:creationId xmlns:a16="http://schemas.microsoft.com/office/drawing/2014/main" id="{1FF05EBE-D8C7-F097-A47A-14BE48BB1378}"/>
              </a:ext>
            </a:extLst>
          </p:cNvPr>
          <p:cNvSpPr txBox="1"/>
          <p:nvPr/>
        </p:nvSpPr>
        <p:spPr>
          <a:xfrm>
            <a:off x="599768" y="3087328"/>
            <a:ext cx="11540856" cy="3139321"/>
          </a:xfrm>
          <a:prstGeom prst="rect">
            <a:avLst/>
          </a:prstGeom>
          <a:noFill/>
        </p:spPr>
        <p:txBody>
          <a:bodyPr wrap="square" rtlCol="0">
            <a:spAutoFit/>
          </a:bodyPr>
          <a:lstStyle/>
          <a:p>
            <a:pPr algn="l"/>
            <a:r>
              <a:rPr lang="en-US" b="1" i="0" dirty="0">
                <a:effectLst/>
                <a:latin typeface="Söhne"/>
              </a:rPr>
              <a:t>Value Propositions:</a:t>
            </a:r>
            <a:endParaRPr lang="en-US" b="0" i="0" dirty="0">
              <a:effectLst/>
              <a:latin typeface="Söhne"/>
            </a:endParaRPr>
          </a:p>
          <a:p>
            <a:pPr algn="l">
              <a:buFont typeface="+mj-lt"/>
              <a:buAutoNum type="arabicPeriod"/>
            </a:pPr>
            <a:r>
              <a:rPr lang="en-US" b="1" i="0" dirty="0">
                <a:effectLst/>
                <a:latin typeface="Söhne"/>
              </a:rPr>
              <a:t>Enhanced Security:</a:t>
            </a:r>
            <a:r>
              <a:rPr lang="en-US" b="0" i="0" dirty="0">
                <a:effectLst/>
                <a:latin typeface="Söhne"/>
              </a:rPr>
              <a:t> The solution prioritizes security by implementing industry-standard encryption algorithms, authentication mechanisms, access controls, and integrity checks, thereby safeguarding sensitive data from unauthorized access, interception, and tampering.</a:t>
            </a:r>
          </a:p>
          <a:p>
            <a:pPr algn="l">
              <a:buFont typeface="+mj-lt"/>
              <a:buAutoNum type="arabicPeriod"/>
            </a:pPr>
            <a:r>
              <a:rPr lang="en-US" b="1" i="0" dirty="0">
                <a:effectLst/>
                <a:latin typeface="Söhne"/>
              </a:rPr>
              <a:t>Compliance Assurance:</a:t>
            </a:r>
            <a:r>
              <a:rPr lang="en-US" b="0" i="0" dirty="0">
                <a:effectLst/>
                <a:latin typeface="Söhne"/>
              </a:rPr>
              <a:t> By adhering to security best practices and implementing features such as logging and auditing, the solution helps organizations comply with regulatory requirements related to data protection and privacy, minimizing the risk of legal penalties and reputational damage.</a:t>
            </a:r>
          </a:p>
          <a:p>
            <a:pPr algn="l">
              <a:buFont typeface="+mj-lt"/>
              <a:buAutoNum type="arabicPeriod"/>
            </a:pPr>
            <a:r>
              <a:rPr lang="en-US" b="1" i="0" dirty="0">
                <a:effectLst/>
                <a:latin typeface="Söhne"/>
              </a:rPr>
              <a:t>Improved Monitoring and Detection:</a:t>
            </a:r>
            <a:r>
              <a:rPr lang="en-US" b="0" i="0" dirty="0">
                <a:effectLst/>
                <a:latin typeface="Söhne"/>
              </a:rPr>
              <a:t> With its keylogging functionality and comprehensive logging capabilities, the solution enables organizations to monitor user activity effectively, detect suspicious behavior, and respond promptly to security incidents or policy violations.</a:t>
            </a:r>
          </a:p>
          <a:p>
            <a:endParaRPr lang="en-IN" dirty="0"/>
          </a:p>
        </p:txBody>
      </p:sp>
      <p:sp>
        <p:nvSpPr>
          <p:cNvPr id="5" name="TextBox 4">
            <a:extLst>
              <a:ext uri="{FF2B5EF4-FFF2-40B4-BE49-F238E27FC236}">
                <a16:creationId xmlns:a16="http://schemas.microsoft.com/office/drawing/2014/main" id="{0383EA78-FD63-FC01-A2DC-6F9DE2B61AC9}"/>
              </a:ext>
            </a:extLst>
          </p:cNvPr>
          <p:cNvSpPr txBox="1"/>
          <p:nvPr/>
        </p:nvSpPr>
        <p:spPr>
          <a:xfrm>
            <a:off x="367018" y="206477"/>
            <a:ext cx="4044441" cy="400110"/>
          </a:xfrm>
          <a:prstGeom prst="rect">
            <a:avLst/>
          </a:prstGeom>
          <a:noFill/>
        </p:spPr>
        <p:txBody>
          <a:bodyPr wrap="none" rtlCol="0">
            <a:spAutoFit/>
          </a:bodyPr>
          <a:lstStyle/>
          <a:p>
            <a:r>
              <a:rPr lang="en-IN" sz="2000" b="1" u="sng" dirty="0"/>
              <a:t>SOLUTION AND ITS VALUE POSITION</a:t>
            </a:r>
          </a:p>
        </p:txBody>
      </p:sp>
    </p:spTree>
    <p:extLst>
      <p:ext uri="{BB962C8B-B14F-4D97-AF65-F5344CB8AC3E}">
        <p14:creationId xmlns:p14="http://schemas.microsoft.com/office/powerpoint/2010/main" val="128100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E6D96-A743-EED3-B45B-68EBC677B29C}"/>
              </a:ext>
            </a:extLst>
          </p:cNvPr>
          <p:cNvSpPr txBox="1"/>
          <p:nvPr/>
        </p:nvSpPr>
        <p:spPr>
          <a:xfrm>
            <a:off x="619433" y="1331868"/>
            <a:ext cx="11287432" cy="5078313"/>
          </a:xfrm>
          <a:prstGeom prst="rect">
            <a:avLst/>
          </a:prstGeom>
          <a:noFill/>
        </p:spPr>
        <p:txBody>
          <a:bodyPr wrap="square">
            <a:spAutoFit/>
          </a:bodyPr>
          <a:lstStyle/>
          <a:p>
            <a:pPr algn="l"/>
            <a:r>
              <a:rPr lang="en-US" b="0" i="0" dirty="0">
                <a:effectLst/>
                <a:latin typeface="Söhne"/>
              </a:rPr>
              <a:t>The "wow" factor in a Python-based keylogger and security implementation solution lies in its ability to leverage the simplicity, versatility, and power of Python programming language to create a robust, yet flexible and user-friendly tool for monitoring and securing computer systems. Here are some aspects that contribute to the "wow" factor:</a:t>
            </a:r>
          </a:p>
          <a:p>
            <a:pPr algn="l">
              <a:buFont typeface="+mj-lt"/>
              <a:buAutoNum type="arabicPeriod"/>
            </a:pPr>
            <a:r>
              <a:rPr lang="en-US" b="1" i="0" dirty="0">
                <a:effectLst/>
                <a:latin typeface="Söhne"/>
              </a:rPr>
              <a:t>Python's Simplicity and Readability:</a:t>
            </a:r>
            <a:r>
              <a:rPr lang="en-US" b="0" i="0" dirty="0">
                <a:effectLst/>
                <a:latin typeface="Söhne"/>
              </a:rPr>
              <a:t> Python's clean and concise syntax makes it easy to develop and maintain code, reducing development time and potential errors. This simplicity enables developers to focus on implementing advanced security features without getting bogged down in complex programming constructs.</a:t>
            </a:r>
          </a:p>
          <a:p>
            <a:pPr algn="l">
              <a:buFont typeface="+mj-lt"/>
              <a:buAutoNum type="arabicPeriod"/>
            </a:pPr>
            <a:r>
              <a:rPr lang="en-US" b="1" i="0" dirty="0">
                <a:effectLst/>
                <a:latin typeface="Söhne"/>
              </a:rPr>
              <a:t>Extensive Libraries and Frameworks:</a:t>
            </a:r>
            <a:r>
              <a:rPr lang="en-US" b="0" i="0" dirty="0">
                <a:effectLst/>
                <a:latin typeface="Söhne"/>
              </a:rPr>
              <a:t> Python boasts a vast ecosystem of libraries and frameworks that provide ready-made solutions for various aspects of cybersecurity, including encryption, authentication, logging, and network communication. Leveraging these libraries accelerates development and ensures the integration of best-in-class security practices.</a:t>
            </a:r>
          </a:p>
          <a:p>
            <a:pPr algn="l">
              <a:buFont typeface="+mj-lt"/>
              <a:buAutoNum type="arabicPeriod"/>
            </a:pPr>
            <a:r>
              <a:rPr lang="en-US" b="1" i="0" dirty="0">
                <a:effectLst/>
                <a:latin typeface="Söhne"/>
              </a:rPr>
              <a:t>Cross-Platform Compatibility:</a:t>
            </a:r>
            <a:r>
              <a:rPr lang="en-US" b="0" i="0" dirty="0">
                <a:effectLst/>
                <a:latin typeface="Söhne"/>
              </a:rPr>
              <a:t> Python is inherently cross-platform, meaning that code developed on one operating system can run seamlessly on others without modification. This enables the creation of a keylogger and security solution that can be deployed across a wide range of systems, including Windows, macOS, and Linux, maximizing its accessibility and usefulness.</a:t>
            </a:r>
          </a:p>
          <a:p>
            <a:pPr algn="l">
              <a:buFont typeface="+mj-lt"/>
              <a:buAutoNum type="arabicPeriod"/>
            </a:pPr>
            <a:r>
              <a:rPr lang="en-US" b="1" i="0" dirty="0">
                <a:effectLst/>
                <a:latin typeface="Söhne"/>
              </a:rPr>
              <a:t>Community Support and Collaboration:</a:t>
            </a:r>
            <a:r>
              <a:rPr lang="en-US" b="0" i="0" dirty="0">
                <a:effectLst/>
                <a:latin typeface="Söhne"/>
              </a:rPr>
              <a:t> Python's vibrant community of developers and security professionals fosters collaboration and knowledge-sharing, enabling developers to tap into a wealth of expertise and resources to enhance their solutions. This community-driven approach ensures that the solution benefits from ongoing improvements and innovations in the field of cybersecurity.</a:t>
            </a:r>
          </a:p>
        </p:txBody>
      </p:sp>
      <p:sp>
        <p:nvSpPr>
          <p:cNvPr id="4" name="TextBox 3">
            <a:extLst>
              <a:ext uri="{FF2B5EF4-FFF2-40B4-BE49-F238E27FC236}">
                <a16:creationId xmlns:a16="http://schemas.microsoft.com/office/drawing/2014/main" id="{488B0D71-2DF0-7AE1-CDEE-DB8DF3B9F034}"/>
              </a:ext>
            </a:extLst>
          </p:cNvPr>
          <p:cNvSpPr txBox="1"/>
          <p:nvPr/>
        </p:nvSpPr>
        <p:spPr>
          <a:xfrm>
            <a:off x="619433" y="447819"/>
            <a:ext cx="3829446" cy="523220"/>
          </a:xfrm>
          <a:prstGeom prst="rect">
            <a:avLst/>
          </a:prstGeom>
          <a:noFill/>
        </p:spPr>
        <p:txBody>
          <a:bodyPr wrap="none" rtlCol="0">
            <a:spAutoFit/>
          </a:bodyPr>
          <a:lstStyle/>
          <a:p>
            <a:r>
              <a:rPr lang="en-IN" sz="2800" b="1" u="sng" dirty="0"/>
              <a:t>The wow in this solution</a:t>
            </a:r>
          </a:p>
        </p:txBody>
      </p:sp>
    </p:spTree>
    <p:extLst>
      <p:ext uri="{BB962C8B-B14F-4D97-AF65-F5344CB8AC3E}">
        <p14:creationId xmlns:p14="http://schemas.microsoft.com/office/powerpoint/2010/main" val="1315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0508A20-0C0B-19FE-7F57-149FDC674350}"/>
              </a:ext>
            </a:extLst>
          </p:cNvPr>
          <p:cNvSpPr txBox="1"/>
          <p:nvPr/>
        </p:nvSpPr>
        <p:spPr>
          <a:xfrm>
            <a:off x="825909" y="1550532"/>
            <a:ext cx="11149781" cy="4678204"/>
          </a:xfrm>
          <a:prstGeom prst="rect">
            <a:avLst/>
          </a:prstGeom>
          <a:noFill/>
        </p:spPr>
        <p:txBody>
          <a:bodyPr wrap="square">
            <a:spAutoFit/>
          </a:bodyPr>
          <a:lstStyle/>
          <a:p>
            <a:pPr algn="l">
              <a:buFont typeface="+mj-lt"/>
              <a:buAutoNum type="arabicPeriod"/>
            </a:pPr>
            <a:r>
              <a:rPr lang="en-US" sz="2000" b="1" i="0" dirty="0">
                <a:effectLst/>
                <a:latin typeface="Söhne"/>
              </a:rPr>
              <a:t>Integrity Checks:</a:t>
            </a:r>
            <a:endParaRPr lang="en-US" sz="2000" b="0" i="0" dirty="0">
              <a:effectLst/>
              <a:latin typeface="Söhne"/>
            </a:endParaRPr>
          </a:p>
          <a:p>
            <a:pPr marL="742950" lvl="1" indent="-285750" algn="l">
              <a:buFont typeface="+mj-lt"/>
              <a:buAutoNum type="arabicPeriod"/>
            </a:pPr>
            <a:r>
              <a:rPr lang="en-US" sz="2000" b="0" i="0" dirty="0">
                <a:effectLst/>
                <a:latin typeface="Söhne"/>
              </a:rPr>
              <a:t>Implement checksums or digital signatures to verify the integrity of the keylogger software and stored data.</a:t>
            </a:r>
          </a:p>
          <a:p>
            <a:pPr marL="742950" lvl="1" indent="-285750" algn="l">
              <a:buFont typeface="+mj-lt"/>
              <a:buAutoNum type="arabicPeriod"/>
            </a:pPr>
            <a:r>
              <a:rPr lang="en-US" sz="2000" b="0" i="0" dirty="0">
                <a:effectLst/>
                <a:latin typeface="Söhne"/>
              </a:rPr>
              <a:t>Detect any unauthorized modifications to the keylogger or logged data.</a:t>
            </a:r>
          </a:p>
          <a:p>
            <a:pPr algn="l">
              <a:buFont typeface="+mj-lt"/>
              <a:buAutoNum type="arabicPeriod"/>
            </a:pPr>
            <a:r>
              <a:rPr lang="en-US" sz="2000" b="1" i="0" dirty="0">
                <a:effectLst/>
                <a:latin typeface="Söhne"/>
              </a:rPr>
              <a:t>Logging and Auditing:</a:t>
            </a:r>
            <a:endParaRPr lang="en-US" sz="2000" b="0" i="0" dirty="0">
              <a:effectLst/>
              <a:latin typeface="Söhne"/>
            </a:endParaRPr>
          </a:p>
          <a:p>
            <a:pPr marL="742950" lvl="1" indent="-285750" algn="l">
              <a:buFont typeface="+mj-lt"/>
              <a:buAutoNum type="arabicPeriod"/>
            </a:pPr>
            <a:r>
              <a:rPr lang="en-US" sz="2000" b="0" i="0" dirty="0">
                <a:effectLst/>
                <a:latin typeface="Söhne"/>
              </a:rPr>
              <a:t>Log all user activities and access attempts, including login attempts, data access, and configuration changes.</a:t>
            </a:r>
          </a:p>
          <a:p>
            <a:pPr marL="742950" lvl="1" indent="-285750" algn="l">
              <a:buFont typeface="+mj-lt"/>
              <a:buAutoNum type="arabicPeriod"/>
            </a:pPr>
            <a:r>
              <a:rPr lang="en-US" sz="2000" b="0" i="0" dirty="0">
                <a:effectLst/>
                <a:latin typeface="Söhne"/>
              </a:rPr>
              <a:t>Implement auditing mechanisms to track changes and monitor for suspicious activities.</a:t>
            </a:r>
          </a:p>
          <a:p>
            <a:pPr algn="l">
              <a:buFont typeface="+mj-lt"/>
              <a:buAutoNum type="arabicPeriod"/>
            </a:pPr>
            <a:r>
              <a:rPr lang="en-US" sz="2000" b="1" i="0" dirty="0">
                <a:effectLst/>
                <a:latin typeface="Söhne"/>
              </a:rPr>
              <a:t>Anti-Tampering Measures:</a:t>
            </a:r>
            <a:endParaRPr lang="en-US" sz="2000" b="0" i="0" dirty="0">
              <a:effectLst/>
              <a:latin typeface="Söhne"/>
            </a:endParaRPr>
          </a:p>
          <a:p>
            <a:pPr marL="742950" lvl="1" indent="-285750" algn="l">
              <a:buFont typeface="+mj-lt"/>
              <a:buAutoNum type="arabicPeriod"/>
            </a:pPr>
            <a:r>
              <a:rPr lang="en-US" sz="2000" b="0" i="0" dirty="0">
                <a:effectLst/>
                <a:latin typeface="Söhne"/>
              </a:rPr>
              <a:t>Employ techniques like code obfuscation, code signing, and runtime integrity checks to deter and detect attempts to tamper with the keylogger software.</a:t>
            </a:r>
          </a:p>
          <a:p>
            <a:pPr algn="l">
              <a:buFont typeface="+mj-lt"/>
              <a:buAutoNum type="arabicPeriod"/>
            </a:pPr>
            <a:r>
              <a:rPr lang="en-US" sz="2000" b="1" i="0" dirty="0">
                <a:effectLst/>
                <a:latin typeface="Söhne"/>
              </a:rPr>
              <a:t>Secure Communication:</a:t>
            </a:r>
            <a:endParaRPr lang="en-US" sz="2000" b="0" i="0" dirty="0">
              <a:effectLst/>
              <a:latin typeface="Söhne"/>
            </a:endParaRPr>
          </a:p>
          <a:p>
            <a:pPr marL="742950" lvl="1" indent="-285750" algn="l">
              <a:buFont typeface="+mj-lt"/>
              <a:buAutoNum type="arabicPeriod"/>
            </a:pPr>
            <a:r>
              <a:rPr lang="en-US" sz="2000" b="0" i="0" dirty="0">
                <a:effectLst/>
                <a:latin typeface="Söhne"/>
              </a:rPr>
              <a:t>If the keylogger communicates with remote servers or monitoring consoles, ensure secure communication channels using protocols like HTTPS or SSH.</a:t>
            </a:r>
          </a:p>
          <a:p>
            <a:pPr marL="742950" lvl="1" indent="-285750" algn="l">
              <a:buFont typeface="+mj-lt"/>
              <a:buAutoNum type="arabicPeriod"/>
            </a:pPr>
            <a:r>
              <a:rPr lang="en-US" sz="2000" b="0" i="0" dirty="0">
                <a:effectLst/>
                <a:latin typeface="Söhne"/>
              </a:rPr>
              <a:t>Encrypt data in transit to prevent interception or eavesdropping.</a:t>
            </a:r>
          </a:p>
        </p:txBody>
      </p:sp>
      <p:sp>
        <p:nvSpPr>
          <p:cNvPr id="12" name="TextBox 11">
            <a:extLst>
              <a:ext uri="{FF2B5EF4-FFF2-40B4-BE49-F238E27FC236}">
                <a16:creationId xmlns:a16="http://schemas.microsoft.com/office/drawing/2014/main" id="{C22A4832-6040-739F-4042-493C7FDC1F7D}"/>
              </a:ext>
            </a:extLst>
          </p:cNvPr>
          <p:cNvSpPr txBox="1"/>
          <p:nvPr/>
        </p:nvSpPr>
        <p:spPr>
          <a:xfrm>
            <a:off x="825909" y="629264"/>
            <a:ext cx="1765740" cy="707886"/>
          </a:xfrm>
          <a:prstGeom prst="rect">
            <a:avLst/>
          </a:prstGeom>
          <a:noFill/>
        </p:spPr>
        <p:txBody>
          <a:bodyPr wrap="none" rtlCol="0">
            <a:spAutoFit/>
          </a:bodyPr>
          <a:lstStyle/>
          <a:p>
            <a:r>
              <a:rPr lang="en-IN" sz="4000" b="1" u="sng" dirty="0"/>
              <a:t>Result :</a:t>
            </a:r>
            <a:endParaRPr lang="en-IN" dirty="0"/>
          </a:p>
        </p:txBody>
      </p:sp>
    </p:spTree>
    <p:extLst>
      <p:ext uri="{BB962C8B-B14F-4D97-AF65-F5344CB8AC3E}">
        <p14:creationId xmlns:p14="http://schemas.microsoft.com/office/powerpoint/2010/main" val="311115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CB908-D4F0-E357-E25A-BFC24FE92016}"/>
              </a:ext>
            </a:extLst>
          </p:cNvPr>
          <p:cNvSpPr txBox="1"/>
          <p:nvPr/>
        </p:nvSpPr>
        <p:spPr>
          <a:xfrm>
            <a:off x="963562" y="1397674"/>
            <a:ext cx="10884310" cy="4062651"/>
          </a:xfrm>
          <a:prstGeom prst="rect">
            <a:avLst/>
          </a:prstGeom>
          <a:noFill/>
        </p:spPr>
        <p:txBody>
          <a:bodyPr wrap="square">
            <a:spAutoFit/>
          </a:bodyPr>
          <a:lstStyle/>
          <a:p>
            <a:br>
              <a:rPr lang="en-US" dirty="0"/>
            </a:br>
            <a:r>
              <a:rPr lang="en-US" sz="2400" b="0" i="0" dirty="0">
                <a:effectLst/>
                <a:latin typeface="Söhne"/>
              </a:rPr>
              <a:t>In conclusion, the development of a keylogger with robust security implementation in Python offers a versatile solution for monitoring user activity while safeguarding sensitive data against unauthorized access and misuse.</a:t>
            </a:r>
          </a:p>
          <a:p>
            <a:r>
              <a:rPr lang="en-US" sz="2400" b="0" i="0" dirty="0">
                <a:effectLst/>
                <a:latin typeface="Söhne"/>
              </a:rPr>
              <a:t> By combining keylogging functionality with advanced security measures, including encryption, access control, secure storage, integrity checks, and logging, organizations can effectively detect and prevent security threats while maintaining compliance with regulatory requirements.</a:t>
            </a:r>
          </a:p>
          <a:p>
            <a:r>
              <a:rPr lang="en-US" sz="2400" b="0" i="0" dirty="0">
                <a:effectLst/>
                <a:latin typeface="Söhne"/>
              </a:rPr>
              <a:t>Overall, the integration of keylogger and security features in Python represents a proactive approach to cybersecurity, empowering organizations to stay ahead of evolving threats and protect their assets with confidence.</a:t>
            </a:r>
            <a:endParaRPr lang="en-IN" sz="2400" dirty="0"/>
          </a:p>
        </p:txBody>
      </p:sp>
      <p:sp>
        <p:nvSpPr>
          <p:cNvPr id="5" name="TextBox 4">
            <a:extLst>
              <a:ext uri="{FF2B5EF4-FFF2-40B4-BE49-F238E27FC236}">
                <a16:creationId xmlns:a16="http://schemas.microsoft.com/office/drawing/2014/main" id="{2531EDDD-5E46-3CB4-2E5C-B4DEA40E9ED8}"/>
              </a:ext>
            </a:extLst>
          </p:cNvPr>
          <p:cNvSpPr txBox="1"/>
          <p:nvPr/>
        </p:nvSpPr>
        <p:spPr>
          <a:xfrm>
            <a:off x="717755" y="530942"/>
            <a:ext cx="2340705" cy="584775"/>
          </a:xfrm>
          <a:prstGeom prst="rect">
            <a:avLst/>
          </a:prstGeom>
          <a:noFill/>
        </p:spPr>
        <p:txBody>
          <a:bodyPr wrap="none" rtlCol="0">
            <a:spAutoFit/>
          </a:bodyPr>
          <a:lstStyle/>
          <a:p>
            <a:r>
              <a:rPr lang="en-IN" sz="3200" b="1" u="sng" dirty="0"/>
              <a:t>Conclusion : </a:t>
            </a:r>
          </a:p>
        </p:txBody>
      </p:sp>
    </p:spTree>
    <p:extLst>
      <p:ext uri="{BB962C8B-B14F-4D97-AF65-F5344CB8AC3E}">
        <p14:creationId xmlns:p14="http://schemas.microsoft.com/office/powerpoint/2010/main" val="3335500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34</TotalTime>
  <Words>1253</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Berlin Sans FB Demi</vt:lpstr>
      <vt:lpstr>Calibri</vt:lpstr>
      <vt:lpstr>Calibri Light</vt:lpstr>
      <vt:lpstr>Söhne</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Atchaya Rajendraprabhu</dc:creator>
  <cp:lastModifiedBy>Atchaya Rajendraprabhu</cp:lastModifiedBy>
  <cp:revision>1</cp:revision>
  <dcterms:created xsi:type="dcterms:W3CDTF">2024-04-04T09:03:32Z</dcterms:created>
  <dcterms:modified xsi:type="dcterms:W3CDTF">2024-04-04T09:38:17Z</dcterms:modified>
</cp:coreProperties>
</file>