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882" autoAdjust="0"/>
    <p:restoredTop sz="94660"/>
  </p:normalViewPr>
  <p:slideViewPr>
    <p:cSldViewPr snapToGrid="0">
      <p:cViewPr>
        <p:scale>
          <a:sx n="33" d="100"/>
          <a:sy n="33" d="100"/>
        </p:scale>
        <p:origin x="1938" y="8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04-04-2024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7E254F1-4415-47BF-9E91-C5D4B9A33350}" type="slidenum">
              <a:rPr lang="en-IN" smtClean="0"/>
              <a:t>4</a:t>
            </a:fld>
            <a:endParaRPr lang="en-IN"/>
          </a:p>
        </p:txBody>
      </p:sp>
    </p:spTree>
    <p:extLst>
      <p:ext uri="{BB962C8B-B14F-4D97-AF65-F5344CB8AC3E}">
        <p14:creationId xmlns:p14="http://schemas.microsoft.com/office/powerpoint/2010/main" val="40103526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4/4/2024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4/4/2024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4/4/2024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4/4/2024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4/4/2024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4/4/2024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4/4/2024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4/4/2024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4/4/2024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4/4/2024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IN" b="1" dirty="0">
                <a:solidFill>
                  <a:schemeClr val="accent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K</a:t>
            </a:r>
            <a:r>
              <a:rPr lang="en-US" b="1" dirty="0" err="1">
                <a:solidFill>
                  <a:schemeClr val="accent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eylogger</a:t>
            </a:r>
            <a:r>
              <a:rPr lang="en-US" b="1" dirty="0">
                <a:solidFill>
                  <a:schemeClr val="accent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 in security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effectLst>
                  <a:outerShdw blurRad="38100" dist="38100" dir="2700000" algn="tl">
                    <a:srgbClr val="000000">
                      <a:alpha val="43137"/>
                    </a:srgbClr>
                  </a:outerShdw>
                </a:effectLst>
                <a:latin typeface="Arial"/>
                <a:cs typeface="Arial"/>
              </a:rPr>
              <a:t>CAPSTONE PROJECT</a:t>
            </a:r>
          </a:p>
        </p:txBody>
      </p:sp>
      <p:sp>
        <p:nvSpPr>
          <p:cNvPr id="4" name="TextBox 3"/>
          <p:cNvSpPr txBox="1"/>
          <p:nvPr/>
        </p:nvSpPr>
        <p:spPr>
          <a:xfrm>
            <a:off x="5275385" y="3699803"/>
            <a:ext cx="6316393" cy="1938992"/>
          </a:xfrm>
          <a:prstGeom prst="rect">
            <a:avLst/>
          </a:prstGeom>
          <a:noFill/>
        </p:spPr>
        <p:txBody>
          <a:bodyPr wrap="square" lIns="91440" tIns="45720" rIns="91440" bIns="45720" rtlCol="0" anchor="t">
            <a:spAutoFit/>
          </a:bodyPr>
          <a:lstStyle/>
          <a:p>
            <a:r>
              <a:rPr lang="en-US" sz="2000" b="1" dirty="0">
                <a:solidFill>
                  <a:schemeClr val="accent1">
                    <a:lumMod val="75000"/>
                  </a:schemeClr>
                </a:solidFill>
                <a:effectLst>
                  <a:outerShdw blurRad="38100" dist="38100" dir="2700000" algn="tl">
                    <a:srgbClr val="000000">
                      <a:alpha val="43137"/>
                    </a:srgbClr>
                  </a:outerShdw>
                </a:effectLst>
                <a:latin typeface="Arial" pitchFamily="34" charset="0"/>
                <a:cs typeface="Arial" pitchFamily="34" charset="0"/>
              </a:rPr>
              <a:t>Presented By:</a:t>
            </a:r>
          </a:p>
          <a:p>
            <a:r>
              <a:rPr lang="en-US" sz="2000" b="1" dirty="0">
                <a:solidFill>
                  <a:schemeClr val="accent1">
                    <a:lumMod val="75000"/>
                  </a:schemeClr>
                </a:solidFill>
                <a:effectLst>
                  <a:outerShdw blurRad="38100" dist="38100" dir="2700000" algn="tl">
                    <a:srgbClr val="000000">
                      <a:alpha val="43137"/>
                    </a:srgbClr>
                  </a:outerShdw>
                </a:effectLst>
                <a:latin typeface="Arial"/>
                <a:cs typeface="Arial"/>
              </a:rPr>
              <a:t>             </a:t>
            </a:r>
            <a:r>
              <a:rPr lang="en-US" sz="2000" b="1" dirty="0" err="1">
                <a:solidFill>
                  <a:schemeClr val="accent1">
                    <a:lumMod val="75000"/>
                  </a:schemeClr>
                </a:solidFill>
                <a:effectLst>
                  <a:outerShdw blurRad="38100" dist="38100" dir="2700000" algn="tl">
                    <a:srgbClr val="000000">
                      <a:alpha val="43137"/>
                    </a:srgbClr>
                  </a:outerShdw>
                </a:effectLst>
                <a:latin typeface="Arial"/>
                <a:cs typeface="Arial"/>
              </a:rPr>
              <a:t>A.Atchaya</a:t>
            </a:r>
            <a:r>
              <a:rPr lang="en-US" sz="2000" b="1" dirty="0">
                <a:solidFill>
                  <a:schemeClr val="accent1">
                    <a:lumMod val="75000"/>
                  </a:schemeClr>
                </a:solidFill>
                <a:effectLst>
                  <a:outerShdw blurRad="38100" dist="38100" dir="2700000" algn="tl">
                    <a:srgbClr val="000000">
                      <a:alpha val="43137"/>
                    </a:srgbClr>
                  </a:outerShdw>
                </a:effectLst>
                <a:latin typeface="Arial"/>
                <a:cs typeface="Arial"/>
              </a:rPr>
              <a:t> Devi</a:t>
            </a:r>
          </a:p>
          <a:p>
            <a:r>
              <a:rPr lang="en-US" sz="2000" b="1" dirty="0">
                <a:solidFill>
                  <a:schemeClr val="accent1">
                    <a:lumMod val="75000"/>
                  </a:schemeClr>
                </a:solidFill>
                <a:effectLst>
                  <a:outerShdw blurRad="38100" dist="38100" dir="2700000" algn="tl">
                    <a:srgbClr val="000000">
                      <a:alpha val="43137"/>
                    </a:srgbClr>
                  </a:outerShdw>
                </a:effectLst>
                <a:latin typeface="Arial"/>
                <a:cs typeface="Arial"/>
              </a:rPr>
              <a:t>   </a:t>
            </a:r>
            <a:r>
              <a:rPr lang="en-US" sz="2000" b="1" dirty="0" err="1">
                <a:solidFill>
                  <a:schemeClr val="accent1">
                    <a:lumMod val="75000"/>
                  </a:schemeClr>
                </a:solidFill>
                <a:effectLst>
                  <a:outerShdw blurRad="38100" dist="38100" dir="2700000" algn="tl">
                    <a:srgbClr val="000000">
                      <a:alpha val="43137"/>
                    </a:srgbClr>
                  </a:outerShdw>
                </a:effectLst>
                <a:latin typeface="Arial"/>
                <a:cs typeface="Arial"/>
              </a:rPr>
              <a:t>Jayaraj</a:t>
            </a:r>
            <a:r>
              <a:rPr lang="en-US" sz="2000" b="1" dirty="0">
                <a:solidFill>
                  <a:schemeClr val="accent1">
                    <a:lumMod val="75000"/>
                  </a:schemeClr>
                </a:solidFill>
                <a:effectLst>
                  <a:outerShdw blurRad="38100" dist="38100" dir="2700000" algn="tl">
                    <a:srgbClr val="000000">
                      <a:alpha val="43137"/>
                    </a:srgbClr>
                  </a:outerShdw>
                </a:effectLst>
                <a:latin typeface="Arial"/>
                <a:cs typeface="Arial"/>
              </a:rPr>
              <a:t> </a:t>
            </a:r>
            <a:r>
              <a:rPr lang="en-US" sz="2000" b="1" dirty="0" err="1">
                <a:solidFill>
                  <a:schemeClr val="accent1">
                    <a:lumMod val="75000"/>
                  </a:schemeClr>
                </a:solidFill>
                <a:effectLst>
                  <a:outerShdw blurRad="38100" dist="38100" dir="2700000" algn="tl">
                    <a:srgbClr val="000000">
                      <a:alpha val="43137"/>
                    </a:srgbClr>
                  </a:outerShdw>
                </a:effectLst>
                <a:latin typeface="Arial"/>
                <a:cs typeface="Arial"/>
              </a:rPr>
              <a:t>Annapackiam</a:t>
            </a:r>
            <a:r>
              <a:rPr lang="en-US" sz="2000" b="1" dirty="0">
                <a:solidFill>
                  <a:schemeClr val="accent1">
                    <a:lumMod val="75000"/>
                  </a:schemeClr>
                </a:solidFill>
                <a:effectLst>
                  <a:outerShdw blurRad="38100" dist="38100" dir="2700000" algn="tl">
                    <a:srgbClr val="000000">
                      <a:alpha val="43137"/>
                    </a:srgbClr>
                  </a:outerShdw>
                </a:effectLst>
                <a:latin typeface="Arial"/>
                <a:cs typeface="Arial"/>
              </a:rPr>
              <a:t> </a:t>
            </a:r>
            <a:r>
              <a:rPr lang="en-US" sz="2000" b="1" dirty="0" err="1">
                <a:solidFill>
                  <a:schemeClr val="accent1">
                    <a:lumMod val="75000"/>
                  </a:schemeClr>
                </a:solidFill>
                <a:effectLst>
                  <a:outerShdw blurRad="38100" dist="38100" dir="2700000" algn="tl">
                    <a:srgbClr val="000000">
                      <a:alpha val="43137"/>
                    </a:srgbClr>
                  </a:outerShdw>
                </a:effectLst>
                <a:latin typeface="Arial"/>
                <a:cs typeface="Arial"/>
              </a:rPr>
              <a:t>csi</a:t>
            </a:r>
            <a:r>
              <a:rPr lang="en-US" sz="2000" b="1" dirty="0">
                <a:solidFill>
                  <a:schemeClr val="accent1">
                    <a:lumMod val="75000"/>
                  </a:schemeClr>
                </a:solidFill>
                <a:effectLst>
                  <a:outerShdw blurRad="38100" dist="38100" dir="2700000" algn="tl">
                    <a:srgbClr val="000000">
                      <a:alpha val="43137"/>
                    </a:srgbClr>
                  </a:outerShdw>
                </a:effectLst>
                <a:latin typeface="Arial"/>
                <a:cs typeface="Arial"/>
              </a:rPr>
              <a:t> college of Engineering</a:t>
            </a:r>
          </a:p>
          <a:p>
            <a:r>
              <a:rPr lang="en-US" sz="2000" b="1" dirty="0">
                <a:solidFill>
                  <a:schemeClr val="accent1">
                    <a:lumMod val="75000"/>
                  </a:schemeClr>
                </a:solidFill>
                <a:effectLst>
                  <a:outerShdw blurRad="38100" dist="38100" dir="2700000" algn="tl">
                    <a:srgbClr val="000000">
                      <a:alpha val="43137"/>
                    </a:srgbClr>
                  </a:outerShdw>
                </a:effectLst>
                <a:latin typeface="Arial"/>
                <a:cs typeface="Arial"/>
              </a:rPr>
              <a:t>             au951321205008</a:t>
            </a:r>
          </a:p>
          <a:p>
            <a:r>
              <a:rPr lang="en-US" sz="2000" b="1" dirty="0">
                <a:solidFill>
                  <a:schemeClr val="accent1">
                    <a:lumMod val="75000"/>
                  </a:schemeClr>
                </a:solidFill>
                <a:effectLst>
                  <a:outerShdw blurRad="38100" dist="38100" dir="2700000" algn="tl">
                    <a:srgbClr val="000000">
                      <a:alpha val="43137"/>
                    </a:srgbClr>
                  </a:outerShdw>
                </a:effectLst>
                <a:latin typeface="Arial"/>
                <a:cs typeface="Arial"/>
              </a:rPr>
              <a:t>                B.TECH(IT)  </a:t>
            </a:r>
          </a:p>
          <a:p>
            <a:r>
              <a:rPr lang="en-US" sz="2000" b="1" dirty="0">
                <a:solidFill>
                  <a:schemeClr val="accent1">
                    <a:lumMod val="75000"/>
                  </a:schemeClr>
                </a:solidFill>
                <a:effectLst>
                  <a:outerShdw blurRad="38100" dist="38100" dir="2700000" algn="tl">
                    <a:srgbClr val="000000">
                      <a:alpha val="43137"/>
                    </a:srgbClr>
                  </a:outerShdw>
                </a:effectLst>
                <a:latin typeface="Arial"/>
                <a:cs typeface="Arial"/>
              </a:rPr>
              <a:t>               Pre Final year</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771730"/>
            <a:ext cx="11029616" cy="530296"/>
          </a:xfrm>
        </p:spPr>
        <p:txBody>
          <a:bodyPr>
            <a:normAutofit fontScale="90000"/>
          </a:bodyPr>
          <a:lstStyle/>
          <a:p>
            <a:r>
              <a:rPr lang="en-US" sz="4400" b="1" dirty="0">
                <a:solidFill>
                  <a:schemeClr val="accent1"/>
                </a:solidFill>
                <a:effectLst>
                  <a:outerShdw blurRad="38100" dist="38100" dir="2700000" algn="tl">
                    <a:srgbClr val="000000">
                      <a:alpha val="43137"/>
                    </a:srgbClr>
                  </a:outerShdw>
                </a:effectLst>
                <a:latin typeface="Arial"/>
                <a:ea typeface="+mj-lt"/>
                <a:cs typeface="Arial"/>
              </a:rPr>
              <a:t>References</a:t>
            </a:r>
            <a:endParaRPr lang="en-US" dirty="0">
              <a:effectLst>
                <a:outerShdw blurRad="38100" dist="38100" dir="2700000" algn="tl">
                  <a:srgbClr val="000000">
                    <a:alpha val="43137"/>
                  </a:srgbClr>
                </a:outerShdw>
              </a:effectLst>
            </a:endParaRPr>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dirty="0">
                <a:solidFill>
                  <a:srgbClr val="00206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dirty="0">
                <a:solidFill>
                  <a:srgbClr val="00206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a:buFont typeface="Wingdings" panose="05000000000000000000" pitchFamily="2" charset="2"/>
              <a:buChar char="Ø"/>
            </a:pPr>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a:buFont typeface="Wingdings" panose="05000000000000000000" pitchFamily="2" charset="2"/>
              <a:buChar char="Ø"/>
            </a:pPr>
            <a:r>
              <a:rPr lang="en-US" sz="2000" b="1" dirty="0">
                <a:latin typeface="Arial"/>
                <a:ea typeface="+mn-lt"/>
                <a:cs typeface="Arial"/>
              </a:rPr>
              <a:t>Proposed System/Solution</a:t>
            </a:r>
            <a:endParaRPr lang="en-US" dirty="0">
              <a:latin typeface="Arial"/>
              <a:cs typeface="Arial"/>
            </a:endParaRPr>
          </a:p>
          <a:p>
            <a:pPr>
              <a:buFont typeface="Wingdings" panose="05000000000000000000" pitchFamily="2" charset="2"/>
              <a:buChar char="Ø"/>
            </a:pPr>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a:buFont typeface="Wingdings" panose="05000000000000000000" pitchFamily="2" charset="2"/>
              <a:buChar char="Ø"/>
            </a:pPr>
            <a:r>
              <a:rPr lang="en-US" sz="2000" b="1" dirty="0">
                <a:latin typeface="Arial"/>
                <a:ea typeface="+mn-lt"/>
                <a:cs typeface="+mn-lt"/>
              </a:rPr>
              <a:t>Algorithm &amp; Deployment  </a:t>
            </a:r>
            <a:endParaRPr lang="en-US" dirty="0">
              <a:latin typeface="Arial"/>
              <a:cs typeface="Calibri"/>
            </a:endParaRPr>
          </a:p>
          <a:p>
            <a:pPr>
              <a:buFont typeface="Wingdings" panose="05000000000000000000" pitchFamily="2" charset="2"/>
              <a:buChar char="Ø"/>
            </a:pPr>
            <a:r>
              <a:rPr lang="en-US" sz="2000" b="1" dirty="0">
                <a:latin typeface="Arial"/>
                <a:ea typeface="+mn-lt"/>
                <a:cs typeface="Arial"/>
              </a:rPr>
              <a:t>Result (Output Image)</a:t>
            </a:r>
          </a:p>
          <a:p>
            <a:pPr>
              <a:buFont typeface="Wingdings" panose="05000000000000000000" pitchFamily="2" charset="2"/>
              <a:buChar char="Ø"/>
            </a:pPr>
            <a:r>
              <a:rPr lang="en-US" sz="2000" b="1" dirty="0">
                <a:latin typeface="Arial"/>
                <a:ea typeface="+mn-lt"/>
                <a:cs typeface="Arial"/>
              </a:rPr>
              <a:t>Conclusion</a:t>
            </a:r>
            <a:endParaRPr lang="en-US" dirty="0">
              <a:latin typeface="Arial"/>
              <a:cs typeface="Arial"/>
            </a:endParaRPr>
          </a:p>
          <a:p>
            <a:pPr>
              <a:buFont typeface="Wingdings" panose="05000000000000000000" pitchFamily="2" charset="2"/>
              <a:buChar char="Ø"/>
            </a:pPr>
            <a:r>
              <a:rPr lang="en-US" sz="2000" b="1" dirty="0">
                <a:latin typeface="Arial"/>
                <a:ea typeface="+mn-lt"/>
                <a:cs typeface="Arial"/>
              </a:rPr>
              <a:t>Future Scope</a:t>
            </a:r>
          </a:p>
          <a:p>
            <a:pPr>
              <a:buFont typeface="Wingdings" panose="05000000000000000000" pitchFamily="2" charset="2"/>
              <a:buChar char="Ø"/>
            </a:pPr>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Problem Statement</a:t>
            </a:r>
            <a:endParaRPr lang="en-US" sz="4400" dirty="0">
              <a:effectLst>
                <a:outerShdw blurRad="38100" dist="38100" dir="2700000" algn="tl">
                  <a:srgbClr val="000000">
                    <a:alpha val="43137"/>
                  </a:srgbClr>
                </a:outerShdw>
              </a:effectLst>
            </a:endParaRPr>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IN" sz="3200" dirty="0">
                <a:solidFill>
                  <a:srgbClr val="0F0F0F"/>
                </a:solidFill>
                <a:effectLst>
                  <a:outerShdw blurRad="38100" dist="38100" dir="2700000" algn="tl">
                    <a:srgbClr val="000000">
                      <a:alpha val="43137"/>
                    </a:srgbClr>
                  </a:outerShdw>
                </a:effectLst>
                <a:ea typeface="+mn-lt"/>
                <a:cs typeface="+mn-lt"/>
              </a:rPr>
              <a:t>Example:</a:t>
            </a:r>
            <a:r>
              <a:rPr lang="en-IN" sz="2800" dirty="0">
                <a:solidFill>
                  <a:srgbClr val="0F0F0F"/>
                </a:solidFill>
                <a:effectLst>
                  <a:outerShdw blurRad="38100" dist="38100" dir="2700000" algn="tl">
                    <a:srgbClr val="000000">
                      <a:alpha val="43137"/>
                    </a:srgbClr>
                  </a:outerShdw>
                </a:effectLst>
                <a:ea typeface="+mn-lt"/>
                <a:cs typeface="+mn-lt"/>
              </a:rPr>
              <a:t> </a:t>
            </a:r>
          </a:p>
          <a:p>
            <a:pPr marL="0" indent="0">
              <a:lnSpc>
                <a:spcPct val="150000"/>
              </a:lnSpc>
              <a:buNone/>
            </a:pPr>
            <a:r>
              <a:rPr lang="en-IN" sz="2400" dirty="0">
                <a:solidFill>
                  <a:srgbClr val="0F0F0F"/>
                </a:solidFill>
                <a:latin typeface="Constantia" panose="02030602050306030303" pitchFamily="18" charset="0"/>
                <a:ea typeface="+mn-lt"/>
                <a:cs typeface="+mn-lt"/>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IN" sz="2400" dirty="0">
              <a:latin typeface="Constantia" panose="02030602050306030303" pitchFamily="18" charset="0"/>
            </a:endParaRPr>
          </a:p>
          <a:p>
            <a:pPr marL="305435" indent="-305435"/>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733605" y="688088"/>
            <a:ext cx="11029616" cy="530296"/>
          </a:xfrm>
        </p:spPr>
        <p:txBody>
          <a:bodyPr>
            <a:normAutofit fontScale="90000"/>
          </a:bodyPr>
          <a:lstStyle/>
          <a:p>
            <a:r>
              <a:rPr lang="en-US" sz="4400" b="1" dirty="0">
                <a:solidFill>
                  <a:schemeClr val="accent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Proposed Solution</a:t>
            </a:r>
            <a:endParaRPr lang="en-US" sz="4400" dirty="0">
              <a:effectLst>
                <a:outerShdw blurRad="38100" dist="38100" dir="2700000" algn="tl">
                  <a:srgbClr val="000000">
                    <a:alpha val="43137"/>
                  </a:srgbClr>
                </a:outerShdw>
              </a:effectLst>
            </a:endParaRPr>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dirty="0">
              <a:latin typeface="Calibri"/>
              <a:cs typeface="Calibri"/>
            </a:endParaRPr>
          </a:p>
          <a:p>
            <a:pPr marL="0" indent="0">
              <a:buNone/>
            </a:pPr>
            <a:r>
              <a:rPr lang="en-IN" sz="1200" b="1" dirty="0">
                <a:effectLst>
                  <a:outerShdw blurRad="38100" dist="38100" dir="2700000" algn="tl">
                    <a:srgbClr val="000000">
                      <a:alpha val="43137"/>
                    </a:srgbClr>
                  </a:outerShdw>
                </a:effectLst>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r>
              <a:rPr lang="en-IN" sz="1200" b="1" dirty="0">
                <a:latin typeface="Calibri"/>
                <a:ea typeface="+mn-lt"/>
                <a:cs typeface="+mn-lt"/>
              </a:rPr>
              <a:t>:</a:t>
            </a:r>
            <a:endParaRPr lang="en-IN" sz="1200" b="1" dirty="0">
              <a:latin typeface="Calibri"/>
              <a:cs typeface="Calibri"/>
            </a:endParaRPr>
          </a:p>
          <a:p>
            <a:pPr marL="305435" indent="-305435"/>
            <a:r>
              <a:rPr lang="en-IN" sz="1200" b="1" dirty="0">
                <a:effectLst>
                  <a:outerShdw blurRad="38100" dist="38100" dir="2700000" algn="tl">
                    <a:srgbClr val="000000">
                      <a:alpha val="43137"/>
                    </a:srgbClr>
                  </a:outerShdw>
                </a:effectLst>
                <a:latin typeface="Calibri"/>
                <a:ea typeface="+mn-lt"/>
                <a:cs typeface="+mn-lt"/>
              </a:rPr>
              <a:t>Data Collection:</a:t>
            </a:r>
            <a:endParaRPr lang="en-IN" sz="1200" b="1" dirty="0">
              <a:effectLst>
                <a:outerShdw blurRad="38100" dist="38100" dir="2700000" algn="tl">
                  <a:srgbClr val="000000">
                    <a:alpha val="43137"/>
                  </a:srgbClr>
                </a:outerShdw>
              </a:effectLst>
              <a:latin typeface="Calibri"/>
              <a:cs typeface="Calibri"/>
            </a:endParaRPr>
          </a:p>
          <a:p>
            <a:pPr marL="629920" lvl="1" indent="-305435">
              <a:buFont typeface="Wingdings" panose="05000000000000000000" pitchFamily="2" charset="2"/>
              <a:buChar char="Ø"/>
            </a:pPr>
            <a:r>
              <a:rPr lang="en-IN" sz="1200" b="1" dirty="0">
                <a:latin typeface="Calibri"/>
                <a:ea typeface="+mn-lt"/>
                <a:cs typeface="+mn-lt"/>
              </a:rPr>
              <a:t>Gather historical data on bike rentals, including time, date, location, and other relevant factors.</a:t>
            </a:r>
            <a:endParaRPr lang="en-IN" sz="1200" b="1" dirty="0">
              <a:latin typeface="Calibri"/>
              <a:cs typeface="Calibri"/>
            </a:endParaRPr>
          </a:p>
          <a:p>
            <a:pPr marL="629920" lvl="1" indent="-305435">
              <a:buFont typeface="Wingdings" panose="05000000000000000000" pitchFamily="2" charset="2"/>
              <a:buChar char="Ø"/>
            </a:pPr>
            <a:r>
              <a:rPr lang="en-IN" sz="1200" b="1" dirty="0">
                <a:latin typeface="Calibri"/>
                <a:ea typeface="+mn-lt"/>
                <a:cs typeface="+mn-lt"/>
              </a:rPr>
              <a:t>Utilize real-time data sources, such as weather conditions, events, and holidays, to enhance prediction accuracy.</a:t>
            </a:r>
            <a:endParaRPr lang="en-IN" sz="1200" b="1" dirty="0">
              <a:latin typeface="Calibri"/>
              <a:cs typeface="Calibri"/>
            </a:endParaRPr>
          </a:p>
          <a:p>
            <a:pPr marL="305435" indent="-305435"/>
            <a:r>
              <a:rPr lang="en-IN" sz="1200" b="1" dirty="0">
                <a:effectLst>
                  <a:outerShdw blurRad="38100" dist="38100" dir="2700000" algn="tl">
                    <a:srgbClr val="000000">
                      <a:alpha val="43137"/>
                    </a:srgbClr>
                  </a:outerShdw>
                </a:effectLst>
                <a:latin typeface="Calibri"/>
                <a:ea typeface="+mn-lt"/>
                <a:cs typeface="+mn-lt"/>
              </a:rPr>
              <a:t>Data </a:t>
            </a:r>
            <a:r>
              <a:rPr lang="en-IN" sz="1200" b="1" dirty="0" err="1">
                <a:effectLst>
                  <a:outerShdw blurRad="38100" dist="38100" dir="2700000" algn="tl">
                    <a:srgbClr val="000000">
                      <a:alpha val="43137"/>
                    </a:srgbClr>
                  </a:outerShdw>
                </a:effectLst>
                <a:latin typeface="Calibri"/>
                <a:ea typeface="+mn-lt"/>
                <a:cs typeface="+mn-lt"/>
              </a:rPr>
              <a:t>Preprocessing</a:t>
            </a:r>
            <a:r>
              <a:rPr lang="en-IN" sz="1200" b="1" dirty="0">
                <a:latin typeface="Calibri"/>
                <a:ea typeface="+mn-lt"/>
                <a:cs typeface="+mn-lt"/>
              </a:rPr>
              <a:t>:</a:t>
            </a:r>
            <a:endParaRPr lang="en-IN" sz="1200" b="1" dirty="0">
              <a:latin typeface="Calibri"/>
              <a:cs typeface="Calibri"/>
            </a:endParaRPr>
          </a:p>
          <a:p>
            <a:pPr marL="629920" lvl="1" indent="-305435">
              <a:buFont typeface="Wingdings" panose="05000000000000000000" pitchFamily="2" charset="2"/>
              <a:buChar char="Ø"/>
            </a:pPr>
            <a:r>
              <a:rPr lang="en-IN" sz="1200" b="1" dirty="0">
                <a:latin typeface="Calibri"/>
                <a:ea typeface="+mn-lt"/>
                <a:cs typeface="+mn-lt"/>
              </a:rPr>
              <a:t>Clean and </a:t>
            </a:r>
            <a:r>
              <a:rPr lang="en-IN" sz="1200" b="1" dirty="0" err="1">
                <a:latin typeface="Calibri"/>
                <a:ea typeface="+mn-lt"/>
                <a:cs typeface="+mn-lt"/>
              </a:rPr>
              <a:t>preprocess</a:t>
            </a:r>
            <a:r>
              <a:rPr lang="en-IN" sz="1200" b="1" dirty="0">
                <a:latin typeface="Calibri"/>
                <a:ea typeface="+mn-lt"/>
                <a:cs typeface="+mn-lt"/>
              </a:rPr>
              <a:t> the collected data to handle missing values, outliers, and inconsistencies.</a:t>
            </a:r>
            <a:endParaRPr lang="en-IN" sz="1200" b="1" dirty="0">
              <a:latin typeface="Calibri"/>
              <a:cs typeface="Calibri"/>
            </a:endParaRPr>
          </a:p>
          <a:p>
            <a:pPr marL="629920" lvl="1" indent="-305435">
              <a:buFont typeface="Wingdings" panose="05000000000000000000" pitchFamily="2" charset="2"/>
              <a:buChar char="Ø"/>
            </a:pPr>
            <a:r>
              <a:rPr lang="en-IN" sz="1200" b="1" dirty="0">
                <a:latin typeface="Calibri"/>
                <a:ea typeface="+mn-lt"/>
                <a:cs typeface="+mn-lt"/>
              </a:rPr>
              <a:t>Feature engineering to extract relevant features from the data that might impact bike demand.</a:t>
            </a:r>
            <a:endParaRPr lang="en-IN" sz="1200" b="1" dirty="0">
              <a:latin typeface="Calibri"/>
              <a:cs typeface="Calibri"/>
            </a:endParaRPr>
          </a:p>
          <a:p>
            <a:pPr marL="305435" indent="-305435"/>
            <a:r>
              <a:rPr lang="en-IN" sz="1200" b="1" dirty="0">
                <a:effectLst>
                  <a:outerShdw blurRad="38100" dist="38100" dir="2700000" algn="tl">
                    <a:srgbClr val="000000">
                      <a:alpha val="43137"/>
                    </a:srgbClr>
                  </a:outerShdw>
                </a:effectLst>
                <a:latin typeface="Calibri"/>
                <a:ea typeface="+mn-lt"/>
                <a:cs typeface="+mn-lt"/>
              </a:rPr>
              <a:t>Machine Learning Algorithm:</a:t>
            </a:r>
            <a:endParaRPr lang="en-IN" sz="1200" b="1" dirty="0">
              <a:effectLst>
                <a:outerShdw blurRad="38100" dist="38100" dir="2700000" algn="tl">
                  <a:srgbClr val="000000">
                    <a:alpha val="43137"/>
                  </a:srgbClr>
                </a:outerShdw>
              </a:effectLst>
              <a:latin typeface="Calibri"/>
              <a:cs typeface="Calibri"/>
            </a:endParaRPr>
          </a:p>
          <a:p>
            <a:pPr marL="629920" lvl="1" indent="-305435">
              <a:buFont typeface="Wingdings" panose="05000000000000000000" pitchFamily="2" charset="2"/>
              <a:buChar char="Ø"/>
            </a:pPr>
            <a:r>
              <a:rPr lang="en-IN" sz="1200" b="1" dirty="0">
                <a:latin typeface="Calibri"/>
                <a:ea typeface="+mn-lt"/>
                <a:cs typeface="+mn-lt"/>
              </a:rPr>
              <a:t>Implement a machine learning algorithm, such as a time-series forecasting model (e.g., ARIMA, SARIMA, or LSTM), to predict bike counts based on historical patterns.</a:t>
            </a:r>
            <a:endParaRPr lang="en-IN" sz="1200" b="1" dirty="0">
              <a:latin typeface="Calibri"/>
              <a:cs typeface="Calibri"/>
            </a:endParaRPr>
          </a:p>
          <a:p>
            <a:pPr marL="629920" lvl="1" indent="-305435">
              <a:buFont typeface="Wingdings" panose="05000000000000000000" pitchFamily="2" charset="2"/>
              <a:buChar char="Ø"/>
            </a:pPr>
            <a:r>
              <a:rPr lang="en-IN" sz="1200" b="1" dirty="0">
                <a:latin typeface="Calibri"/>
                <a:ea typeface="+mn-lt"/>
                <a:cs typeface="+mn-lt"/>
              </a:rPr>
              <a:t>Consider incorporating other factors like weather conditions, day of the week, and special events to improve prediction accuracy.</a:t>
            </a:r>
            <a:endParaRPr lang="en-IN" sz="1200" b="1" dirty="0">
              <a:latin typeface="Calibri"/>
              <a:cs typeface="Calibri"/>
            </a:endParaRPr>
          </a:p>
          <a:p>
            <a:pPr marL="305435" indent="-305435"/>
            <a:r>
              <a:rPr lang="en-IN" sz="1200" b="1" dirty="0">
                <a:effectLst>
                  <a:outerShdw blurRad="38100" dist="38100" dir="2700000" algn="tl">
                    <a:srgbClr val="000000">
                      <a:alpha val="43137"/>
                    </a:srgbClr>
                  </a:outerShdw>
                </a:effectLst>
                <a:latin typeface="Calibri"/>
                <a:ea typeface="+mn-lt"/>
                <a:cs typeface="+mn-lt"/>
              </a:rPr>
              <a:t>Deployment:</a:t>
            </a:r>
            <a:endParaRPr lang="en-IN" sz="1200" b="1" dirty="0">
              <a:effectLst>
                <a:outerShdw blurRad="38100" dist="38100" dir="2700000" algn="tl">
                  <a:srgbClr val="000000">
                    <a:alpha val="43137"/>
                  </a:srgbClr>
                </a:outerShdw>
              </a:effectLst>
              <a:latin typeface="Calibri"/>
              <a:cs typeface="Calibri"/>
            </a:endParaRPr>
          </a:p>
          <a:p>
            <a:pPr marL="629920" lvl="1" indent="-305435">
              <a:buFont typeface="Wingdings" panose="05000000000000000000" pitchFamily="2" charset="2"/>
              <a:buChar char="Ø"/>
            </a:pPr>
            <a:r>
              <a:rPr lang="en-IN" sz="1200" b="1" dirty="0">
                <a:latin typeface="Calibri"/>
                <a:ea typeface="+mn-lt"/>
                <a:cs typeface="+mn-lt"/>
              </a:rPr>
              <a:t>Develop a user-friendly interface or application that provides real-time predictions for bike counts at different hours.</a:t>
            </a:r>
            <a:endParaRPr lang="en-IN" sz="1200" b="1" dirty="0">
              <a:latin typeface="Calibri"/>
              <a:cs typeface="Calibri"/>
            </a:endParaRPr>
          </a:p>
          <a:p>
            <a:pPr marL="629920" lvl="1" indent="-305435">
              <a:buFont typeface="Wingdings" panose="05000000000000000000" pitchFamily="2" charset="2"/>
              <a:buChar char="Ø"/>
            </a:pPr>
            <a:r>
              <a:rPr lang="en-IN" sz="1200" b="1" dirty="0">
                <a:latin typeface="Calibri"/>
                <a:ea typeface="+mn-lt"/>
                <a:cs typeface="+mn-lt"/>
              </a:rPr>
              <a:t>Deploy the solution on a scalable and reliable platform, considering factors like server infrastructure, response time, and user accessibility.</a:t>
            </a:r>
            <a:endParaRPr lang="en-IN" sz="1200" b="1" dirty="0">
              <a:latin typeface="Calibri"/>
              <a:cs typeface="Calibri"/>
            </a:endParaRPr>
          </a:p>
          <a:p>
            <a:pPr marL="305435" indent="-305435"/>
            <a:r>
              <a:rPr lang="en-IN" sz="1200" b="1" dirty="0">
                <a:effectLst>
                  <a:outerShdw blurRad="38100" dist="38100" dir="2700000" algn="tl">
                    <a:srgbClr val="000000">
                      <a:alpha val="43137"/>
                    </a:srgbClr>
                  </a:outerShdw>
                </a:effectLst>
                <a:latin typeface="Calibri"/>
                <a:ea typeface="+mn-lt"/>
                <a:cs typeface="+mn-lt"/>
              </a:rPr>
              <a:t>Evaluation:</a:t>
            </a:r>
            <a:endParaRPr lang="en-IN" sz="1200" b="1" dirty="0">
              <a:effectLst>
                <a:outerShdw blurRad="38100" dist="38100" dir="2700000" algn="tl">
                  <a:srgbClr val="000000">
                    <a:alpha val="43137"/>
                  </a:srgbClr>
                </a:outerShdw>
              </a:effectLst>
              <a:latin typeface="Calibri"/>
              <a:cs typeface="Calibri"/>
            </a:endParaRPr>
          </a:p>
          <a:p>
            <a:pPr marL="629920" lvl="1" indent="-305435">
              <a:buFont typeface="Wingdings" panose="05000000000000000000" pitchFamily="2" charset="2"/>
              <a:buChar char="Ø"/>
            </a:pPr>
            <a:r>
              <a:rPr lang="en-IN" sz="1200" b="1" dirty="0">
                <a:latin typeface="Calibri"/>
                <a:ea typeface="+mn-lt"/>
                <a:cs typeface="+mn-lt"/>
              </a:rPr>
              <a:t>Assess the model's performance using appropriate metrics such as Mean Absolute Error (MAE), Root Mean Squared Error (RMSE), or other relevant metrics.</a:t>
            </a:r>
            <a:endParaRPr lang="en-IN" sz="1200" b="1" dirty="0">
              <a:latin typeface="Calibri"/>
              <a:cs typeface="Calibri"/>
            </a:endParaRPr>
          </a:p>
          <a:p>
            <a:pPr marL="629920" lvl="1" indent="-305435">
              <a:buFont typeface="Wingdings" panose="05000000000000000000" pitchFamily="2" charset="2"/>
              <a:buChar char="Ø"/>
            </a:pPr>
            <a:r>
              <a:rPr lang="en-IN" sz="1200" b="1" dirty="0">
                <a:latin typeface="Calibri"/>
                <a:ea typeface="+mn-lt"/>
                <a:cs typeface="+mn-lt"/>
              </a:rPr>
              <a:t>Fine-tune the model based on feedback and continuous monitoring of prediction accuracy.</a:t>
            </a:r>
            <a:endParaRPr lang="en-IN" sz="1200" b="1" dirty="0">
              <a:latin typeface="Calibri"/>
            </a:endParaRPr>
          </a:p>
          <a:p>
            <a:pPr marL="629920" lvl="1" indent="-305435">
              <a:buFont typeface="Wingdings" panose="05000000000000000000" pitchFamily="2" charset="2"/>
              <a:buChar char="Ø"/>
            </a:pPr>
            <a:r>
              <a:rPr lang="en-IN" sz="1200" dirty="0">
                <a:ea typeface="+mn-lt"/>
                <a:cs typeface="+mn-lt"/>
              </a:rPr>
              <a:t>Result:</a:t>
            </a:r>
            <a:endParaRPr lang="en-IN" sz="1200" dirty="0"/>
          </a:p>
          <a:p>
            <a:pPr marL="0" indent="0">
              <a:buNone/>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55983"/>
            <a:ext cx="11029616" cy="795129"/>
          </a:xfrm>
        </p:spPr>
        <p:txBody>
          <a:bodyPr>
            <a:normAutofit/>
          </a:bodyPr>
          <a:lstStyle/>
          <a:p>
            <a:r>
              <a:rPr lang="en-US" sz="4400" b="1" dirty="0">
                <a:solidFill>
                  <a:schemeClr val="accent1"/>
                </a:solidFill>
                <a:effectLst>
                  <a:outerShdw blurRad="38100" dist="38100" dir="2700000" algn="tl">
                    <a:srgbClr val="000000">
                      <a:alpha val="43137"/>
                    </a:srgbClr>
                  </a:outerShdw>
                </a:effectLst>
                <a:latin typeface="Arial"/>
                <a:ea typeface="+mj-lt"/>
                <a:cs typeface="Arial"/>
              </a:rPr>
              <a:t>System  Approach</a:t>
            </a:r>
            <a:endParaRPr lang="en-US" sz="4400" dirty="0">
              <a:solidFill>
                <a:schemeClr val="accent1"/>
              </a:solidFill>
              <a:effectLst>
                <a:outerShdw blurRad="38100" dist="38100" dir="2700000" algn="tl">
                  <a:srgbClr val="000000">
                    <a:alpha val="43137"/>
                  </a:srgbClr>
                </a:outerShdw>
              </a:effectLst>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a:buFont typeface="Wingdings" panose="05000000000000000000" pitchFamily="2" charset="2"/>
              <a:buChar char="q"/>
            </a:pPr>
            <a:r>
              <a:rPr lang="en-IN" sz="1800" b="1" dirty="0">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dirty="0"/>
          </a:p>
          <a:p>
            <a:pPr>
              <a:buFont typeface="Wingdings" panose="05000000000000000000" pitchFamily="2" charset="2"/>
              <a:buChar char="q"/>
            </a:pPr>
            <a:r>
              <a:rPr lang="en-IN" sz="1800" b="1" dirty="0">
                <a:solidFill>
                  <a:srgbClr val="0F0F0F"/>
                </a:solidFill>
              </a:rPr>
              <a:t>System requirements</a:t>
            </a:r>
          </a:p>
          <a:p>
            <a:pPr>
              <a:buFont typeface="Wingdings" panose="05000000000000000000" pitchFamily="2" charset="2"/>
              <a:buChar char="q"/>
            </a:pPr>
            <a:r>
              <a:rPr lang="en-IN" sz="1800" b="1" dirty="0">
                <a:solidFill>
                  <a:srgbClr val="0F0F0F"/>
                </a:solidFill>
              </a:rPr>
              <a:t>Library required to build the model</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effectLst>
                  <a:outerShdw blurRad="38100" dist="38100" dir="2700000" algn="tl">
                    <a:srgbClr val="000000">
                      <a:alpha val="43137"/>
                    </a:srgbClr>
                  </a:outerShdw>
                </a:effectLst>
                <a:latin typeface="Arial"/>
                <a:ea typeface="+mj-lt"/>
                <a:cs typeface="Arial"/>
              </a:rPr>
              <a:t>Algorithm &amp; Deployment</a:t>
            </a:r>
            <a:endParaRPr lang="en-US" dirty="0">
              <a:effectLst>
                <a:outerShdw blurRad="38100" dist="38100" dir="2700000" algn="tl">
                  <a:srgbClr val="000000">
                    <a:alpha val="43137"/>
                  </a:srgbClr>
                </a:outerShdw>
              </a:effectLst>
            </a:endParaRPr>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lstStyle/>
          <a:p>
            <a:pPr>
              <a:buFont typeface="Wingdings" panose="05000000000000000000" pitchFamily="2" charset="2"/>
              <a:buChar char="§"/>
            </a:pPr>
            <a:r>
              <a:rPr lang="en-IN" sz="1400" dirty="0">
                <a:effectLst>
                  <a:outerShdw blurRad="38100" dist="38100" dir="2700000" algn="tl">
                    <a:srgbClr val="000000">
                      <a:alpha val="43137"/>
                    </a:srgbClr>
                  </a:outerShdw>
                </a:effectLst>
                <a:ea typeface="+mn-lt"/>
                <a:cs typeface="+mn-lt"/>
              </a:rPr>
              <a:t>In the Algorithm section, describe the machine learning algorithm chosen for predicting bike counts. Here's an example structure for this section:</a:t>
            </a:r>
            <a:endParaRPr lang="en-IN" sz="1400" dirty="0">
              <a:effectLst>
                <a:outerShdw blurRad="38100" dist="38100" dir="2700000" algn="tl">
                  <a:srgbClr val="000000">
                    <a:alpha val="43137"/>
                  </a:srgbClr>
                </a:outerShdw>
              </a:effectLst>
            </a:endParaRPr>
          </a:p>
          <a:p>
            <a:pPr>
              <a:buFont typeface="Wingdings" panose="05000000000000000000" pitchFamily="2" charset="2"/>
              <a:buChar char="q"/>
            </a:pPr>
            <a:r>
              <a:rPr lang="en-IN" sz="1600" b="1" dirty="0">
                <a:effectLst>
                  <a:outerShdw blurRad="38100" dist="38100" dir="2700000" algn="tl">
                    <a:srgbClr val="000000">
                      <a:alpha val="43137"/>
                    </a:srgbClr>
                  </a:outerShdw>
                </a:effectLst>
                <a:ea typeface="+mn-lt"/>
                <a:cs typeface="+mn-lt"/>
              </a:rPr>
              <a:t>Algorithm Selection:</a:t>
            </a:r>
            <a:endParaRPr lang="en-IN" sz="1600" dirty="0">
              <a:effectLst>
                <a:outerShdw blurRad="38100" dist="38100" dir="2700000" algn="tl">
                  <a:srgbClr val="000000">
                    <a:alpha val="43137"/>
                  </a:srgbClr>
                </a:outerShdw>
              </a:effectLst>
            </a:endParaRPr>
          </a:p>
          <a:p>
            <a:pPr marL="629920" lvl="1" indent="-305435">
              <a:buFont typeface="Wingdings" panose="05000000000000000000" pitchFamily="2" charset="2"/>
              <a:buChar char="Ø"/>
            </a:pPr>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a:buFont typeface="Wingdings" panose="05000000000000000000" pitchFamily="2" charset="2"/>
              <a:buChar char="q"/>
            </a:pPr>
            <a:r>
              <a:rPr lang="en-IN" sz="1400" b="1" dirty="0">
                <a:effectLst>
                  <a:outerShdw blurRad="38100" dist="38100" dir="2700000" algn="tl">
                    <a:srgbClr val="000000">
                      <a:alpha val="43137"/>
                    </a:srgbClr>
                  </a:outerShdw>
                </a:effectLst>
                <a:ea typeface="+mn-lt"/>
                <a:cs typeface="+mn-lt"/>
              </a:rPr>
              <a:t>Data Input:</a:t>
            </a:r>
            <a:endParaRPr lang="en-IN" sz="1400" dirty="0">
              <a:effectLst>
                <a:outerShdw blurRad="38100" dist="38100" dir="2700000" algn="tl">
                  <a:srgbClr val="000000">
                    <a:alpha val="43137"/>
                  </a:srgbClr>
                </a:outerShdw>
              </a:effectLst>
            </a:endParaRPr>
          </a:p>
          <a:p>
            <a:pPr marL="629920" lvl="1" indent="-305435">
              <a:buFont typeface="Wingdings" panose="05000000000000000000" pitchFamily="2" charset="2"/>
              <a:buChar char="Ø"/>
            </a:pPr>
            <a:r>
              <a:rPr lang="en-IN" dirty="0">
                <a:ea typeface="+mn-lt"/>
                <a:cs typeface="+mn-lt"/>
              </a:rPr>
              <a:t>Specify the input features used by the algorithm, such as historical bike rental data, weather conditions, day of the week, and any other relevant factors.</a:t>
            </a:r>
            <a:endParaRPr lang="en-IN" dirty="0"/>
          </a:p>
          <a:p>
            <a:pPr>
              <a:buFont typeface="Wingdings" panose="05000000000000000000" pitchFamily="2" charset="2"/>
              <a:buChar char="q"/>
            </a:pPr>
            <a:r>
              <a:rPr lang="en-IN" sz="1400" b="1" dirty="0">
                <a:effectLst>
                  <a:outerShdw blurRad="38100" dist="38100" dir="2700000" algn="tl">
                    <a:srgbClr val="000000">
                      <a:alpha val="43137"/>
                    </a:srgbClr>
                  </a:outerShdw>
                </a:effectLst>
                <a:ea typeface="+mn-lt"/>
                <a:cs typeface="+mn-lt"/>
              </a:rPr>
              <a:t>Training Process:</a:t>
            </a:r>
            <a:endParaRPr lang="en-IN" sz="1400" dirty="0">
              <a:effectLst>
                <a:outerShdw blurRad="38100" dist="38100" dir="2700000" algn="tl">
                  <a:srgbClr val="000000">
                    <a:alpha val="43137"/>
                  </a:srgbClr>
                </a:outerShdw>
              </a:effectLst>
            </a:endParaRPr>
          </a:p>
          <a:p>
            <a:pPr marL="629920" lvl="1" indent="-305435">
              <a:buFont typeface="Wingdings" panose="05000000000000000000" pitchFamily="2" charset="2"/>
              <a:buChar char="Ø"/>
            </a:pPr>
            <a:r>
              <a:rPr lang="en-IN" dirty="0">
                <a:ea typeface="+mn-lt"/>
                <a:cs typeface="+mn-lt"/>
              </a:rPr>
              <a:t>Explain how the algorithm is trained using historical data. Highlight any specific considerations or techniques employed, such as cross-validation or hyperparameter tuning.</a:t>
            </a:r>
            <a:endParaRPr lang="en-IN" dirty="0"/>
          </a:p>
          <a:p>
            <a:pPr>
              <a:buFont typeface="Wingdings" panose="05000000000000000000" pitchFamily="2" charset="2"/>
              <a:buChar char="q"/>
            </a:pPr>
            <a:r>
              <a:rPr lang="en-IN" sz="1400" b="1" dirty="0">
                <a:effectLst>
                  <a:outerShdw blurRad="38100" dist="38100" dir="2700000" algn="tl">
                    <a:srgbClr val="000000">
                      <a:alpha val="43137"/>
                    </a:srgbClr>
                  </a:outerShdw>
                </a:effectLst>
                <a:ea typeface="+mn-lt"/>
                <a:cs typeface="+mn-lt"/>
              </a:rPr>
              <a:t>Prediction Process:</a:t>
            </a:r>
            <a:endParaRPr lang="en-IN" sz="1400" dirty="0">
              <a:effectLst>
                <a:outerShdw blurRad="38100" dist="38100" dir="2700000" algn="tl">
                  <a:srgbClr val="000000">
                    <a:alpha val="43137"/>
                  </a:srgbClr>
                </a:outerShdw>
              </a:effectLst>
            </a:endParaRPr>
          </a:p>
          <a:p>
            <a:pPr marL="629920" lvl="1" indent="-305435">
              <a:buFont typeface="Wingdings" panose="05000000000000000000" pitchFamily="2" charset="2"/>
              <a:buChar char="Ø"/>
            </a:pPr>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96327" y="771730"/>
            <a:ext cx="11029616" cy="530296"/>
          </a:xfrm>
        </p:spPr>
        <p:txBody>
          <a:bodyPr>
            <a:normAutofit fontScale="90000"/>
          </a:bodyPr>
          <a:lstStyle/>
          <a:p>
            <a:r>
              <a:rPr lang="en-US" sz="4400" b="1" dirty="0">
                <a:solidFill>
                  <a:schemeClr val="accent1"/>
                </a:solidFill>
                <a:effectLst>
                  <a:outerShdw blurRad="38100" dist="38100" dir="2700000" algn="tl">
                    <a:srgbClr val="000000">
                      <a:alpha val="43137"/>
                    </a:srgbClr>
                  </a:outerShdw>
                </a:effectLst>
                <a:latin typeface="Arial"/>
                <a:ea typeface="+mj-lt"/>
                <a:cs typeface="Arial"/>
              </a:rPr>
              <a:t>Result</a:t>
            </a:r>
            <a:endParaRPr lang="en-US" dirty="0">
              <a:effectLst>
                <a:outerShdw blurRad="38100" dist="38100" dir="2700000" algn="tl">
                  <a:srgbClr val="000000">
                    <a:alpha val="43137"/>
                  </a:srgbClr>
                </a:outerShdw>
              </a:effectLst>
            </a:endParaRPr>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0" indent="0">
              <a:buNone/>
            </a:pPr>
            <a:r>
              <a:rPr lang="en-IN" sz="2400" dirty="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2400" dirty="0"/>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effectLst>
                  <a:outerShdw blurRad="38100" dist="38100" dir="2700000" algn="tl">
                    <a:srgbClr val="000000">
                      <a:alpha val="43137"/>
                    </a:srgbClr>
                  </a:outerShdw>
                </a:effectLst>
                <a:latin typeface="Arial"/>
                <a:ea typeface="+mj-lt"/>
                <a:cs typeface="Arial"/>
              </a:rPr>
              <a:t>Conclusion</a:t>
            </a:r>
            <a:endParaRPr lang="en-US" dirty="0">
              <a:effectLst>
                <a:outerShdw blurRad="38100" dist="38100" dir="2700000" algn="tl">
                  <a:srgbClr val="000000">
                    <a:alpha val="43137"/>
                  </a:srgbClr>
                </a:outerShdw>
              </a:effectLst>
            </a:endParaRPr>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effectLst>
                  <a:outerShdw blurRad="38100" dist="38100" dir="2700000" algn="tl">
                    <a:srgbClr val="000000">
                      <a:alpha val="43137"/>
                    </a:srgbClr>
                  </a:outerShdw>
                </a:effectLst>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0</TotalTime>
  <Words>795</Words>
  <Application>Microsoft Office PowerPoint</Application>
  <PresentationFormat>Widescreen</PresentationFormat>
  <Paragraphs>65</Paragraphs>
  <Slides>11</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Arial</vt:lpstr>
      <vt:lpstr>Calibri</vt:lpstr>
      <vt:lpstr>Calibri Light</vt:lpstr>
      <vt:lpstr>Constantia</vt:lpstr>
      <vt:lpstr>Franklin Gothic Book</vt:lpstr>
      <vt:lpstr>Franklin Gothic Demi</vt:lpstr>
      <vt:lpstr>Wingdings</vt:lpstr>
      <vt:lpstr>Wingdings 2</vt:lpstr>
      <vt:lpstr>DividendVTI</vt:lpstr>
      <vt:lpstr>Keylogger in security</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ELCOT</cp:lastModifiedBy>
  <cp:revision>23</cp:revision>
  <dcterms:created xsi:type="dcterms:W3CDTF">2021-05-26T16:50:10Z</dcterms:created>
  <dcterms:modified xsi:type="dcterms:W3CDTF">2024-04-04T09:33:25Z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