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7" r:id="rId3"/>
    <p:sldId id="258" r:id="rId4"/>
    <p:sldId id="259" r:id="rId5"/>
    <p:sldId id="261" r:id="rId6"/>
    <p:sldId id="262" r:id="rId7"/>
    <p:sldId id="264"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D7A7EE8-2661-481A-82BE-F1AD194D510B}"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202BDE-DD6A-491E-B827-A389A80CAF29}" type="slidenum">
              <a:rPr lang="en-IN" smtClean="0"/>
              <a:t>‹#›</a:t>
            </a:fld>
            <a:endParaRPr lang="en-IN"/>
          </a:p>
        </p:txBody>
      </p:sp>
    </p:spTree>
    <p:extLst>
      <p:ext uri="{BB962C8B-B14F-4D97-AF65-F5344CB8AC3E}">
        <p14:creationId xmlns:p14="http://schemas.microsoft.com/office/powerpoint/2010/main" val="1315432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7A7EE8-2661-481A-82BE-F1AD194D510B}"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202BDE-DD6A-491E-B827-A389A80CAF29}" type="slidenum">
              <a:rPr lang="en-IN" smtClean="0"/>
              <a:t>‹#›</a:t>
            </a:fld>
            <a:endParaRPr lang="en-IN"/>
          </a:p>
        </p:txBody>
      </p:sp>
    </p:spTree>
    <p:extLst>
      <p:ext uri="{BB962C8B-B14F-4D97-AF65-F5344CB8AC3E}">
        <p14:creationId xmlns:p14="http://schemas.microsoft.com/office/powerpoint/2010/main" val="3850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7A7EE8-2661-481A-82BE-F1AD194D510B}"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202BDE-DD6A-491E-B827-A389A80CAF29}" type="slidenum">
              <a:rPr lang="en-IN" smtClean="0"/>
              <a:t>‹#›</a:t>
            </a:fld>
            <a:endParaRPr lang="en-IN"/>
          </a:p>
        </p:txBody>
      </p:sp>
    </p:spTree>
    <p:extLst>
      <p:ext uri="{BB962C8B-B14F-4D97-AF65-F5344CB8AC3E}">
        <p14:creationId xmlns:p14="http://schemas.microsoft.com/office/powerpoint/2010/main" val="439490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7A7EE8-2661-481A-82BE-F1AD194D510B}"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202BDE-DD6A-491E-B827-A389A80CAF29}"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01199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7A7EE8-2661-481A-82BE-F1AD194D510B}"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202BDE-DD6A-491E-B827-A389A80CAF29}" type="slidenum">
              <a:rPr lang="en-IN" smtClean="0"/>
              <a:t>‹#›</a:t>
            </a:fld>
            <a:endParaRPr lang="en-IN"/>
          </a:p>
        </p:txBody>
      </p:sp>
    </p:spTree>
    <p:extLst>
      <p:ext uri="{BB962C8B-B14F-4D97-AF65-F5344CB8AC3E}">
        <p14:creationId xmlns:p14="http://schemas.microsoft.com/office/powerpoint/2010/main" val="1849883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7A7EE8-2661-481A-82BE-F1AD194D510B}"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202BDE-DD6A-491E-B827-A389A80CAF29}" type="slidenum">
              <a:rPr lang="en-IN" smtClean="0"/>
              <a:t>‹#›</a:t>
            </a:fld>
            <a:endParaRPr lang="en-IN"/>
          </a:p>
        </p:txBody>
      </p:sp>
    </p:spTree>
    <p:extLst>
      <p:ext uri="{BB962C8B-B14F-4D97-AF65-F5344CB8AC3E}">
        <p14:creationId xmlns:p14="http://schemas.microsoft.com/office/powerpoint/2010/main" val="3559450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7A7EE8-2661-481A-82BE-F1AD194D510B}"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202BDE-DD6A-491E-B827-A389A80CAF29}" type="slidenum">
              <a:rPr lang="en-IN" smtClean="0"/>
              <a:t>‹#›</a:t>
            </a:fld>
            <a:endParaRPr lang="en-IN"/>
          </a:p>
        </p:txBody>
      </p:sp>
    </p:spTree>
    <p:extLst>
      <p:ext uri="{BB962C8B-B14F-4D97-AF65-F5344CB8AC3E}">
        <p14:creationId xmlns:p14="http://schemas.microsoft.com/office/powerpoint/2010/main" val="1361086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7A7EE8-2661-481A-82BE-F1AD194D510B}"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202BDE-DD6A-491E-B827-A389A80CAF29}" type="slidenum">
              <a:rPr lang="en-IN" smtClean="0"/>
              <a:t>‹#›</a:t>
            </a:fld>
            <a:endParaRPr lang="en-IN"/>
          </a:p>
        </p:txBody>
      </p:sp>
    </p:spTree>
    <p:extLst>
      <p:ext uri="{BB962C8B-B14F-4D97-AF65-F5344CB8AC3E}">
        <p14:creationId xmlns:p14="http://schemas.microsoft.com/office/powerpoint/2010/main" val="4034640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7A7EE8-2661-481A-82BE-F1AD194D510B}"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202BDE-DD6A-491E-B827-A389A80CAF29}" type="slidenum">
              <a:rPr lang="en-IN" smtClean="0"/>
              <a:t>‹#›</a:t>
            </a:fld>
            <a:endParaRPr lang="en-IN"/>
          </a:p>
        </p:txBody>
      </p:sp>
    </p:spTree>
    <p:extLst>
      <p:ext uri="{BB962C8B-B14F-4D97-AF65-F5344CB8AC3E}">
        <p14:creationId xmlns:p14="http://schemas.microsoft.com/office/powerpoint/2010/main" val="1326841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7A7EE8-2661-481A-82BE-F1AD194D510B}"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202BDE-DD6A-491E-B827-A389A80CAF29}" type="slidenum">
              <a:rPr lang="en-IN" smtClean="0"/>
              <a:t>‹#›</a:t>
            </a:fld>
            <a:endParaRPr lang="en-IN"/>
          </a:p>
        </p:txBody>
      </p:sp>
    </p:spTree>
    <p:extLst>
      <p:ext uri="{BB962C8B-B14F-4D97-AF65-F5344CB8AC3E}">
        <p14:creationId xmlns:p14="http://schemas.microsoft.com/office/powerpoint/2010/main" val="2101329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7A7EE8-2661-481A-82BE-F1AD194D510B}"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202BDE-DD6A-491E-B827-A389A80CAF29}" type="slidenum">
              <a:rPr lang="en-IN" smtClean="0"/>
              <a:t>‹#›</a:t>
            </a:fld>
            <a:endParaRPr lang="en-IN"/>
          </a:p>
        </p:txBody>
      </p:sp>
    </p:spTree>
    <p:extLst>
      <p:ext uri="{BB962C8B-B14F-4D97-AF65-F5344CB8AC3E}">
        <p14:creationId xmlns:p14="http://schemas.microsoft.com/office/powerpoint/2010/main" val="3721187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7A7EE8-2661-481A-82BE-F1AD194D510B}"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202BDE-DD6A-491E-B827-A389A80CAF29}" type="slidenum">
              <a:rPr lang="en-IN" smtClean="0"/>
              <a:t>‹#›</a:t>
            </a:fld>
            <a:endParaRPr lang="en-IN"/>
          </a:p>
        </p:txBody>
      </p:sp>
    </p:spTree>
    <p:extLst>
      <p:ext uri="{BB962C8B-B14F-4D97-AF65-F5344CB8AC3E}">
        <p14:creationId xmlns:p14="http://schemas.microsoft.com/office/powerpoint/2010/main" val="617992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7A7EE8-2661-481A-82BE-F1AD194D510B}"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202BDE-DD6A-491E-B827-A389A80CAF29}" type="slidenum">
              <a:rPr lang="en-IN" smtClean="0"/>
              <a:t>‹#›</a:t>
            </a:fld>
            <a:endParaRPr lang="en-IN"/>
          </a:p>
        </p:txBody>
      </p:sp>
    </p:spTree>
    <p:extLst>
      <p:ext uri="{BB962C8B-B14F-4D97-AF65-F5344CB8AC3E}">
        <p14:creationId xmlns:p14="http://schemas.microsoft.com/office/powerpoint/2010/main" val="74020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7A7EE8-2661-481A-82BE-F1AD194D510B}"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202BDE-DD6A-491E-B827-A389A80CAF29}" type="slidenum">
              <a:rPr lang="en-IN" smtClean="0"/>
              <a:t>‹#›</a:t>
            </a:fld>
            <a:endParaRPr lang="en-IN"/>
          </a:p>
        </p:txBody>
      </p:sp>
    </p:spTree>
    <p:extLst>
      <p:ext uri="{BB962C8B-B14F-4D97-AF65-F5344CB8AC3E}">
        <p14:creationId xmlns:p14="http://schemas.microsoft.com/office/powerpoint/2010/main" val="142546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A7EE8-2661-481A-82BE-F1AD194D510B}"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202BDE-DD6A-491E-B827-A389A80CAF29}" type="slidenum">
              <a:rPr lang="en-IN" smtClean="0"/>
              <a:t>‹#›</a:t>
            </a:fld>
            <a:endParaRPr lang="en-IN"/>
          </a:p>
        </p:txBody>
      </p:sp>
    </p:spTree>
    <p:extLst>
      <p:ext uri="{BB962C8B-B14F-4D97-AF65-F5344CB8AC3E}">
        <p14:creationId xmlns:p14="http://schemas.microsoft.com/office/powerpoint/2010/main" val="235501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7A7EE8-2661-481A-82BE-F1AD194D510B}"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202BDE-DD6A-491E-B827-A389A80CAF29}" type="slidenum">
              <a:rPr lang="en-IN" smtClean="0"/>
              <a:t>‹#›</a:t>
            </a:fld>
            <a:endParaRPr lang="en-IN"/>
          </a:p>
        </p:txBody>
      </p:sp>
    </p:spTree>
    <p:extLst>
      <p:ext uri="{BB962C8B-B14F-4D97-AF65-F5344CB8AC3E}">
        <p14:creationId xmlns:p14="http://schemas.microsoft.com/office/powerpoint/2010/main" val="133323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7A7EE8-2661-481A-82BE-F1AD194D510B}"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202BDE-DD6A-491E-B827-A389A80CAF29}" type="slidenum">
              <a:rPr lang="en-IN" smtClean="0"/>
              <a:t>‹#›</a:t>
            </a:fld>
            <a:endParaRPr lang="en-IN"/>
          </a:p>
        </p:txBody>
      </p:sp>
    </p:spTree>
    <p:extLst>
      <p:ext uri="{BB962C8B-B14F-4D97-AF65-F5344CB8AC3E}">
        <p14:creationId xmlns:p14="http://schemas.microsoft.com/office/powerpoint/2010/main" val="374961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7A7EE8-2661-481A-82BE-F1AD194D510B}" type="datetimeFigureOut">
              <a:rPr lang="en-IN" smtClean="0"/>
              <a:t>04-04-2024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3202BDE-DD6A-491E-B827-A389A80CAF29}" type="slidenum">
              <a:rPr lang="en-IN" smtClean="0"/>
              <a:t>‹#›</a:t>
            </a:fld>
            <a:endParaRPr lang="en-IN"/>
          </a:p>
        </p:txBody>
      </p:sp>
    </p:spTree>
    <p:extLst>
      <p:ext uri="{BB962C8B-B14F-4D97-AF65-F5344CB8AC3E}">
        <p14:creationId xmlns:p14="http://schemas.microsoft.com/office/powerpoint/2010/main" val="16261567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E5B5382-12C4-3E5A-F0E9-B5AE8595902D}"/>
              </a:ext>
            </a:extLst>
          </p:cNvPr>
          <p:cNvSpPr txBox="1"/>
          <p:nvPr/>
        </p:nvSpPr>
        <p:spPr>
          <a:xfrm>
            <a:off x="1720645" y="835743"/>
            <a:ext cx="8908025" cy="2308324"/>
          </a:xfrm>
          <a:prstGeom prst="rect">
            <a:avLst/>
          </a:prstGeom>
          <a:noFill/>
        </p:spPr>
        <p:txBody>
          <a:bodyPr wrap="square" rtlCol="0">
            <a:spAutoFit/>
          </a:bodyPr>
          <a:lstStyle/>
          <a:p>
            <a:r>
              <a:rPr lang="en-US" sz="4800" dirty="0">
                <a:latin typeface="Arial Black" panose="020B0A04020102020204" pitchFamily="34" charset="0"/>
              </a:rPr>
              <a:t>Keylogger &amp; Security Implementation using Python</a:t>
            </a:r>
            <a:endParaRPr lang="en-IN" sz="4800" dirty="0">
              <a:latin typeface="Arial Black" panose="020B0A04020102020204" pitchFamily="34" charset="0"/>
            </a:endParaRPr>
          </a:p>
        </p:txBody>
      </p:sp>
      <p:sp>
        <p:nvSpPr>
          <p:cNvPr id="8" name="Rectangle 7">
            <a:extLst>
              <a:ext uri="{FF2B5EF4-FFF2-40B4-BE49-F238E27FC236}">
                <a16:creationId xmlns:a16="http://schemas.microsoft.com/office/drawing/2014/main" id="{671E12CD-FE7E-842E-7605-7DD5320E46BF}"/>
              </a:ext>
            </a:extLst>
          </p:cNvPr>
          <p:cNvSpPr/>
          <p:nvPr/>
        </p:nvSpPr>
        <p:spPr>
          <a:xfrm>
            <a:off x="0" y="4549675"/>
            <a:ext cx="12192000" cy="2308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5E33AC8-EFEF-F515-B0F2-23324F76E8A5}"/>
              </a:ext>
            </a:extLst>
          </p:cNvPr>
          <p:cNvSpPr txBox="1"/>
          <p:nvPr/>
        </p:nvSpPr>
        <p:spPr>
          <a:xfrm>
            <a:off x="363793" y="5329085"/>
            <a:ext cx="12005187" cy="923330"/>
          </a:xfrm>
          <a:prstGeom prst="rect">
            <a:avLst/>
          </a:prstGeom>
          <a:noFill/>
        </p:spPr>
        <p:txBody>
          <a:bodyPr wrap="square" rtlCol="0">
            <a:spAutoFit/>
          </a:bodyPr>
          <a:lstStyle/>
          <a:p>
            <a:r>
              <a:rPr lang="en-US" dirty="0"/>
              <a:t>PRESENTED BY:</a:t>
            </a:r>
          </a:p>
          <a:p>
            <a:r>
              <a:rPr lang="en-US" dirty="0"/>
              <a:t>                 </a:t>
            </a:r>
          </a:p>
          <a:p>
            <a:r>
              <a:rPr lang="en-US" dirty="0"/>
              <a:t>             M.ATCHAYA- ANJALAI AMMAL MAHALINGAM ENGINEERING COLLEGE-COMPUTER SCIENCE AND ENGINEERING       </a:t>
            </a:r>
            <a:endParaRPr lang="en-IN" dirty="0"/>
          </a:p>
        </p:txBody>
      </p:sp>
    </p:spTree>
    <p:extLst>
      <p:ext uri="{BB962C8B-B14F-4D97-AF65-F5344CB8AC3E}">
        <p14:creationId xmlns:p14="http://schemas.microsoft.com/office/powerpoint/2010/main" val="113472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00F35-02F3-1985-E647-4F207B0B4F9E}"/>
              </a:ext>
            </a:extLst>
          </p:cNvPr>
          <p:cNvSpPr txBox="1"/>
          <p:nvPr/>
        </p:nvSpPr>
        <p:spPr>
          <a:xfrm>
            <a:off x="884904" y="511278"/>
            <a:ext cx="10559845" cy="1631216"/>
          </a:xfrm>
          <a:prstGeom prst="rect">
            <a:avLst/>
          </a:prstGeom>
          <a:noFill/>
        </p:spPr>
        <p:txBody>
          <a:bodyPr wrap="square" rtlCol="0">
            <a:spAutoFit/>
          </a:bodyPr>
          <a:lstStyle/>
          <a:p>
            <a:r>
              <a:rPr lang="en-US" sz="2800" dirty="0">
                <a:latin typeface="Arial Black" panose="020B0A04020102020204" pitchFamily="34" charset="0"/>
              </a:rPr>
              <a:t>OUTLINE:</a:t>
            </a:r>
          </a:p>
          <a:p>
            <a:endParaRPr lang="en-US" dirty="0"/>
          </a:p>
          <a:p>
            <a:endParaRPr lang="en-US" dirty="0"/>
          </a:p>
          <a:p>
            <a:endParaRPr lang="en-US" dirty="0"/>
          </a:p>
          <a:p>
            <a:endParaRPr lang="en-IN" dirty="0"/>
          </a:p>
        </p:txBody>
      </p:sp>
      <p:sp>
        <p:nvSpPr>
          <p:cNvPr id="3" name="TextBox 2">
            <a:extLst>
              <a:ext uri="{FF2B5EF4-FFF2-40B4-BE49-F238E27FC236}">
                <a16:creationId xmlns:a16="http://schemas.microsoft.com/office/drawing/2014/main" id="{0D516070-1555-C85D-DBDC-E1BB01FFDD13}"/>
              </a:ext>
            </a:extLst>
          </p:cNvPr>
          <p:cNvSpPr txBox="1"/>
          <p:nvPr/>
        </p:nvSpPr>
        <p:spPr>
          <a:xfrm>
            <a:off x="1189703" y="1742720"/>
            <a:ext cx="9035845" cy="4812600"/>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2400"/>
              <a:buChar char="•"/>
            </a:pPr>
            <a:r>
              <a:rPr lang="en-US" sz="2400" dirty="0">
                <a:latin typeface="Arial Black" panose="020B0A04020102020204" pitchFamily="34" charset="0"/>
              </a:rPr>
              <a:t>Problem Statement</a:t>
            </a:r>
          </a:p>
          <a:p>
            <a:pPr marL="228600" lvl="0" indent="-228600" algn="l" rtl="0">
              <a:lnSpc>
                <a:spcPct val="120000"/>
              </a:lnSpc>
              <a:spcBef>
                <a:spcPts val="1000"/>
              </a:spcBef>
              <a:spcAft>
                <a:spcPts val="0"/>
              </a:spcAft>
              <a:buClr>
                <a:schemeClr val="lt1"/>
              </a:buClr>
              <a:buSzPts val="2400"/>
              <a:buChar char="•"/>
            </a:pPr>
            <a:r>
              <a:rPr lang="en-US" sz="2400" dirty="0">
                <a:latin typeface="Arial Black" panose="020B0A04020102020204" pitchFamily="34" charset="0"/>
              </a:rPr>
              <a:t>Project Overview</a:t>
            </a:r>
          </a:p>
          <a:p>
            <a:pPr marL="228600" lvl="0" indent="-228600" algn="l" rtl="0">
              <a:lnSpc>
                <a:spcPct val="120000"/>
              </a:lnSpc>
              <a:spcBef>
                <a:spcPts val="1000"/>
              </a:spcBef>
              <a:spcAft>
                <a:spcPts val="0"/>
              </a:spcAft>
              <a:buClr>
                <a:schemeClr val="lt1"/>
              </a:buClr>
              <a:buSzPts val="2400"/>
              <a:buChar char="•"/>
            </a:pPr>
            <a:r>
              <a:rPr lang="en-US" sz="2400" dirty="0">
                <a:latin typeface="Arial Black" panose="020B0A04020102020204" pitchFamily="34" charset="0"/>
              </a:rPr>
              <a:t>End Users</a:t>
            </a:r>
          </a:p>
          <a:p>
            <a:pPr marL="228600" lvl="0" indent="-228600" algn="l" rtl="0">
              <a:lnSpc>
                <a:spcPct val="120000"/>
              </a:lnSpc>
              <a:spcBef>
                <a:spcPts val="1000"/>
              </a:spcBef>
              <a:spcAft>
                <a:spcPts val="0"/>
              </a:spcAft>
              <a:buClr>
                <a:schemeClr val="lt1"/>
              </a:buClr>
              <a:buSzPts val="2400"/>
              <a:buChar char="•"/>
            </a:pPr>
            <a:r>
              <a:rPr lang="en-US" sz="2400" dirty="0">
                <a:latin typeface="Arial Black" panose="020B0A04020102020204" pitchFamily="34" charset="0"/>
              </a:rPr>
              <a:t>Solution and Its Value Proposition</a:t>
            </a:r>
          </a:p>
          <a:p>
            <a:pPr marL="228600" lvl="0" indent="-228600" algn="l" rtl="0">
              <a:lnSpc>
                <a:spcPct val="120000"/>
              </a:lnSpc>
              <a:spcBef>
                <a:spcPts val="1000"/>
              </a:spcBef>
              <a:spcAft>
                <a:spcPts val="0"/>
              </a:spcAft>
              <a:buClr>
                <a:schemeClr val="lt1"/>
              </a:buClr>
              <a:buSzPts val="2400"/>
              <a:buChar char="•"/>
            </a:pPr>
            <a:r>
              <a:rPr lang="en-US" sz="2400" dirty="0">
                <a:latin typeface="Arial Black" panose="020B0A04020102020204" pitchFamily="34" charset="0"/>
              </a:rPr>
              <a:t>Unique Features of Our Solution</a:t>
            </a:r>
          </a:p>
          <a:p>
            <a:pPr marL="228600" lvl="0" indent="-228600" algn="l" rtl="0">
              <a:lnSpc>
                <a:spcPct val="120000"/>
              </a:lnSpc>
              <a:spcBef>
                <a:spcPts val="1000"/>
              </a:spcBef>
              <a:spcAft>
                <a:spcPts val="0"/>
              </a:spcAft>
              <a:buClr>
                <a:schemeClr val="lt1"/>
              </a:buClr>
              <a:buSzPts val="2400"/>
              <a:buChar char="•"/>
            </a:pPr>
            <a:r>
              <a:rPr lang="en-US" sz="2400" dirty="0">
                <a:latin typeface="Arial Black" panose="020B0A04020102020204" pitchFamily="34" charset="0"/>
              </a:rPr>
              <a:t>Modelling</a:t>
            </a:r>
          </a:p>
          <a:p>
            <a:pPr marL="228600" lvl="0" indent="-228600" algn="l" rtl="0">
              <a:lnSpc>
                <a:spcPct val="120000"/>
              </a:lnSpc>
              <a:spcBef>
                <a:spcPts val="1000"/>
              </a:spcBef>
              <a:spcAft>
                <a:spcPts val="0"/>
              </a:spcAft>
              <a:buClr>
                <a:schemeClr val="lt1"/>
              </a:buClr>
              <a:buSzPts val="2400"/>
              <a:buChar char="•"/>
            </a:pPr>
            <a:r>
              <a:rPr lang="en-US" sz="2400" dirty="0">
                <a:latin typeface="Arial Black" panose="020B0A04020102020204" pitchFamily="34" charset="0"/>
              </a:rPr>
              <a:t>Results</a:t>
            </a:r>
          </a:p>
          <a:p>
            <a:pPr marL="228600" lvl="0" indent="-228600" algn="l" rtl="0">
              <a:lnSpc>
                <a:spcPct val="120000"/>
              </a:lnSpc>
              <a:spcBef>
                <a:spcPts val="1000"/>
              </a:spcBef>
              <a:spcAft>
                <a:spcPts val="0"/>
              </a:spcAft>
              <a:buClr>
                <a:schemeClr val="lt1"/>
              </a:buClr>
              <a:buSzPts val="2400"/>
              <a:buChar char="•"/>
            </a:pPr>
            <a:r>
              <a:rPr lang="en-US" sz="2400" dirty="0">
                <a:latin typeface="Arial Black" panose="020B0A04020102020204" pitchFamily="34" charset="0"/>
              </a:rPr>
              <a:t>Conclusion</a:t>
            </a:r>
          </a:p>
          <a:p>
            <a:endParaRPr lang="en-IN" dirty="0"/>
          </a:p>
        </p:txBody>
      </p:sp>
    </p:spTree>
    <p:extLst>
      <p:ext uri="{BB962C8B-B14F-4D97-AF65-F5344CB8AC3E}">
        <p14:creationId xmlns:p14="http://schemas.microsoft.com/office/powerpoint/2010/main" val="103211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B48132-B7CE-C389-AD54-FCAC82CFE29D}"/>
              </a:ext>
            </a:extLst>
          </p:cNvPr>
          <p:cNvSpPr txBox="1"/>
          <p:nvPr/>
        </p:nvSpPr>
        <p:spPr>
          <a:xfrm>
            <a:off x="776749" y="324466"/>
            <a:ext cx="8347588" cy="523220"/>
          </a:xfrm>
          <a:prstGeom prst="rect">
            <a:avLst/>
          </a:prstGeom>
          <a:noFill/>
        </p:spPr>
        <p:txBody>
          <a:bodyPr wrap="square" rtlCol="0">
            <a:spAutoFit/>
          </a:bodyPr>
          <a:lstStyle/>
          <a:p>
            <a:r>
              <a:rPr lang="en-US" sz="2800" b="1" dirty="0"/>
              <a:t>PROBLEM STATEMENT:</a:t>
            </a:r>
            <a:endParaRPr lang="en-IN" sz="2800" b="1" dirty="0"/>
          </a:p>
        </p:txBody>
      </p:sp>
      <p:sp>
        <p:nvSpPr>
          <p:cNvPr id="3" name="TextBox 2">
            <a:extLst>
              <a:ext uri="{FF2B5EF4-FFF2-40B4-BE49-F238E27FC236}">
                <a16:creationId xmlns:a16="http://schemas.microsoft.com/office/drawing/2014/main" id="{26BB111A-432A-B3C8-A240-338046EE7CC3}"/>
              </a:ext>
            </a:extLst>
          </p:cNvPr>
          <p:cNvSpPr txBox="1"/>
          <p:nvPr/>
        </p:nvSpPr>
        <p:spPr>
          <a:xfrm>
            <a:off x="845575" y="847686"/>
            <a:ext cx="10156722" cy="6072432"/>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600"/>
              <a:buChar char="•"/>
            </a:pPr>
            <a:r>
              <a:rPr lang="en-US" sz="1800" dirty="0"/>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endParaRPr lang="en-US" dirty="0"/>
          </a:p>
          <a:p>
            <a:pPr marL="228600" lvl="0" indent="-228600" algn="l" rtl="0">
              <a:lnSpc>
                <a:spcPct val="120000"/>
              </a:lnSpc>
              <a:spcBef>
                <a:spcPts val="1000"/>
              </a:spcBef>
              <a:spcAft>
                <a:spcPts val="0"/>
              </a:spcAft>
              <a:buClr>
                <a:schemeClr val="lt1"/>
              </a:buClr>
              <a:buSzPts val="1600"/>
              <a:buChar char="•"/>
            </a:pPr>
            <a:r>
              <a:rPr lang="en-US" sz="1800" dirty="0"/>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endParaRPr lang="en-US" dirty="0"/>
          </a:p>
          <a:p>
            <a:pPr marL="228600" lvl="0" indent="-228600" algn="l" rtl="0">
              <a:lnSpc>
                <a:spcPct val="120000"/>
              </a:lnSpc>
              <a:spcBef>
                <a:spcPts val="1000"/>
              </a:spcBef>
              <a:spcAft>
                <a:spcPts val="0"/>
              </a:spcAft>
              <a:buClr>
                <a:schemeClr val="lt1"/>
              </a:buClr>
              <a:buSzPts val="1600"/>
              <a:buChar char="•"/>
            </a:pPr>
            <a:r>
              <a:rPr lang="en-US" sz="1800" dirty="0"/>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endParaRPr lang="en-US" dirty="0"/>
          </a:p>
          <a:p>
            <a:pPr marL="228600" lvl="0" indent="-228600" algn="l" rtl="0">
              <a:lnSpc>
                <a:spcPct val="120000"/>
              </a:lnSpc>
              <a:spcBef>
                <a:spcPts val="1000"/>
              </a:spcBef>
              <a:spcAft>
                <a:spcPts val="0"/>
              </a:spcAft>
              <a:buClr>
                <a:schemeClr val="lt1"/>
              </a:buClr>
              <a:buSzPts val="1600"/>
              <a:buChar char="•"/>
            </a:pPr>
            <a:r>
              <a:rPr lang="en-US" sz="1800" dirty="0"/>
              <a:t>By addressing these challenges, the project endeavors to provide a comprehensive and effective solution to mitigate the risks posed by keyloggers, enhancing cybersecurity posture and safeguarding users' sensitive information from unauthorized access and exploitation.</a:t>
            </a:r>
            <a:endParaRPr lang="en-US" dirty="0"/>
          </a:p>
          <a:p>
            <a:endParaRPr lang="en-IN" dirty="0"/>
          </a:p>
        </p:txBody>
      </p:sp>
    </p:spTree>
    <p:extLst>
      <p:ext uri="{BB962C8B-B14F-4D97-AF65-F5344CB8AC3E}">
        <p14:creationId xmlns:p14="http://schemas.microsoft.com/office/powerpoint/2010/main" val="58880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DCEC45-6FF3-9490-2AA7-418BCEE6575E}"/>
              </a:ext>
            </a:extLst>
          </p:cNvPr>
          <p:cNvSpPr txBox="1"/>
          <p:nvPr/>
        </p:nvSpPr>
        <p:spPr>
          <a:xfrm>
            <a:off x="570271" y="597657"/>
            <a:ext cx="7698658" cy="523220"/>
          </a:xfrm>
          <a:prstGeom prst="rect">
            <a:avLst/>
          </a:prstGeom>
          <a:noFill/>
        </p:spPr>
        <p:txBody>
          <a:bodyPr wrap="square" rtlCol="0">
            <a:spAutoFit/>
          </a:bodyPr>
          <a:lstStyle/>
          <a:p>
            <a:r>
              <a:rPr lang="en-US" sz="2800" dirty="0">
                <a:latin typeface="Arial Black" panose="020B0A04020102020204" pitchFamily="34" charset="0"/>
              </a:rPr>
              <a:t>PROJECT OVERVIEW:</a:t>
            </a:r>
            <a:endParaRPr lang="en-IN" sz="2800" dirty="0">
              <a:latin typeface="Arial Black" panose="020B0A04020102020204" pitchFamily="34" charset="0"/>
            </a:endParaRPr>
          </a:p>
        </p:txBody>
      </p:sp>
      <p:sp>
        <p:nvSpPr>
          <p:cNvPr id="3" name="TextBox 2">
            <a:extLst>
              <a:ext uri="{FF2B5EF4-FFF2-40B4-BE49-F238E27FC236}">
                <a16:creationId xmlns:a16="http://schemas.microsoft.com/office/drawing/2014/main" id="{A83D85F0-C66C-5E50-A15C-06AC27C85CEA}"/>
              </a:ext>
            </a:extLst>
          </p:cNvPr>
          <p:cNvSpPr txBox="1"/>
          <p:nvPr/>
        </p:nvSpPr>
        <p:spPr>
          <a:xfrm>
            <a:off x="1052052" y="1684731"/>
            <a:ext cx="9940412" cy="4575612"/>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800"/>
              <a:buChar char="•"/>
            </a:pPr>
            <a:r>
              <a:rPr lang="en-US" sz="2000" dirty="0"/>
              <a:t>Development of a robust Python-based keylogger capable of discreetly capturing keystrokes on target systems.</a:t>
            </a:r>
          </a:p>
          <a:p>
            <a:pPr marL="228600" lvl="0" indent="-228600" algn="l" rtl="0">
              <a:lnSpc>
                <a:spcPct val="120000"/>
              </a:lnSpc>
              <a:spcBef>
                <a:spcPts val="1000"/>
              </a:spcBef>
              <a:spcAft>
                <a:spcPts val="0"/>
              </a:spcAft>
              <a:buClr>
                <a:schemeClr val="lt1"/>
              </a:buClr>
              <a:buSzPts val="1800"/>
              <a:buChar char="•"/>
            </a:pPr>
            <a:r>
              <a:rPr lang="en-US" sz="2000" dirty="0"/>
              <a:t>Implementation of advanced security measures to detect and prevent keylogging activities in real-time.</a:t>
            </a:r>
          </a:p>
          <a:p>
            <a:pPr marL="228600" lvl="0" indent="-228600" algn="l" rtl="0">
              <a:lnSpc>
                <a:spcPct val="120000"/>
              </a:lnSpc>
              <a:spcBef>
                <a:spcPts val="1000"/>
              </a:spcBef>
              <a:spcAft>
                <a:spcPts val="0"/>
              </a:spcAft>
              <a:buClr>
                <a:schemeClr val="lt1"/>
              </a:buClr>
              <a:buSzPts val="1800"/>
              <a:buChar char="•"/>
            </a:pPr>
            <a:r>
              <a:rPr lang="en-US" sz="2000" dirty="0"/>
              <a:t>Integration of encryption techniques to protect logged data from unauthorized access and interception.</a:t>
            </a:r>
          </a:p>
          <a:p>
            <a:pPr marL="228600" lvl="0" indent="-228600" algn="l" rtl="0">
              <a:lnSpc>
                <a:spcPct val="120000"/>
              </a:lnSpc>
              <a:spcBef>
                <a:spcPts val="1000"/>
              </a:spcBef>
              <a:spcAft>
                <a:spcPts val="0"/>
              </a:spcAft>
              <a:buClr>
                <a:schemeClr val="lt1"/>
              </a:buClr>
              <a:buSzPts val="1800"/>
              <a:buChar char="•"/>
            </a:pPr>
            <a:r>
              <a:rPr lang="en-US" sz="2000" dirty="0"/>
              <a:t>Creation of an intuitive user interface for easy deployment and management of the solution.</a:t>
            </a:r>
          </a:p>
          <a:p>
            <a:pPr marL="228600" lvl="0" indent="-228600" algn="l" rtl="0">
              <a:lnSpc>
                <a:spcPct val="120000"/>
              </a:lnSpc>
              <a:spcBef>
                <a:spcPts val="1000"/>
              </a:spcBef>
              <a:spcAft>
                <a:spcPts val="0"/>
              </a:spcAft>
              <a:buClr>
                <a:schemeClr val="lt1"/>
              </a:buClr>
              <a:buSzPts val="1800"/>
              <a:buChar char="•"/>
            </a:pPr>
            <a:r>
              <a:rPr lang="en-US" sz="2000" dirty="0"/>
              <a:t>Ensuring cross-platform compatibility to accommodate diverse user environments and requirements</a:t>
            </a:r>
          </a:p>
          <a:p>
            <a:endParaRPr lang="en-IN" dirty="0"/>
          </a:p>
        </p:txBody>
      </p:sp>
    </p:spTree>
    <p:extLst>
      <p:ext uri="{BB962C8B-B14F-4D97-AF65-F5344CB8AC3E}">
        <p14:creationId xmlns:p14="http://schemas.microsoft.com/office/powerpoint/2010/main" val="2807935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AD3E4F-43E7-98CC-7000-69B60ACFDAFC}"/>
              </a:ext>
            </a:extLst>
          </p:cNvPr>
          <p:cNvSpPr txBox="1"/>
          <p:nvPr/>
        </p:nvSpPr>
        <p:spPr>
          <a:xfrm>
            <a:off x="78658" y="125709"/>
            <a:ext cx="8377084" cy="523220"/>
          </a:xfrm>
          <a:prstGeom prst="rect">
            <a:avLst/>
          </a:prstGeom>
          <a:noFill/>
        </p:spPr>
        <p:txBody>
          <a:bodyPr wrap="square" rtlCol="0">
            <a:spAutoFit/>
          </a:bodyPr>
          <a:lstStyle/>
          <a:p>
            <a:r>
              <a:rPr lang="en-US" sz="2800" dirty="0">
                <a:latin typeface="Arial Black" panose="020B0A04020102020204" pitchFamily="34" charset="0"/>
              </a:rPr>
              <a:t>Who are the end users in this project?</a:t>
            </a:r>
            <a:endParaRPr lang="en-IN" sz="2800" dirty="0">
              <a:latin typeface="Arial Black" panose="020B0A04020102020204" pitchFamily="34" charset="0"/>
            </a:endParaRPr>
          </a:p>
        </p:txBody>
      </p:sp>
      <p:sp>
        <p:nvSpPr>
          <p:cNvPr id="4" name="TextBox 3">
            <a:extLst>
              <a:ext uri="{FF2B5EF4-FFF2-40B4-BE49-F238E27FC236}">
                <a16:creationId xmlns:a16="http://schemas.microsoft.com/office/drawing/2014/main" id="{15259F1F-9062-0A8F-25D9-D9BDFE66AEC7}"/>
              </a:ext>
            </a:extLst>
          </p:cNvPr>
          <p:cNvSpPr txBox="1"/>
          <p:nvPr/>
        </p:nvSpPr>
        <p:spPr>
          <a:xfrm>
            <a:off x="442452" y="648929"/>
            <a:ext cx="11277600" cy="6289927"/>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1600" b="1" dirty="0"/>
              <a:t>Individual Users</a:t>
            </a:r>
            <a:r>
              <a:rPr lang="en-US" sz="1600" dirty="0">
                <a:solidFill>
                  <a:srgbClr val="ECECEC"/>
                </a:solidFill>
              </a:rPr>
              <a:t>:</a:t>
            </a:r>
            <a:endParaRPr lang="en-US" sz="1600" dirty="0"/>
          </a:p>
          <a:p>
            <a:pPr marL="457200" lvl="1" indent="-228600" algn="l" rtl="0">
              <a:lnSpc>
                <a:spcPct val="120000"/>
              </a:lnSpc>
              <a:spcBef>
                <a:spcPts val="500"/>
              </a:spcBef>
              <a:spcAft>
                <a:spcPts val="0"/>
              </a:spcAft>
              <a:buClr>
                <a:srgbClr val="ECECEC"/>
              </a:buClr>
              <a:buSzPct val="100000"/>
              <a:buFont typeface="Arial"/>
              <a:buChar char="+"/>
            </a:pPr>
            <a:r>
              <a:rPr lang="en-US" sz="1600" dirty="0">
                <a:solidFill>
                  <a:srgbClr val="ECECEC"/>
                </a:solidFill>
              </a:rPr>
              <a:t>Everyday computer users who want to protect their personal information, such as passwords, credit card details, and private messages, from unauthorized access.</a:t>
            </a:r>
            <a:endParaRPr lang="en-US" sz="1600" dirty="0"/>
          </a:p>
          <a:p>
            <a:pPr marL="457200" lvl="1" indent="-228600" algn="l" rtl="0">
              <a:lnSpc>
                <a:spcPct val="120000"/>
              </a:lnSpc>
              <a:spcBef>
                <a:spcPts val="500"/>
              </a:spcBef>
              <a:spcAft>
                <a:spcPts val="0"/>
              </a:spcAft>
              <a:buClr>
                <a:srgbClr val="ECECEC"/>
              </a:buClr>
              <a:buSzPct val="100000"/>
              <a:buFont typeface="Arial"/>
              <a:buChar char="+"/>
            </a:pPr>
            <a:r>
              <a:rPr lang="en-US" sz="1600" dirty="0">
                <a:solidFill>
                  <a:srgbClr val="ECECEC"/>
                </a:solidFill>
              </a:rPr>
              <a:t>Professionals who handle sensitive data on their computers, including journalists, lawyers, and healthcare professionals.</a:t>
            </a:r>
            <a:endParaRPr lang="en-US" sz="1600" dirty="0"/>
          </a:p>
          <a:p>
            <a:pPr marL="228600" lvl="0" indent="-228600" algn="l" rtl="0">
              <a:lnSpc>
                <a:spcPct val="120000"/>
              </a:lnSpc>
              <a:spcBef>
                <a:spcPts val="1000"/>
              </a:spcBef>
              <a:spcAft>
                <a:spcPts val="0"/>
              </a:spcAft>
              <a:buClr>
                <a:schemeClr val="lt1"/>
              </a:buClr>
              <a:buSzPct val="100000"/>
              <a:buChar char="•"/>
            </a:pPr>
            <a:r>
              <a:rPr lang="en-US" sz="1600" b="1" dirty="0"/>
              <a:t>Businesses and Enterprises</a:t>
            </a:r>
            <a:r>
              <a:rPr lang="en-US" sz="1600" dirty="0">
                <a:solidFill>
                  <a:srgbClr val="ECECEC"/>
                </a:solidFill>
              </a:rPr>
              <a:t>:</a:t>
            </a:r>
            <a:endParaRPr lang="en-US" sz="1600" dirty="0"/>
          </a:p>
          <a:p>
            <a:pPr marL="457200" lvl="1" indent="-228600" algn="l" rtl="0">
              <a:lnSpc>
                <a:spcPct val="120000"/>
              </a:lnSpc>
              <a:spcBef>
                <a:spcPts val="500"/>
              </a:spcBef>
              <a:spcAft>
                <a:spcPts val="0"/>
              </a:spcAft>
              <a:buClr>
                <a:srgbClr val="ECECEC"/>
              </a:buClr>
              <a:buSzPct val="100000"/>
              <a:buFont typeface="Arial"/>
              <a:buChar char="+"/>
            </a:pPr>
            <a:r>
              <a:rPr lang="en-US" sz="1600" dirty="0">
                <a:solidFill>
                  <a:srgbClr val="ECECEC"/>
                </a:solidFill>
              </a:rPr>
              <a:t>Small and medium-sized businesses (SMBs) seeking to safeguard their sensitive business information, financial records, and customer data from cyber threats.</a:t>
            </a:r>
            <a:endParaRPr lang="en-US" sz="1600" dirty="0"/>
          </a:p>
          <a:p>
            <a:pPr marL="457200" lvl="1" indent="-228600" algn="l" rtl="0">
              <a:lnSpc>
                <a:spcPct val="120000"/>
              </a:lnSpc>
              <a:spcBef>
                <a:spcPts val="500"/>
              </a:spcBef>
              <a:spcAft>
                <a:spcPts val="0"/>
              </a:spcAft>
              <a:buClr>
                <a:srgbClr val="ECECEC"/>
              </a:buClr>
              <a:buSzPct val="100000"/>
              <a:buFont typeface="Arial"/>
              <a:buChar char="+"/>
            </a:pPr>
            <a:r>
              <a:rPr lang="en-US" sz="1600" dirty="0">
                <a:solidFill>
                  <a:srgbClr val="ECECEC"/>
                </a:solidFill>
              </a:rPr>
              <a:t>Large enterprises and corporations aiming to enhance their cybersecurity measures to protect valuable intellectual property and confidential business data.</a:t>
            </a:r>
            <a:endParaRPr lang="en-US" sz="1600" dirty="0"/>
          </a:p>
          <a:p>
            <a:pPr marL="228600" lvl="0" indent="-228600" algn="l" rtl="0">
              <a:lnSpc>
                <a:spcPct val="120000"/>
              </a:lnSpc>
              <a:spcBef>
                <a:spcPts val="1000"/>
              </a:spcBef>
              <a:spcAft>
                <a:spcPts val="0"/>
              </a:spcAft>
              <a:buClr>
                <a:schemeClr val="lt1"/>
              </a:buClr>
              <a:buSzPct val="100000"/>
              <a:buChar char="•"/>
            </a:pPr>
            <a:r>
              <a:rPr lang="en-US" sz="1600" b="1" dirty="0"/>
              <a:t>Government Agencies and Institutions</a:t>
            </a:r>
            <a:r>
              <a:rPr lang="en-US" sz="1600" dirty="0">
                <a:solidFill>
                  <a:srgbClr val="ECECEC"/>
                </a:solidFill>
              </a:rPr>
              <a:t>:</a:t>
            </a:r>
            <a:endParaRPr lang="en-US" sz="1600" dirty="0"/>
          </a:p>
          <a:p>
            <a:pPr marL="457200" lvl="1" indent="-228600" algn="l" rtl="0">
              <a:lnSpc>
                <a:spcPct val="120000"/>
              </a:lnSpc>
              <a:spcBef>
                <a:spcPts val="500"/>
              </a:spcBef>
              <a:spcAft>
                <a:spcPts val="0"/>
              </a:spcAft>
              <a:buClr>
                <a:srgbClr val="ECECEC"/>
              </a:buClr>
              <a:buSzPct val="100000"/>
              <a:buFont typeface="Arial"/>
              <a:buChar char="+"/>
            </a:pPr>
            <a:r>
              <a:rPr lang="en-US" sz="1600" dirty="0">
                <a:solidFill>
                  <a:srgbClr val="ECECEC"/>
                </a:solidFill>
              </a:rPr>
              <a:t>Government organizations at local, state, and federal levels tasked with protecting classified information, national security data, and citizen privacy.</a:t>
            </a:r>
            <a:endParaRPr lang="en-US" sz="1600" dirty="0"/>
          </a:p>
          <a:p>
            <a:pPr marL="457200" lvl="1" indent="-228600" algn="l" rtl="0">
              <a:lnSpc>
                <a:spcPct val="120000"/>
              </a:lnSpc>
              <a:spcBef>
                <a:spcPts val="500"/>
              </a:spcBef>
              <a:spcAft>
                <a:spcPts val="0"/>
              </a:spcAft>
              <a:buClr>
                <a:srgbClr val="ECECEC"/>
              </a:buClr>
              <a:buSzPct val="100000"/>
              <a:buFont typeface="Arial"/>
              <a:buChar char="+"/>
            </a:pPr>
            <a:r>
              <a:rPr lang="en-US" sz="1600" dirty="0">
                <a:solidFill>
                  <a:srgbClr val="ECECEC"/>
                </a:solidFill>
              </a:rPr>
              <a:t>Educational institutions, such as universities and research facilities, safeguarding academic research, student records, and institutional data.</a:t>
            </a:r>
            <a:endParaRPr lang="en-US" sz="1600" dirty="0"/>
          </a:p>
          <a:p>
            <a:pPr marL="228600" lvl="0" indent="-228600" algn="l" rtl="0">
              <a:lnSpc>
                <a:spcPct val="120000"/>
              </a:lnSpc>
              <a:spcBef>
                <a:spcPts val="1000"/>
              </a:spcBef>
              <a:spcAft>
                <a:spcPts val="0"/>
              </a:spcAft>
              <a:buClr>
                <a:schemeClr val="lt1"/>
              </a:buClr>
              <a:buSzPct val="100000"/>
              <a:buChar char="•"/>
            </a:pPr>
            <a:r>
              <a:rPr lang="en-US" sz="1600" b="1" dirty="0"/>
              <a:t>Cybersecurity Professionals</a:t>
            </a:r>
            <a:r>
              <a:rPr lang="en-US" sz="1600" dirty="0">
                <a:solidFill>
                  <a:srgbClr val="ECECEC"/>
                </a:solidFill>
              </a:rPr>
              <a:t>:</a:t>
            </a:r>
            <a:endParaRPr lang="en-US" sz="1600" dirty="0"/>
          </a:p>
          <a:p>
            <a:pPr marL="457200" lvl="1" indent="-228600" algn="l" rtl="0">
              <a:lnSpc>
                <a:spcPct val="120000"/>
              </a:lnSpc>
              <a:spcBef>
                <a:spcPts val="500"/>
              </a:spcBef>
              <a:spcAft>
                <a:spcPts val="0"/>
              </a:spcAft>
              <a:buClr>
                <a:srgbClr val="ECECEC"/>
              </a:buClr>
              <a:buSzPct val="100000"/>
              <a:buFont typeface="Arial"/>
              <a:buChar char="+"/>
            </a:pPr>
            <a:r>
              <a:rPr lang="en-US" sz="1600" dirty="0">
                <a:solidFill>
                  <a:srgbClr val="ECECEC"/>
                </a:solidFill>
              </a:rPr>
              <a:t>Security analysts, consultants, and professionals responsible for assessing and mitigating cyber threats within organizations.</a:t>
            </a:r>
            <a:endParaRPr lang="en-US" sz="1600" dirty="0"/>
          </a:p>
          <a:p>
            <a:pPr marL="457200" lvl="1" indent="-228600" algn="l" rtl="0">
              <a:lnSpc>
                <a:spcPct val="120000"/>
              </a:lnSpc>
              <a:spcBef>
                <a:spcPts val="500"/>
              </a:spcBef>
              <a:spcAft>
                <a:spcPts val="0"/>
              </a:spcAft>
              <a:buClr>
                <a:srgbClr val="ECECEC"/>
              </a:buClr>
              <a:buSzPct val="100000"/>
              <a:buFont typeface="Arial"/>
              <a:buChar char="+"/>
            </a:pPr>
            <a:r>
              <a:rPr lang="en-US" sz="1600" dirty="0">
                <a:solidFill>
                  <a:srgbClr val="ECECEC"/>
                </a:solidFill>
              </a:rPr>
              <a:t>Ethical hackers and penetration testers seeking to evaluate and strengthen the security posture of systems and networks.</a:t>
            </a:r>
            <a:endParaRPr lang="en-US" sz="1600" dirty="0"/>
          </a:p>
          <a:p>
            <a:endParaRPr lang="en-IN" dirty="0"/>
          </a:p>
        </p:txBody>
      </p:sp>
    </p:spTree>
    <p:extLst>
      <p:ext uri="{BB962C8B-B14F-4D97-AF65-F5344CB8AC3E}">
        <p14:creationId xmlns:p14="http://schemas.microsoft.com/office/powerpoint/2010/main" val="1506186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5EBA1A-66AC-2060-69B1-ADCF700CCF94}"/>
              </a:ext>
            </a:extLst>
          </p:cNvPr>
          <p:cNvSpPr txBox="1"/>
          <p:nvPr/>
        </p:nvSpPr>
        <p:spPr>
          <a:xfrm>
            <a:off x="304800" y="314632"/>
            <a:ext cx="8908026" cy="523220"/>
          </a:xfrm>
          <a:prstGeom prst="rect">
            <a:avLst/>
          </a:prstGeom>
          <a:noFill/>
        </p:spPr>
        <p:txBody>
          <a:bodyPr wrap="square" rtlCol="0">
            <a:spAutoFit/>
          </a:bodyPr>
          <a:lstStyle/>
          <a:p>
            <a:r>
              <a:rPr lang="en-US" sz="2800" dirty="0">
                <a:latin typeface="Arial Black" panose="020B0A04020102020204" pitchFamily="34" charset="0"/>
              </a:rPr>
              <a:t>Solution and its Value Proposition</a:t>
            </a:r>
            <a:endParaRPr lang="en-IN" sz="2800" dirty="0">
              <a:latin typeface="Arial Black" panose="020B0A04020102020204" pitchFamily="34" charset="0"/>
            </a:endParaRPr>
          </a:p>
        </p:txBody>
      </p:sp>
      <p:sp>
        <p:nvSpPr>
          <p:cNvPr id="3" name="TextBox 2">
            <a:extLst>
              <a:ext uri="{FF2B5EF4-FFF2-40B4-BE49-F238E27FC236}">
                <a16:creationId xmlns:a16="http://schemas.microsoft.com/office/drawing/2014/main" id="{05B5E9C4-26EC-36FC-43A9-80748BD9CA5D}"/>
              </a:ext>
            </a:extLst>
          </p:cNvPr>
          <p:cNvSpPr txBox="1"/>
          <p:nvPr/>
        </p:nvSpPr>
        <p:spPr>
          <a:xfrm>
            <a:off x="412953" y="943897"/>
            <a:ext cx="11543073" cy="6278642"/>
          </a:xfrm>
          <a:prstGeom prst="rect">
            <a:avLst/>
          </a:prstGeom>
          <a:noFill/>
        </p:spPr>
        <p:txBody>
          <a:bodyPr wrap="square" rtlCol="0">
            <a:spAutoFit/>
          </a:bodyPr>
          <a:lstStyle/>
          <a:p>
            <a:pPr algn="l"/>
            <a:r>
              <a:rPr lang="en-IN" sz="2400" b="1" i="0" dirty="0">
                <a:effectLst/>
                <a:latin typeface="Arial" panose="020B0604020202020204" pitchFamily="34" charset="0"/>
                <a:cs typeface="Arial" panose="020B0604020202020204" pitchFamily="34" charset="0"/>
              </a:rPr>
              <a:t>Solution:</a:t>
            </a:r>
          </a:p>
          <a:p>
            <a:pPr algn="l"/>
            <a:endParaRPr lang="en-IN" sz="2400" b="1" i="0" dirty="0">
              <a:effectLst/>
              <a:latin typeface="Arial" panose="020B0604020202020204" pitchFamily="34" charset="0"/>
              <a:cs typeface="Arial" panose="020B0604020202020204" pitchFamily="34" charset="0"/>
            </a:endParaRPr>
          </a:p>
          <a:p>
            <a:pPr algn="l"/>
            <a:r>
              <a:rPr lang="en-IN" sz="2400" b="1" i="0" dirty="0">
                <a:effectLst/>
                <a:latin typeface="Arial" panose="020B0604020202020204" pitchFamily="34" charset="0"/>
                <a:cs typeface="Arial" panose="020B0604020202020204" pitchFamily="34" charset="0"/>
              </a:rPr>
              <a:t>1.Real-time Monitoring:</a:t>
            </a:r>
            <a:r>
              <a:rPr lang="en-IN" sz="2400" b="0" i="0" dirty="0">
                <a:effectLst/>
                <a:latin typeface="Arial" panose="020B0604020202020204" pitchFamily="34" charset="0"/>
                <a:cs typeface="Arial" panose="020B0604020202020204" pitchFamily="34" charset="0"/>
              </a:rPr>
              <a:t> Continuously monitors system activity to detect and     prevent keylogger installation or operation.</a:t>
            </a:r>
          </a:p>
          <a:p>
            <a:pPr algn="l"/>
            <a:endParaRPr lang="en-IN" sz="2400" b="0" i="0" dirty="0">
              <a:effectLst/>
              <a:latin typeface="Arial" panose="020B0604020202020204" pitchFamily="34" charset="0"/>
              <a:cs typeface="Arial" panose="020B0604020202020204" pitchFamily="34" charset="0"/>
            </a:endParaRPr>
          </a:p>
          <a:p>
            <a:pPr algn="l"/>
            <a:r>
              <a:rPr lang="en-IN" sz="2400" b="1" i="0" dirty="0">
                <a:effectLst/>
                <a:latin typeface="Arial" panose="020B0604020202020204" pitchFamily="34" charset="0"/>
                <a:cs typeface="Arial" panose="020B0604020202020204" pitchFamily="34" charset="0"/>
              </a:rPr>
              <a:t>2.Behavioral Analysis:</a:t>
            </a:r>
            <a:r>
              <a:rPr lang="en-IN" sz="2400" b="0" i="0" dirty="0">
                <a:effectLst/>
                <a:latin typeface="Arial" panose="020B0604020202020204" pitchFamily="34" charset="0"/>
                <a:cs typeface="Arial" panose="020B0604020202020204" pitchFamily="34" charset="0"/>
              </a:rPr>
              <a:t> </a:t>
            </a:r>
            <a:r>
              <a:rPr lang="en-IN" sz="2400" b="0" i="0" dirty="0" err="1">
                <a:effectLst/>
                <a:latin typeface="Arial" panose="020B0604020202020204" pitchFamily="34" charset="0"/>
                <a:cs typeface="Arial" panose="020B0604020202020204" pitchFamily="34" charset="0"/>
              </a:rPr>
              <a:t>Analyzes</a:t>
            </a:r>
            <a:r>
              <a:rPr lang="en-IN" sz="2400" b="0" i="0" dirty="0">
                <a:effectLst/>
                <a:latin typeface="Arial" panose="020B0604020202020204" pitchFamily="34" charset="0"/>
                <a:cs typeface="Arial" panose="020B0604020202020204" pitchFamily="34" charset="0"/>
              </a:rPr>
              <a:t> user </a:t>
            </a:r>
            <a:r>
              <a:rPr lang="en-IN" sz="2400" b="0" i="0" dirty="0" err="1">
                <a:effectLst/>
                <a:latin typeface="Arial" panose="020B0604020202020204" pitchFamily="34" charset="0"/>
                <a:cs typeface="Arial" panose="020B0604020202020204" pitchFamily="34" charset="0"/>
              </a:rPr>
              <a:t>behavior</a:t>
            </a:r>
            <a:r>
              <a:rPr lang="en-IN" sz="2400" b="0" i="0" dirty="0">
                <a:effectLst/>
                <a:latin typeface="Arial" panose="020B0604020202020204" pitchFamily="34" charset="0"/>
                <a:cs typeface="Arial" panose="020B0604020202020204" pitchFamily="34" charset="0"/>
              </a:rPr>
              <a:t> patterns to identify abnormal activities associated with keylogging.</a:t>
            </a:r>
          </a:p>
          <a:p>
            <a:pPr algn="l">
              <a:buFont typeface="Arial" panose="020B0604020202020204" pitchFamily="34" charset="0"/>
              <a:buChar char="•"/>
            </a:pPr>
            <a:endParaRPr lang="en-IN" sz="2400" dirty="0">
              <a:latin typeface="Söhne"/>
            </a:endParaRPr>
          </a:p>
          <a:p>
            <a:pPr algn="l"/>
            <a:r>
              <a:rPr lang="en-US" sz="2400" b="1" i="0" dirty="0">
                <a:effectLst/>
                <a:latin typeface="Arial" panose="020B0604020202020204" pitchFamily="34" charset="0"/>
                <a:cs typeface="Arial" panose="020B0604020202020204" pitchFamily="34" charset="0"/>
              </a:rPr>
              <a:t>Value Proposition:</a:t>
            </a:r>
          </a:p>
          <a:p>
            <a:pPr algn="l"/>
            <a:endParaRPr lang="en-US" sz="2400" b="1" i="0" dirty="0">
              <a:effectLst/>
              <a:latin typeface="Arial" panose="020B0604020202020204" pitchFamily="34" charset="0"/>
              <a:cs typeface="Arial" panose="020B0604020202020204" pitchFamily="34" charset="0"/>
            </a:endParaRPr>
          </a:p>
          <a:p>
            <a:pPr algn="l">
              <a:buFont typeface="+mj-lt"/>
              <a:buAutoNum type="arabicPeriod"/>
            </a:pPr>
            <a:r>
              <a:rPr lang="en-US" sz="2400" b="1" i="0" dirty="0">
                <a:effectLst/>
                <a:latin typeface="Arial" panose="020B0604020202020204" pitchFamily="34" charset="0"/>
                <a:cs typeface="Arial" panose="020B0604020202020204" pitchFamily="34" charset="0"/>
              </a:rPr>
              <a:t>Enhanced Security:</a:t>
            </a:r>
            <a:r>
              <a:rPr lang="en-US" sz="2400" b="0" i="0" dirty="0">
                <a:effectLst/>
                <a:latin typeface="Arial" panose="020B0604020202020204" pitchFamily="34" charset="0"/>
                <a:cs typeface="Arial" panose="020B0604020202020204" pitchFamily="34" charset="0"/>
              </a:rPr>
              <a:t> Protects against unauthorized access to sensitive information by preventing keyloggers from capturing keystrokes.</a:t>
            </a:r>
          </a:p>
          <a:p>
            <a:pPr algn="l">
              <a:buFont typeface="+mj-lt"/>
              <a:buAutoNum type="arabicPeriod"/>
            </a:pPr>
            <a:endParaRPr lang="en-US" sz="2400" b="0" i="0" dirty="0">
              <a:effectLst/>
              <a:latin typeface="Arial" panose="020B0604020202020204" pitchFamily="34" charset="0"/>
              <a:cs typeface="Arial" panose="020B0604020202020204" pitchFamily="34" charset="0"/>
            </a:endParaRPr>
          </a:p>
          <a:p>
            <a:pPr algn="l">
              <a:buFont typeface="+mj-lt"/>
              <a:buAutoNum type="arabicPeriod"/>
            </a:pPr>
            <a:r>
              <a:rPr lang="en-US" sz="2400" b="1" i="0" dirty="0">
                <a:effectLst/>
                <a:latin typeface="Arial" panose="020B0604020202020204" pitchFamily="34" charset="0"/>
                <a:cs typeface="Arial" panose="020B0604020202020204" pitchFamily="34" charset="0"/>
              </a:rPr>
              <a:t>Privacy Assurance:</a:t>
            </a:r>
            <a:r>
              <a:rPr lang="en-US" sz="2400" b="0" i="0" dirty="0">
                <a:effectLst/>
                <a:latin typeface="Arial" panose="020B0604020202020204" pitchFamily="34" charset="0"/>
                <a:cs typeface="Arial" panose="020B0604020202020204" pitchFamily="34" charset="0"/>
              </a:rPr>
              <a:t> Ensures privacy by safeguarding personal and confidential data from being compromised.</a:t>
            </a:r>
          </a:p>
          <a:p>
            <a:pPr algn="l"/>
            <a:endParaRPr lang="en-IN" sz="2400" b="0" i="0" dirty="0">
              <a:effectLst/>
              <a:latin typeface="Söhne"/>
            </a:endParaRPr>
          </a:p>
          <a:p>
            <a:endParaRPr lang="en-IN" dirty="0"/>
          </a:p>
        </p:txBody>
      </p:sp>
    </p:spTree>
    <p:extLst>
      <p:ext uri="{BB962C8B-B14F-4D97-AF65-F5344CB8AC3E}">
        <p14:creationId xmlns:p14="http://schemas.microsoft.com/office/powerpoint/2010/main" val="2171339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9BA9F7-552D-73B0-BA50-A7CEFAB9654F}"/>
              </a:ext>
            </a:extLst>
          </p:cNvPr>
          <p:cNvSpPr txBox="1"/>
          <p:nvPr/>
        </p:nvSpPr>
        <p:spPr>
          <a:xfrm>
            <a:off x="196645" y="0"/>
            <a:ext cx="10343535" cy="523220"/>
          </a:xfrm>
          <a:prstGeom prst="rect">
            <a:avLst/>
          </a:prstGeom>
          <a:noFill/>
        </p:spPr>
        <p:txBody>
          <a:bodyPr wrap="square" rtlCol="0">
            <a:spAutoFit/>
          </a:bodyPr>
          <a:lstStyle/>
          <a:p>
            <a:r>
              <a:rPr lang="en-US" sz="2800" dirty="0">
                <a:latin typeface="Arial Black" panose="020B0A04020102020204" pitchFamily="34" charset="0"/>
              </a:rPr>
              <a:t>The wow in this solution:</a:t>
            </a:r>
            <a:endParaRPr lang="en-IN" sz="2800" dirty="0">
              <a:latin typeface="Arial Black" panose="020B0A04020102020204" pitchFamily="34" charset="0"/>
            </a:endParaRPr>
          </a:p>
        </p:txBody>
      </p:sp>
      <p:sp>
        <p:nvSpPr>
          <p:cNvPr id="3" name="TextBox 2">
            <a:extLst>
              <a:ext uri="{FF2B5EF4-FFF2-40B4-BE49-F238E27FC236}">
                <a16:creationId xmlns:a16="http://schemas.microsoft.com/office/drawing/2014/main" id="{C5CC00E6-9B4A-3AB8-2B4E-1712F8F2878B}"/>
              </a:ext>
            </a:extLst>
          </p:cNvPr>
          <p:cNvSpPr txBox="1"/>
          <p:nvPr/>
        </p:nvSpPr>
        <p:spPr>
          <a:xfrm>
            <a:off x="491613" y="523220"/>
            <a:ext cx="11346426" cy="6752618"/>
          </a:xfrm>
          <a:prstGeom prst="rect">
            <a:avLst/>
          </a:prstGeom>
          <a:noFill/>
        </p:spPr>
        <p:txBody>
          <a:bodyPr wrap="square" rtlCol="0">
            <a:spAutoFit/>
          </a:bodyPr>
          <a:lstStyle/>
          <a:p>
            <a:pPr marL="228600" lvl="0" indent="-228600" algn="l" rtl="0">
              <a:lnSpc>
                <a:spcPct val="120000"/>
              </a:lnSpc>
              <a:spcBef>
                <a:spcPts val="0"/>
              </a:spcBef>
              <a:spcAft>
                <a:spcPts val="0"/>
              </a:spcAft>
              <a:buClr>
                <a:srgbClr val="ECECEC"/>
              </a:buClr>
              <a:buSzPts val="1300"/>
              <a:buChar char="•"/>
            </a:pPr>
            <a:r>
              <a:rPr lang="en-US" sz="1600" dirty="0">
                <a:solidFill>
                  <a:srgbClr val="ECECEC"/>
                </a:solidFill>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600" dirty="0"/>
          </a:p>
          <a:p>
            <a:pPr marL="228600" lvl="0" indent="-228600" algn="l" rtl="0">
              <a:lnSpc>
                <a:spcPct val="120000"/>
              </a:lnSpc>
              <a:spcBef>
                <a:spcPts val="1000"/>
              </a:spcBef>
              <a:spcAft>
                <a:spcPts val="0"/>
              </a:spcAft>
              <a:buClr>
                <a:schemeClr val="lt1"/>
              </a:buClr>
              <a:buSzPts val="1300"/>
              <a:buChar char="•"/>
            </a:pPr>
            <a:r>
              <a:rPr lang="en-US" sz="1600" b="1" dirty="0"/>
              <a:t>Advanced Threat Detection and Prevention</a:t>
            </a:r>
            <a:r>
              <a:rPr lang="en-US" sz="1600" dirty="0">
                <a:solidFill>
                  <a:srgbClr val="ECECEC"/>
                </a:solidFill>
              </a:rPr>
              <a:t>:</a:t>
            </a:r>
            <a:endParaRPr lang="en-US" sz="1600" dirty="0"/>
          </a:p>
          <a:p>
            <a:pPr marL="457200" lvl="1" indent="-228600" algn="l" rtl="0">
              <a:lnSpc>
                <a:spcPct val="120000"/>
              </a:lnSpc>
              <a:spcBef>
                <a:spcPts val="500"/>
              </a:spcBef>
              <a:spcAft>
                <a:spcPts val="0"/>
              </a:spcAft>
              <a:buClr>
                <a:srgbClr val="ECECEC"/>
              </a:buClr>
              <a:buSzPts val="1300"/>
              <a:buFont typeface="Arial"/>
              <a:buChar char="+"/>
            </a:pPr>
            <a:r>
              <a:rPr lang="en-US" sz="1600" dirty="0">
                <a:solidFill>
                  <a:srgbClr val="ECECEC"/>
                </a:solidFill>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endParaRPr lang="en-US" sz="1600" dirty="0"/>
          </a:p>
          <a:p>
            <a:pPr marL="228600" lvl="0" indent="-228600" algn="l" rtl="0">
              <a:lnSpc>
                <a:spcPct val="120000"/>
              </a:lnSpc>
              <a:spcBef>
                <a:spcPts val="1000"/>
              </a:spcBef>
              <a:spcAft>
                <a:spcPts val="0"/>
              </a:spcAft>
              <a:buClr>
                <a:schemeClr val="lt1"/>
              </a:buClr>
              <a:buSzPts val="1300"/>
              <a:buChar char="•"/>
            </a:pPr>
            <a:r>
              <a:rPr lang="en-US" sz="1600" b="1" dirty="0"/>
              <a:t>Intelligent Behavioral Analysis</a:t>
            </a:r>
            <a:r>
              <a:rPr lang="en-US" sz="1600" dirty="0">
                <a:solidFill>
                  <a:srgbClr val="ECECEC"/>
                </a:solidFill>
              </a:rPr>
              <a:t>:</a:t>
            </a:r>
            <a:endParaRPr lang="en-US" sz="1600" dirty="0"/>
          </a:p>
          <a:p>
            <a:pPr marL="457200" lvl="1" indent="-228600" algn="l" rtl="0">
              <a:lnSpc>
                <a:spcPct val="120000"/>
              </a:lnSpc>
              <a:spcBef>
                <a:spcPts val="500"/>
              </a:spcBef>
              <a:spcAft>
                <a:spcPts val="0"/>
              </a:spcAft>
              <a:buClr>
                <a:srgbClr val="ECECEC"/>
              </a:buClr>
              <a:buSzPts val="1300"/>
              <a:buFont typeface="Arial"/>
              <a:buChar char="+"/>
            </a:pPr>
            <a:r>
              <a:rPr lang="en-US" sz="1600" dirty="0">
                <a:solidFill>
                  <a:srgbClr val="ECECEC"/>
                </a:solidFill>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600" dirty="0"/>
          </a:p>
          <a:p>
            <a:pPr marL="228600" lvl="0" indent="-228600" algn="l" rtl="0">
              <a:lnSpc>
                <a:spcPct val="120000"/>
              </a:lnSpc>
              <a:spcBef>
                <a:spcPts val="1000"/>
              </a:spcBef>
              <a:spcAft>
                <a:spcPts val="0"/>
              </a:spcAft>
              <a:buClr>
                <a:schemeClr val="lt1"/>
              </a:buClr>
              <a:buSzPts val="1300"/>
              <a:buChar char="•"/>
            </a:pPr>
            <a:r>
              <a:rPr lang="en-US" sz="1600" b="1" dirty="0"/>
              <a:t>Adaptive Security Measures</a:t>
            </a:r>
            <a:r>
              <a:rPr lang="en-US" sz="1600" dirty="0">
                <a:solidFill>
                  <a:srgbClr val="ECECEC"/>
                </a:solidFill>
              </a:rPr>
              <a:t>:</a:t>
            </a:r>
            <a:endParaRPr lang="en-US" sz="1600" dirty="0"/>
          </a:p>
          <a:p>
            <a:pPr marL="457200" lvl="1" indent="-228600" algn="l" rtl="0">
              <a:lnSpc>
                <a:spcPct val="120000"/>
              </a:lnSpc>
              <a:spcBef>
                <a:spcPts val="500"/>
              </a:spcBef>
              <a:spcAft>
                <a:spcPts val="0"/>
              </a:spcAft>
              <a:buClr>
                <a:srgbClr val="ECECEC"/>
              </a:buClr>
              <a:buSzPts val="1300"/>
              <a:buFont typeface="Arial"/>
              <a:buChar char="+"/>
            </a:pPr>
            <a:r>
              <a:rPr lang="en-US" sz="1600" dirty="0">
                <a:solidFill>
                  <a:srgbClr val="ECECEC"/>
                </a:solidFill>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600" dirty="0"/>
          </a:p>
          <a:p>
            <a:pPr marL="228600" lvl="0" indent="-228600" algn="l" rtl="0">
              <a:lnSpc>
                <a:spcPct val="120000"/>
              </a:lnSpc>
              <a:spcBef>
                <a:spcPts val="1000"/>
              </a:spcBef>
              <a:spcAft>
                <a:spcPts val="0"/>
              </a:spcAft>
              <a:buClr>
                <a:schemeClr val="lt1"/>
              </a:buClr>
              <a:buSzPts val="1300"/>
              <a:buChar char="•"/>
            </a:pPr>
            <a:r>
              <a:rPr lang="en-US" sz="1600" b="1" dirty="0"/>
              <a:t>Stealthy Operation and Evasion Techniques</a:t>
            </a:r>
            <a:r>
              <a:rPr lang="en-US" sz="1600" dirty="0">
                <a:solidFill>
                  <a:srgbClr val="ECECEC"/>
                </a:solidFill>
              </a:rPr>
              <a:t>:</a:t>
            </a:r>
            <a:endParaRPr lang="en-US" sz="1600" dirty="0"/>
          </a:p>
          <a:p>
            <a:pPr marL="457200" lvl="1" indent="-228600" algn="l" rtl="0">
              <a:lnSpc>
                <a:spcPct val="120000"/>
              </a:lnSpc>
              <a:spcBef>
                <a:spcPts val="500"/>
              </a:spcBef>
              <a:spcAft>
                <a:spcPts val="0"/>
              </a:spcAft>
              <a:buClr>
                <a:srgbClr val="ECECEC"/>
              </a:buClr>
              <a:buSzPts val="1300"/>
              <a:buFont typeface="Arial"/>
              <a:buChar char="+"/>
            </a:pPr>
            <a:r>
              <a:rPr lang="en-US" sz="1600" dirty="0">
                <a:solidFill>
                  <a:srgbClr val="ECECEC"/>
                </a:solidFill>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600" dirty="0"/>
          </a:p>
          <a:p>
            <a:endParaRPr lang="en-IN" dirty="0"/>
          </a:p>
        </p:txBody>
      </p:sp>
    </p:spTree>
    <p:extLst>
      <p:ext uri="{BB962C8B-B14F-4D97-AF65-F5344CB8AC3E}">
        <p14:creationId xmlns:p14="http://schemas.microsoft.com/office/powerpoint/2010/main" val="462053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192FC7-AF02-A868-B094-51F429439494}"/>
              </a:ext>
            </a:extLst>
          </p:cNvPr>
          <p:cNvSpPr txBox="1"/>
          <p:nvPr/>
        </p:nvSpPr>
        <p:spPr>
          <a:xfrm>
            <a:off x="629265" y="601914"/>
            <a:ext cx="6096000" cy="523220"/>
          </a:xfrm>
          <a:prstGeom prst="rect">
            <a:avLst/>
          </a:prstGeom>
          <a:noFill/>
        </p:spPr>
        <p:txBody>
          <a:bodyPr wrap="square">
            <a:spAutoFit/>
          </a:bodyPr>
          <a:lstStyle/>
          <a:p>
            <a:r>
              <a:rPr lang="en-US" sz="2800" dirty="0">
                <a:latin typeface="Arial Black" panose="020B0A04020102020204" pitchFamily="34" charset="0"/>
              </a:rPr>
              <a:t>Result:</a:t>
            </a:r>
            <a:endParaRPr lang="en-IN" sz="2800" dirty="0">
              <a:latin typeface="Arial Black" panose="020B0A04020102020204" pitchFamily="34" charset="0"/>
            </a:endParaRPr>
          </a:p>
        </p:txBody>
      </p:sp>
      <p:sp>
        <p:nvSpPr>
          <p:cNvPr id="5" name="TextBox 4">
            <a:extLst>
              <a:ext uri="{FF2B5EF4-FFF2-40B4-BE49-F238E27FC236}">
                <a16:creationId xmlns:a16="http://schemas.microsoft.com/office/drawing/2014/main" id="{BC07B741-B716-68C9-28DB-070A8ECC6BEB}"/>
              </a:ext>
            </a:extLst>
          </p:cNvPr>
          <p:cNvSpPr txBox="1"/>
          <p:nvPr/>
        </p:nvSpPr>
        <p:spPr>
          <a:xfrm>
            <a:off x="879987" y="1508593"/>
            <a:ext cx="10820400" cy="4571893"/>
          </a:xfrm>
          <a:prstGeom prst="rect">
            <a:avLst/>
          </a:prstGeom>
          <a:noFill/>
        </p:spPr>
        <p:txBody>
          <a:bodyPr wrap="square">
            <a:spAutoFit/>
          </a:bodyPr>
          <a:lstStyle/>
          <a:p>
            <a:pPr marL="228600" lvl="0" indent="-228600" algn="l" rtl="0">
              <a:lnSpc>
                <a:spcPct val="120000"/>
              </a:lnSpc>
              <a:spcBef>
                <a:spcPts val="0"/>
              </a:spcBef>
              <a:spcAft>
                <a:spcPts val="0"/>
              </a:spcAft>
              <a:buClr>
                <a:schemeClr val="lt1"/>
              </a:buClr>
              <a:buSzPts val="1400"/>
              <a:buChar char="•"/>
            </a:pPr>
            <a:r>
              <a:rPr lang="en-US" sz="1800" b="1" dirty="0"/>
              <a:t>Detection Accuracy:</a:t>
            </a:r>
            <a:r>
              <a:rPr lang="en-US" sz="1800" dirty="0">
                <a:solidFill>
                  <a:srgbClr val="ECECEC"/>
                </a:solidFill>
              </a:rPr>
              <a:t> Measure the accuracy of the detection algorithms in identifying keylogging activities. This can be quantified by metrics such as true positive rate, false positive rate, precision, and recall.</a:t>
            </a:r>
            <a:endParaRPr lang="en-US" sz="1800" dirty="0"/>
          </a:p>
          <a:p>
            <a:pPr marL="228600" lvl="0" indent="-228600" algn="l" rtl="0">
              <a:lnSpc>
                <a:spcPct val="120000"/>
              </a:lnSpc>
              <a:spcBef>
                <a:spcPts val="1000"/>
              </a:spcBef>
              <a:spcAft>
                <a:spcPts val="0"/>
              </a:spcAft>
              <a:buClr>
                <a:schemeClr val="lt1"/>
              </a:buClr>
              <a:buSzPts val="1400"/>
              <a:buChar char="•"/>
            </a:pPr>
            <a:r>
              <a:rPr lang="en-US" sz="1800" b="1" dirty="0"/>
              <a:t>Prevention Efficacy:</a:t>
            </a:r>
            <a:r>
              <a:rPr lang="en-US" sz="1800" dirty="0">
                <a:solidFill>
                  <a:srgbClr val="ECECEC"/>
                </a:solidFill>
              </a:rPr>
              <a:t> Assess the effectiveness of the prevention and mitigation measures in stopping keylogging attacks before they escalate. This can be evaluated by tracking the number of successful prevention instances compared to attempted attacks.</a:t>
            </a:r>
            <a:endParaRPr lang="en-US" sz="1800" dirty="0"/>
          </a:p>
          <a:p>
            <a:pPr marL="228600" lvl="0" indent="-228600" algn="l" rtl="0">
              <a:lnSpc>
                <a:spcPct val="120000"/>
              </a:lnSpc>
              <a:spcBef>
                <a:spcPts val="1000"/>
              </a:spcBef>
              <a:spcAft>
                <a:spcPts val="0"/>
              </a:spcAft>
              <a:buClr>
                <a:schemeClr val="lt1"/>
              </a:buClr>
              <a:buSzPts val="1400"/>
              <a:buChar char="•"/>
            </a:pPr>
            <a:r>
              <a:rPr lang="en-US" sz="1800" b="1" dirty="0"/>
              <a:t>System Performance:</a:t>
            </a:r>
            <a:r>
              <a:rPr lang="en-US" sz="1800" dirty="0">
                <a:solidFill>
                  <a:srgbClr val="ECECEC"/>
                </a:solidFill>
              </a:rPr>
              <a:t> Measure the impact of the solution on system performance, including CPU usage, memory consumption, and latency. Lower resource usage and minimal impact on system responsiveness are desirable outcomes.</a:t>
            </a:r>
            <a:endParaRPr lang="en-US" sz="1800" dirty="0"/>
          </a:p>
          <a:p>
            <a:pPr marL="228600" lvl="0" indent="-228600" algn="l" rtl="0">
              <a:lnSpc>
                <a:spcPct val="120000"/>
              </a:lnSpc>
              <a:spcBef>
                <a:spcPts val="1000"/>
              </a:spcBef>
              <a:spcAft>
                <a:spcPts val="0"/>
              </a:spcAft>
              <a:buClr>
                <a:schemeClr val="lt1"/>
              </a:buClr>
              <a:buSzPts val="1400"/>
              <a:buChar char="•"/>
            </a:pPr>
            <a:r>
              <a:rPr lang="en-US" sz="1800" b="1" dirty="0"/>
              <a:t>Encryption Strength:</a:t>
            </a:r>
            <a:r>
              <a:rPr lang="en-US" sz="1800" dirty="0">
                <a:solidFill>
                  <a:srgbClr val="ECECEC"/>
                </a:solidFill>
              </a:rPr>
              <a:t> Evaluate the strength of the encryption techniques used to protect logged data. This can be assessed by conducting cryptographic analyses and assessing the resistance against known attacks.</a:t>
            </a:r>
            <a:endParaRPr lang="en-US" sz="1800" dirty="0"/>
          </a:p>
          <a:p>
            <a:pPr marL="228600" lvl="0" indent="-228600" algn="l" rtl="0">
              <a:lnSpc>
                <a:spcPct val="120000"/>
              </a:lnSpc>
              <a:spcBef>
                <a:spcPts val="1000"/>
              </a:spcBef>
              <a:spcAft>
                <a:spcPts val="0"/>
              </a:spcAft>
              <a:buClr>
                <a:schemeClr val="lt1"/>
              </a:buClr>
              <a:buSzPts val="1400"/>
              <a:buChar char="•"/>
            </a:pPr>
            <a:r>
              <a:rPr lang="en-US" sz="1800" b="1" dirty="0"/>
              <a:t>User Satisfaction:</a:t>
            </a:r>
            <a:r>
              <a:rPr lang="en-US" sz="1800" dirty="0">
                <a:solidFill>
                  <a:srgbClr val="ECECEC"/>
                </a:solidFill>
              </a:rPr>
              <a:t> Gather feedback from end users regarding their satisfaction with the solution's usability, functionality, and effectiveness. Use surveys, interviews, or usability tests to quantify user satisfaction metrics.</a:t>
            </a:r>
            <a:endParaRPr lang="en-US" sz="1800" dirty="0"/>
          </a:p>
        </p:txBody>
      </p:sp>
    </p:spTree>
    <p:extLst>
      <p:ext uri="{BB962C8B-B14F-4D97-AF65-F5344CB8AC3E}">
        <p14:creationId xmlns:p14="http://schemas.microsoft.com/office/powerpoint/2010/main" val="3500925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CE0E75-718E-AE38-9F7C-20ED70EFB798}"/>
              </a:ext>
            </a:extLst>
          </p:cNvPr>
          <p:cNvSpPr txBox="1"/>
          <p:nvPr/>
        </p:nvSpPr>
        <p:spPr>
          <a:xfrm>
            <a:off x="432619" y="464263"/>
            <a:ext cx="6096000" cy="523220"/>
          </a:xfrm>
          <a:prstGeom prst="rect">
            <a:avLst/>
          </a:prstGeom>
          <a:noFill/>
        </p:spPr>
        <p:txBody>
          <a:bodyPr wrap="square">
            <a:spAutoFit/>
          </a:bodyPr>
          <a:lstStyle/>
          <a:p>
            <a:r>
              <a:rPr lang="en-US" sz="2800" dirty="0">
                <a:latin typeface="Arial Black" panose="020B0A04020102020204" pitchFamily="34" charset="0"/>
              </a:rPr>
              <a:t>Conclusion:</a:t>
            </a:r>
            <a:endParaRPr lang="en-IN" sz="2800" dirty="0">
              <a:latin typeface="Arial Black" panose="020B0A04020102020204" pitchFamily="34" charset="0"/>
            </a:endParaRPr>
          </a:p>
        </p:txBody>
      </p:sp>
      <p:sp>
        <p:nvSpPr>
          <p:cNvPr id="5" name="TextBox 4">
            <a:extLst>
              <a:ext uri="{FF2B5EF4-FFF2-40B4-BE49-F238E27FC236}">
                <a16:creationId xmlns:a16="http://schemas.microsoft.com/office/drawing/2014/main" id="{45B8497C-BAA9-B01C-0C60-F6EF60D6D567}"/>
              </a:ext>
            </a:extLst>
          </p:cNvPr>
          <p:cNvSpPr txBox="1"/>
          <p:nvPr/>
        </p:nvSpPr>
        <p:spPr>
          <a:xfrm>
            <a:off x="1160206" y="1900590"/>
            <a:ext cx="9960078" cy="3165162"/>
          </a:xfrm>
          <a:prstGeom prst="rect">
            <a:avLst/>
          </a:prstGeom>
          <a:noFill/>
        </p:spPr>
        <p:txBody>
          <a:bodyPr wrap="square">
            <a:spAutoFit/>
          </a:bodyPr>
          <a:lstStyle/>
          <a:p>
            <a:pPr marL="228600" lvl="0" indent="-228600" algn="l" rtl="0">
              <a:lnSpc>
                <a:spcPct val="120000"/>
              </a:lnSpc>
              <a:spcBef>
                <a:spcPts val="0"/>
              </a:spcBef>
              <a:spcAft>
                <a:spcPts val="0"/>
              </a:spcAft>
              <a:buClr>
                <a:srgbClr val="ECECEC"/>
              </a:buClr>
              <a:buSzPts val="1800"/>
              <a:buChar char="•"/>
            </a:pPr>
            <a:r>
              <a:rPr lang="en-US" sz="2400" dirty="0">
                <a:solidFill>
                  <a:srgbClr val="ECECEC"/>
                </a:solidFill>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2400" dirty="0"/>
          </a:p>
        </p:txBody>
      </p:sp>
    </p:spTree>
    <p:extLst>
      <p:ext uri="{BB962C8B-B14F-4D97-AF65-F5344CB8AC3E}">
        <p14:creationId xmlns:p14="http://schemas.microsoft.com/office/powerpoint/2010/main" val="157554499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35</TotalTime>
  <Words>1111</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Corbel</vt:lpstr>
      <vt:lpstr>Söhne</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Atchaya Rajendraprabhu</dc:creator>
  <cp:lastModifiedBy>Atchaya Rajendraprabhu</cp:lastModifiedBy>
  <cp:revision>1</cp:revision>
  <dcterms:created xsi:type="dcterms:W3CDTF">2024-04-04T06:49:14Z</dcterms:created>
  <dcterms:modified xsi:type="dcterms:W3CDTF">2024-04-04T07:24:44Z</dcterms:modified>
</cp:coreProperties>
</file>