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24F9-D250-D8CA-0C7C-FE4C1D8F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B262-5C5F-DA80-9203-2BDC8943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AC21-C92F-3581-6DAD-2E38E9CD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8499-B4C4-EA8B-4849-4419CB5E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E60C-6B98-46EA-DC01-854D4473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ECC-03CA-19CC-5138-00C06F9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2CE56-5C9E-DBCD-8703-E8D8D23F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99CB-F67A-76EA-EA2D-A240C50A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373C0-A0BF-DE35-E70F-C09A9F12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A815-A9CA-1C0A-2D66-0A979C92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8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1BE20-1623-9AE8-546B-AD56F8DA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C4BC0-7B8F-58C4-E554-540CB296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445E-28B6-314E-5FB2-F8D99DDC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81CF-8DC9-4466-14BC-F809B49D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AD39-9CBE-64C2-ADC3-52D3852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866C-BFC3-B36E-BAEA-86F62049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11BD-9735-5369-95DE-40A21C30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0BA3-31EE-9E9B-6CE8-A18AA1A8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7F2D-4088-094D-3906-B7C076FE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F2DF-573D-EE02-7819-C808D5B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B118-B3C4-7F5B-3281-F734D79A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96BA-02A6-FE63-424B-A600663E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3F63-3E4F-8D8B-041E-CBDE9784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8E2A-82F0-41C5-E26F-7CCF3D43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F8C5-5BB7-6CB4-01FA-9E8469E1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26B1-02FC-5D73-A68A-7F9FB48D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29B4-DB80-DB66-3468-8DFC1C40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F357D-1680-621C-B2EB-E295872F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7B98-B84D-C92C-DE58-17E81AA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B72-5A82-548D-4149-1709A89F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0E0F-CBC0-78F5-044F-C9F7B2D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E03-FFF3-9EF1-3B92-6E666172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7B89-432C-7614-A469-029F4190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DA73-9E89-6A1C-8F55-930F2402B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4C3AC-4CB1-6A34-647F-632AC5510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7E1FB-3AAC-ED81-F2F4-76D00C2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C1BEB-24DB-BA26-5E8F-28BA349E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C2D24-A052-B69F-765A-67C7D69A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F9648-DC31-3C08-B92B-F180651C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D54-F28E-6F34-4CB7-2C216AE3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0542-2DF8-CB94-CC8A-632D436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F24B8-4F9C-0E05-7E4A-2F86994A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5C3E-08ED-D82B-5F54-46DD29D8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6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0A0CA-9C7A-A6F8-F929-5D70A4DA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6F7C3-DD87-3D56-8A64-BB4E2B68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4CA32-F8EB-AF8E-523A-B1E004F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BE6E-168A-C03F-9D29-647933F2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AA66-E13E-35BC-2B46-72A63E06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2451E-6878-AA8B-3651-9941F128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548D-1168-3D78-10F3-CCFE2FBB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5868-3655-D3F4-EA98-8FBECF50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D584-BA43-1EFB-8941-2A1074E3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37B-21C5-430F-CD13-0D88E0FF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335B4-12AC-9508-7C4F-56CFC16A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F8BF-15A0-D92C-C80A-D2CB80E5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7E7A-B1CC-846E-3188-328DB5B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135D9-6E74-E749-09C2-CA70ED3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BCE9-6328-EB02-6AB8-1657B86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5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BBD05-BDE9-991D-6516-151989F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1C9B-F9C6-7BCB-4102-C5F64779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63B3-C974-81A8-DA79-614A24850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03F87-5C04-4B90-83B8-1C7698244B6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CA33-8630-EABD-A550-C76A506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A0CE-9B42-1126-E051-C06354FF7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0A52A-2728-4422-B115-897835946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D5F4-5897-1AC8-37C8-D3326D374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SUPERSTORE SALES DASHBOARD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3DB26-7965-1FF3-F3D1-040F3DA73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POWER BI STORYBOARD</a:t>
            </a:r>
          </a:p>
        </p:txBody>
      </p:sp>
    </p:spTree>
    <p:extLst>
      <p:ext uri="{BB962C8B-B14F-4D97-AF65-F5344CB8AC3E}">
        <p14:creationId xmlns:p14="http://schemas.microsoft.com/office/powerpoint/2010/main" val="34722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9CD8-CB7A-8E2C-810F-DB0114E0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347"/>
            <a:ext cx="10515600" cy="3294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7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CBE5-90AB-41D5-A26A-9E02A2F4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OBJECTIVE AND KEY PERFORMANCE INDICATORS(KPIs)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EFE3-39F6-F657-A5BA-D6D89151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OBJECTIVE:</a:t>
            </a:r>
          </a:p>
          <a:p>
            <a:pPr lvl="1"/>
            <a:r>
              <a:rPr lang="en-IN" dirty="0" err="1"/>
              <a:t>Analyze</a:t>
            </a:r>
            <a:r>
              <a:rPr lang="en-IN" dirty="0"/>
              <a:t> sales, profit, Customer segments and regions to support data-driven business decisions.</a:t>
            </a:r>
          </a:p>
          <a:p>
            <a:pPr marL="0" indent="0">
              <a:buNone/>
            </a:pPr>
            <a:r>
              <a:rPr lang="en-IN" b="1" dirty="0"/>
              <a:t>KPIs:</a:t>
            </a:r>
          </a:p>
          <a:p>
            <a:pPr lvl="1"/>
            <a:r>
              <a:rPr lang="en-IN" dirty="0"/>
              <a:t>Total Sales: 2,15,000+</a:t>
            </a:r>
          </a:p>
          <a:p>
            <a:pPr lvl="1"/>
            <a:r>
              <a:rPr lang="en-IN" dirty="0"/>
              <a:t>Total Profit: 40,000+</a:t>
            </a:r>
          </a:p>
          <a:p>
            <a:pPr lvl="1"/>
            <a:r>
              <a:rPr lang="en-IN" dirty="0"/>
              <a:t>Average Discount: 18%</a:t>
            </a:r>
          </a:p>
          <a:p>
            <a:pPr lvl="1"/>
            <a:r>
              <a:rPr lang="en-IN" dirty="0"/>
              <a:t>Top Segment: Consumer</a:t>
            </a:r>
          </a:p>
          <a:p>
            <a:pPr lvl="1"/>
            <a:r>
              <a:rPr lang="en-IN" dirty="0"/>
              <a:t>Most Profitable Region: West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DCFB-A3DB-F9E5-CE48-EDDFDDEE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SALES BY CATEGORY(BAR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8285-9210-36C3-4F56-B82FEE8E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157"/>
            <a:ext cx="10515600" cy="4283764"/>
          </a:xfrm>
        </p:spPr>
        <p:txBody>
          <a:bodyPr/>
          <a:lstStyle/>
          <a:p>
            <a:pPr lvl="1"/>
            <a:r>
              <a:rPr lang="en-IN" b="1" dirty="0"/>
              <a:t>Top Performer: </a:t>
            </a:r>
            <a:r>
              <a:rPr lang="en-IN" dirty="0"/>
              <a:t>Office Supplies category</a:t>
            </a:r>
          </a:p>
          <a:p>
            <a:pPr lvl="1"/>
            <a:r>
              <a:rPr lang="en-IN" b="1" dirty="0"/>
              <a:t>Followed by: </a:t>
            </a:r>
            <a:r>
              <a:rPr lang="en-IN" dirty="0"/>
              <a:t>Technology, Furniture</a:t>
            </a:r>
          </a:p>
          <a:p>
            <a:pPr lvl="1"/>
            <a:r>
              <a:rPr lang="en-IN" b="1" dirty="0"/>
              <a:t>Insight:</a:t>
            </a:r>
            <a:r>
              <a:rPr lang="en-IN" dirty="0"/>
              <a:t> Office supplies drives the highest sales.</a:t>
            </a:r>
          </a:p>
          <a:p>
            <a:pPr lvl="1"/>
            <a:r>
              <a:rPr lang="en-IN" b="1" dirty="0"/>
              <a:t>Action:</a:t>
            </a:r>
            <a:r>
              <a:rPr lang="en-IN" dirty="0"/>
              <a:t> Expand SKUs and offers in this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93D1-A5AE-3BE0-D222-D880A548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PROFIT BY SUB-CATEGORY(STACKED COLUMN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29C3-FA26-C36D-0D91-94B23E81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65"/>
            <a:ext cx="10515600" cy="3950598"/>
          </a:xfrm>
        </p:spPr>
        <p:txBody>
          <a:bodyPr/>
          <a:lstStyle/>
          <a:p>
            <a:pPr lvl="1"/>
            <a:r>
              <a:rPr lang="en-IN" b="1" dirty="0"/>
              <a:t>High Profit Items: </a:t>
            </a:r>
            <a:r>
              <a:rPr lang="en-IN" dirty="0"/>
              <a:t>Phones, Chairs, Accessories</a:t>
            </a:r>
          </a:p>
          <a:p>
            <a:pPr lvl="1"/>
            <a:r>
              <a:rPr lang="en-IN" b="1" dirty="0"/>
              <a:t>Low/ Negative Profit: </a:t>
            </a:r>
            <a:r>
              <a:rPr lang="en-IN" dirty="0"/>
              <a:t>Tables</a:t>
            </a:r>
          </a:p>
          <a:p>
            <a:pPr lvl="1"/>
            <a:r>
              <a:rPr lang="en-IN" b="1" dirty="0"/>
              <a:t>Insight: </a:t>
            </a:r>
            <a:r>
              <a:rPr lang="en-IN" dirty="0"/>
              <a:t>Tables have low returns despite sales volume.</a:t>
            </a:r>
          </a:p>
          <a:p>
            <a:pPr lvl="1"/>
            <a:r>
              <a:rPr lang="en-IN" b="1" dirty="0"/>
              <a:t>Action:</a:t>
            </a:r>
            <a:r>
              <a:rPr lang="en-IN" dirty="0"/>
              <a:t> Audit table pricing and bundling strategies.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8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596E-CF04-3475-331A-8C73F04B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600" b="1" dirty="0"/>
              <a:t>SALES BY REGION(PIE CHART)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B18F-C014-4A74-8658-FB99D321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Sales Distribution:</a:t>
            </a:r>
          </a:p>
          <a:p>
            <a:pPr lvl="1"/>
            <a:r>
              <a:rPr lang="en-GB" b="1" dirty="0"/>
              <a:t>Central:</a:t>
            </a:r>
            <a:r>
              <a:rPr lang="en-GB" dirty="0"/>
              <a:t> 28.11%</a:t>
            </a:r>
          </a:p>
          <a:p>
            <a:pPr lvl="1"/>
            <a:r>
              <a:rPr lang="en-GB" b="1" dirty="0"/>
              <a:t>East:</a:t>
            </a:r>
            <a:r>
              <a:rPr lang="en-GB" dirty="0"/>
              <a:t> 25.05%</a:t>
            </a:r>
          </a:p>
          <a:p>
            <a:pPr lvl="1"/>
            <a:r>
              <a:rPr lang="en-GB" b="1" dirty="0"/>
              <a:t>West:</a:t>
            </a:r>
            <a:r>
              <a:rPr lang="en-GB" dirty="0"/>
              <a:t> 23.43%</a:t>
            </a:r>
          </a:p>
          <a:p>
            <a:pPr lvl="1"/>
            <a:r>
              <a:rPr lang="en-GB" b="1" dirty="0"/>
              <a:t>South:</a:t>
            </a:r>
            <a:r>
              <a:rPr lang="en-GB" dirty="0"/>
              <a:t> 23.42%</a:t>
            </a:r>
          </a:p>
          <a:p>
            <a:pPr lvl="1"/>
            <a:r>
              <a:rPr lang="en-GB" b="1" dirty="0"/>
              <a:t>Insight:</a:t>
            </a:r>
            <a:r>
              <a:rPr lang="en-GB" dirty="0"/>
              <a:t> Central leads slightly in sales.</a:t>
            </a:r>
          </a:p>
          <a:p>
            <a:pPr lvl="1"/>
            <a:r>
              <a:rPr lang="en-GB" b="1" dirty="0"/>
              <a:t>Action: </a:t>
            </a:r>
            <a:r>
              <a:rPr lang="en-GB" dirty="0"/>
              <a:t>Optimize logistics in Central; boost South &amp; West through promotions.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0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061-E9B7-68AB-9AFD-E34D16D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SALES BY SUB-CATEGORY(TREE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8787-9810-1F59-1F42-40BF517D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277"/>
            <a:ext cx="10515600" cy="4099685"/>
          </a:xfrm>
        </p:spPr>
        <p:txBody>
          <a:bodyPr>
            <a:normAutofit/>
          </a:bodyPr>
          <a:lstStyle/>
          <a:p>
            <a:pPr lvl="1"/>
            <a:r>
              <a:rPr lang="en-IN" b="1" dirty="0"/>
              <a:t>Leaders: </a:t>
            </a:r>
            <a:r>
              <a:rPr lang="en-IN" dirty="0"/>
              <a:t>Tables, Phones, Accessories</a:t>
            </a:r>
          </a:p>
          <a:p>
            <a:pPr lvl="1"/>
            <a:r>
              <a:rPr lang="en-IN" b="1" dirty="0"/>
              <a:t>Insight:</a:t>
            </a:r>
            <a:r>
              <a:rPr lang="en-IN" dirty="0"/>
              <a:t> Tables sell well but lack profitability</a:t>
            </a:r>
          </a:p>
          <a:p>
            <a:pPr lvl="1"/>
            <a:r>
              <a:rPr lang="en-IN" b="1" dirty="0"/>
              <a:t>Action: </a:t>
            </a:r>
            <a:r>
              <a:rPr lang="en-IN" dirty="0"/>
              <a:t>Maintain volume, review cost structure</a:t>
            </a:r>
          </a:p>
        </p:txBody>
      </p:sp>
    </p:spTree>
    <p:extLst>
      <p:ext uri="{BB962C8B-B14F-4D97-AF65-F5344CB8AC3E}">
        <p14:creationId xmlns:p14="http://schemas.microsoft.com/office/powerpoint/2010/main" val="28314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696-C19B-4CB3-72F1-0F17C85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DISCOUNT vs PROFIT(SCATTER CHART)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AAC1-79E5-3944-AC41-13603B7C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009"/>
            <a:ext cx="10515600" cy="4218954"/>
          </a:xfrm>
        </p:spPr>
        <p:txBody>
          <a:bodyPr>
            <a:normAutofit/>
          </a:bodyPr>
          <a:lstStyle/>
          <a:p>
            <a:pPr lvl="1"/>
            <a:r>
              <a:rPr lang="en-GB" b="1" dirty="0"/>
              <a:t>Insight: </a:t>
            </a:r>
            <a:r>
              <a:rPr lang="en-GB" dirty="0"/>
              <a:t>High discounts reduce profit, especially in Furniture.</a:t>
            </a:r>
          </a:p>
          <a:p>
            <a:pPr lvl="1"/>
            <a:r>
              <a:rPr lang="en-GB" b="1" dirty="0"/>
              <a:t>Action:</a:t>
            </a:r>
            <a:r>
              <a:rPr lang="en-GB" dirty="0"/>
              <a:t> Limit discounting on high-cost items; use strategic promotions</a:t>
            </a:r>
            <a:r>
              <a:rPr lang="en-GB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4620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C02-7F40-287A-3FDD-38E478C4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PROFIT BY STATE(STACKED AREA CHART)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818F-5B13-180E-CB78-7E4195EC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251"/>
            <a:ext cx="10515600" cy="4258711"/>
          </a:xfrm>
        </p:spPr>
        <p:txBody>
          <a:bodyPr/>
          <a:lstStyle/>
          <a:p>
            <a:pPr lvl="1"/>
            <a:r>
              <a:rPr lang="en-GB" b="1" dirty="0"/>
              <a:t>Top States: </a:t>
            </a:r>
            <a:r>
              <a:rPr lang="en-GB" dirty="0"/>
              <a:t>California, Illinois, New York, Washington, Texas</a:t>
            </a:r>
          </a:p>
          <a:p>
            <a:pPr lvl="1"/>
            <a:r>
              <a:rPr lang="en-GB" b="1" dirty="0"/>
              <a:t>Insight:</a:t>
            </a:r>
            <a:r>
              <a:rPr lang="en-GB" dirty="0"/>
              <a:t> Profit is concentrated in these states.</a:t>
            </a:r>
          </a:p>
          <a:p>
            <a:pPr lvl="1"/>
            <a:r>
              <a:rPr lang="en-GB" b="1" dirty="0"/>
              <a:t>Action:</a:t>
            </a:r>
            <a:r>
              <a:rPr lang="en-GB" dirty="0"/>
              <a:t> Strengthen planning &amp; campaigns in high-profit zones.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9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99D0-FD29-10FE-4B2E-7FC69A9A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7C47-8B21-41E0-E87C-673F73EE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sz="2400" dirty="0"/>
              <a:t>Prioritize Office Supplies &amp; Technology for profit growth</a:t>
            </a:r>
          </a:p>
          <a:p>
            <a:r>
              <a:rPr lang="en-GB" sz="2400" dirty="0"/>
              <a:t>Cut losses from Tables with cost reviews</a:t>
            </a:r>
          </a:p>
          <a:p>
            <a:r>
              <a:rPr lang="en-GB" sz="2400" dirty="0"/>
              <a:t>Refine discounting strategy by product type</a:t>
            </a:r>
          </a:p>
          <a:p>
            <a:r>
              <a:rPr lang="en-GB" sz="2400" dirty="0"/>
              <a:t>Focus regional sales drives in Central &amp; high-profit states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28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SUPERSTORE SALES DASHBOARD SUMMARY</vt:lpstr>
      <vt:lpstr>OBJECTIVE AND KEY PERFORMANCE INDICATORS(KPIs)</vt:lpstr>
      <vt:lpstr>SALES BY CATEGORY(BAR CHART)</vt:lpstr>
      <vt:lpstr>PROFIT BY SUB-CATEGORY(STACKED COLUMN CHART)</vt:lpstr>
      <vt:lpstr> SALES BY REGION(PIE CHART) </vt:lpstr>
      <vt:lpstr>SALES BY SUB-CATEGORY(TREE MAP)</vt:lpstr>
      <vt:lpstr>DISCOUNT vs PROFIT(SCATTER CHART) </vt:lpstr>
      <vt:lpstr>PROFIT BY STATE(STACKED AREA CHART) </vt:lpstr>
      <vt:lpstr>FINAL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SUMMARY</dc:title>
  <dc:creator>vishwanathan a</dc:creator>
  <cp:lastModifiedBy>atchayagv2822@gmail.com</cp:lastModifiedBy>
  <cp:revision>2</cp:revision>
  <dcterms:created xsi:type="dcterms:W3CDTF">2025-06-24T08:04:57Z</dcterms:created>
  <dcterms:modified xsi:type="dcterms:W3CDTF">2025-06-24T09:11:56Z</dcterms:modified>
</cp:coreProperties>
</file>