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73" r:id="rId9"/>
    <p:sldId id="278" r:id="rId10"/>
    <p:sldId id="275" r:id="rId11"/>
    <p:sldId id="271" r:id="rId12"/>
    <p:sldId id="272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894"/>
    <p:restoredTop sz="94670"/>
  </p:normalViewPr>
  <p:slideViewPr>
    <p:cSldViewPr snapToGrid="0" snapToObjects="1">
      <p:cViewPr varScale="1">
        <p:scale>
          <a:sx n="83" d="100"/>
          <a:sy n="83" d="100"/>
        </p:scale>
        <p:origin x="9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kellylao\Desktop\Project_3\Resources\Model%20Comparis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Sheet1!$A$4</c:f>
              <c:strCache>
                <c:ptCount val="1"/>
                <c:pt idx="0">
                  <c:v>Best Score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Pt>
            <c:idx val="4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0A5-3449-B4D5-49B8D380C5C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Sheet1!$B$3:$G$3</c:f>
              <c:strCache>
                <c:ptCount val="6"/>
                <c:pt idx="0">
                  <c:v>Bayesian Model 
Bernoulli  </c:v>
                </c:pt>
                <c:pt idx="1">
                  <c:v>Bayesian Model
Complement  </c:v>
                </c:pt>
                <c:pt idx="2">
                  <c:v>Bayesian Model
Multinomial  </c:v>
                </c:pt>
                <c:pt idx="3">
                  <c:v>Decision Tree</c:v>
                </c:pt>
                <c:pt idx="4">
                  <c:v>SVM</c:v>
                </c:pt>
                <c:pt idx="5">
                  <c:v>Random Forest Classifier</c:v>
                </c:pt>
              </c:strCache>
            </c:strRef>
          </c:cat>
          <c:val>
            <c:numRef>
              <c:f>Sheet1!$B$4:$G$4</c:f>
              <c:numCache>
                <c:formatCode>0.0000</c:formatCode>
                <c:ptCount val="6"/>
                <c:pt idx="0">
                  <c:v>0.78360966611206595</c:v>
                </c:pt>
                <c:pt idx="1">
                  <c:v>0.76380327631422495</c:v>
                </c:pt>
                <c:pt idx="2">
                  <c:v>0.77090637921373095</c:v>
                </c:pt>
                <c:pt idx="3">
                  <c:v>0.68975499690163899</c:v>
                </c:pt>
                <c:pt idx="4">
                  <c:v>0.78381225114548803</c:v>
                </c:pt>
                <c:pt idx="5">
                  <c:v>0.62691261533570597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0A5-3449-B4D5-49B8D380C5C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545948655"/>
        <c:axId val="1618700719"/>
      </c:barChart>
      <c:catAx>
        <c:axId val="15459486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8700719"/>
        <c:crosses val="autoZero"/>
        <c:auto val="1"/>
        <c:lblAlgn val="ctr"/>
        <c:lblOffset val="100"/>
        <c:noMultiLvlLbl val="0"/>
      </c:catAx>
      <c:valAx>
        <c:axId val="1618700719"/>
        <c:scaling>
          <c:orientation val="minMax"/>
        </c:scaling>
        <c:delete val="1"/>
        <c:axPos val="l"/>
        <c:numFmt formatCode="0.0000" sourceLinked="1"/>
        <c:majorTickMark val="none"/>
        <c:minorTickMark val="none"/>
        <c:tickLblPos val="nextTo"/>
        <c:crossAx val="15459486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2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3">
  <a:schemeClr val="accent1"/>
  <a:schemeClr val="accent1"/>
  <a:schemeClr val="accent1"/>
  <a:schemeClr val="accent1"/>
  <a:schemeClr val="accent1"/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5C24A-5761-1B40-A05F-94C54865E98E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440139-8F54-8E41-A393-7A1F753AC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52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ABAF6-8D72-2040-9CC3-4C4C8D091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AFEE6-9ACF-2248-B558-44C77B4AE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BB8B3-2098-A94F-8DEA-7F0E47F2E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546F-C483-7240-8BA7-56E98D10C275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AE238-3559-2C4F-89A2-94BC903CE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3DF2A-E90D-D442-B907-D2D201517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56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BB1D5-D56E-F845-892C-424FF59D7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C8AE8-AD53-6648-9750-700E5F18F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C044C-7986-B845-9656-9FD8155FA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546F-C483-7240-8BA7-56E98D10C275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6E809-A016-EF43-B4F9-389E31BD6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19DC6-21EC-384F-BD20-9D42D793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88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AFB028-7712-7547-AFAB-EBDC652FF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AF18AD-2B11-D240-A8D5-D68E6751E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FFFBF-7695-6340-A649-88193EE52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546F-C483-7240-8BA7-56E98D10C275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DBEEF-2BA5-CA40-AAAD-29C4FC2CC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79D71-22F8-7540-BDDE-5A0A02FCB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1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41" name="Google Shape;41;p5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42" name="Google Shape;42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3" name="Google Shape;43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7" name="Google Shape;47;p5">
            <a:hlinkClick r:id="rId2" action="ppaction://hlinksldjump"/>
          </p:cNvPr>
          <p:cNvSpPr/>
          <p:nvPr/>
        </p:nvSpPr>
        <p:spPr>
          <a:xfrm>
            <a:off x="11040600" y="0"/>
            <a:ext cx="1151200" cy="60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cxnSp>
        <p:nvCxnSpPr>
          <p:cNvPr id="48" name="Google Shape;48;p5">
            <a:hlinkClick r:id="rId2" action="ppaction://hlinksldjump"/>
          </p:cNvPr>
          <p:cNvCxnSpPr/>
          <p:nvPr/>
        </p:nvCxnSpPr>
        <p:spPr>
          <a:xfrm>
            <a:off x="11465089" y="288467"/>
            <a:ext cx="2884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49;p5">
            <a:hlinkClick r:id="rId2" action="ppaction://hlinksldjump"/>
          </p:cNvPr>
          <p:cNvCxnSpPr/>
          <p:nvPr/>
        </p:nvCxnSpPr>
        <p:spPr>
          <a:xfrm>
            <a:off x="11465089" y="333517"/>
            <a:ext cx="2884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Google Shape;50;p5">
            <a:hlinkClick r:id="rId2" action="ppaction://hlinksldjump"/>
          </p:cNvPr>
          <p:cNvCxnSpPr/>
          <p:nvPr/>
        </p:nvCxnSpPr>
        <p:spPr>
          <a:xfrm>
            <a:off x="11465089" y="378567"/>
            <a:ext cx="2884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22578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E4B91-E26B-304B-903E-7083BCB43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B8360-BEB2-6B4D-813C-6CBC79062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048EE-ABFE-C940-B8A8-E9EB8FA25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546F-C483-7240-8BA7-56E98D10C275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9E60C-4F6D-A549-A4FA-71F9E9CFB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0CC72-5467-1340-B871-6DEA3F2D1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19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6DA41-FBE7-6544-B382-A1CD047A6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DB159-D793-4648-A629-89E79A85B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C3ECC-D29B-6B4C-9007-5A402C829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546F-C483-7240-8BA7-56E98D10C275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1E4E8-A427-0D47-B6B3-E51C8E6AB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C66BC-1BBD-6342-A504-F3A862E85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0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50614-6055-D440-B946-27F19CDE0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D28FE-3AB9-0443-9BEC-5AABD768A5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1940E-D433-9243-84F0-7C155E16D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73473-090B-924E-8A54-F79F23E78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546F-C483-7240-8BA7-56E98D10C275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53BEC-B79C-9D47-A18A-71C60F4B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C5268-336D-F442-92D0-E7983BB90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0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BBD45-F8D4-2A4D-A12A-E6FEABD06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2B882-E0F2-0E4D-BA33-3DB0AE67D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A1CE3F-1C3A-654B-84E4-817BA6191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9493C9-FCB3-A548-96A4-B97F3B1C7D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07806F-3883-AB42-B28F-5E329B46F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266837-D3C3-9846-BCDD-C70A04136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546F-C483-7240-8BA7-56E98D10C275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D1DED6-576B-D841-A63C-A56D05CA6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2A793F-6F7E-7543-A358-A18DA98AD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93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1191A-F00C-8140-87F4-20619BA14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2F4E8B-59CB-5F43-BF32-89A4DF1D9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546F-C483-7240-8BA7-56E98D10C275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D83284-025B-254D-8003-FC51415B3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E93A40-C9E3-B640-96C4-D03B7B0AF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82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A598B1-7AB1-5E45-A5F6-367DC833C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546F-C483-7240-8BA7-56E98D10C275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2648B0-183F-7D48-A332-40B0431AD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560036-C364-CF4F-98CD-DC9920FC6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2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56C04-CFBB-DC4E-B001-A42DDB3C9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56042-853D-A94C-A477-F5D8F2314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72EBFB-9F80-9343-B504-F53638ADC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E5EA8-C89D-1345-B51C-172F2A786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546F-C483-7240-8BA7-56E98D10C275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72197-911A-1D4E-80D0-AA5127D77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BF973-ADDB-374B-977F-67AF49D8D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1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5CDA-9F10-7E47-A747-7DBF64E0B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2E6402-4B48-F445-8D54-710D78EF41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B02F3A-A7BB-864F-9F01-0865C0977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723A2-6039-E240-87F4-F5D1D132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546F-C483-7240-8BA7-56E98D10C275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9E848-0B62-3D4A-955F-150E59C1F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94B93-5DBF-D646-887D-9E887B02E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99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CCDCD4-E166-EE46-BCE8-305AA9059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54216-93CE-A944-8BF9-0F887B68E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8CA7C-B28C-0945-957E-17F75E4062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E546F-C483-7240-8BA7-56E98D10C275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2988F-374A-7341-BA67-974C7A1FBB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F5057-81A4-1744-BFD0-AFFD108412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35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EAF9D51-2F77-D94F-8C02-38B4DD7B58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7201" r="13052" b="-2"/>
          <a:stretch/>
        </p:blipFill>
        <p:spPr>
          <a:xfrm>
            <a:off x="-182887" y="-164595"/>
            <a:ext cx="6447707" cy="4622292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7" name="Picture 6" descr="A picture containing toy, kite, colorful, drawing&#10;&#10;Description automatically generated">
            <a:extLst>
              <a:ext uri="{FF2B5EF4-FFF2-40B4-BE49-F238E27FC236}">
                <a16:creationId xmlns:a16="http://schemas.microsoft.com/office/drawing/2014/main" id="{624ADEC7-7A85-D541-9243-5B1487BDDE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5687" r="-1" b="-1"/>
          <a:stretch/>
        </p:blipFill>
        <p:spPr>
          <a:xfrm>
            <a:off x="-186572" y="3184611"/>
            <a:ext cx="6447707" cy="3845519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2D2C3D0-D5DB-4464-BB3E-2DF035FDB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D864D-C8E3-9747-84BE-CA84EC7BA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1392" y="3429000"/>
            <a:ext cx="5413506" cy="1463509"/>
          </a:xfrm>
        </p:spPr>
        <p:txBody>
          <a:bodyPr anchor="t">
            <a:normAutofit/>
          </a:bodyPr>
          <a:lstStyle/>
          <a:p>
            <a:pPr algn="l"/>
            <a:r>
              <a:rPr lang="en-US" sz="4400">
                <a:solidFill>
                  <a:srgbClr val="000000"/>
                </a:solidFill>
              </a:rPr>
              <a:t>Chicago CTA Tweets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5067C3-9613-BF4B-9FED-2A3325666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22627" y="506463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800">
                <a:solidFill>
                  <a:srgbClr val="000000"/>
                </a:solidFill>
              </a:rPr>
              <a:t>Group Members: Joseph Wantroba, Amy Cleveland, Garima Chauhan, Gabriela Hernandez, Kelly Lao</a:t>
            </a:r>
            <a:endParaRPr lang="en-US" sz="1800" dirty="0">
              <a:solidFill>
                <a:srgbClr val="00000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187A979-EFDD-FF49-877F-43410F7C67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9201" y="449049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09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1B3A7-DAF8-C14B-AA54-B2D2C1824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Number of Tweets per day 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F29EEF-75A4-EB4C-B4FA-A3DBC6FC2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1234" y="1270846"/>
            <a:ext cx="7685566" cy="461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407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3D302D-CFE1-FD45-B04D-25C8ECAA0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Best Fit Model – </a:t>
            </a:r>
            <a:br>
              <a:rPr lang="en-US" sz="1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1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SVM on CTA Tweets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3903E1-B639-48E0-AC86-D7A308542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068" y="307731"/>
            <a:ext cx="3617861" cy="3997637"/>
          </a:xfrm>
          <a:prstGeom prst="rect">
            <a:avLst/>
          </a:prstGeom>
        </p:spPr>
      </p:pic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CED6EF-70EC-8840-977F-B498EE6A2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16043" y="487911"/>
            <a:ext cx="5455917" cy="3637277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759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47BF92-42DA-2243-9672-FA878C883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Word Cloud – CTA Tweets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 descr="A close up of a map&#10;&#10;Description automatically generated">
            <a:extLst>
              <a:ext uri="{FF2B5EF4-FFF2-40B4-BE49-F238E27FC236}">
                <a16:creationId xmlns:a16="http://schemas.microsoft.com/office/drawing/2014/main" id="{4D6CFED3-4694-A849-BE50-34EB0B438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2713" y="492573"/>
            <a:ext cx="4895763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098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8FE5E2-781E-9746-983A-CD247A806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pic>
        <p:nvPicPr>
          <p:cNvPr id="6" name="Content Placeholder 4" descr="A cat that is looking at the camera&#10;&#10;Description automatically generated">
            <a:extLst>
              <a:ext uri="{FF2B5EF4-FFF2-40B4-BE49-F238E27FC236}">
                <a16:creationId xmlns:a16="http://schemas.microsoft.com/office/drawing/2014/main" id="{9D70929E-BB7F-8E43-8ED7-18BE170753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320040" y="772073"/>
            <a:ext cx="5455917" cy="3068953"/>
          </a:xfrm>
          <a:prstGeom prst="rect">
            <a:avLst/>
          </a:prstGeom>
        </p:spPr>
      </p:pic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F9C86435-5B71-1744-9DBA-B2199AFEDF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418" b="585"/>
          <a:stretch/>
        </p:blipFill>
        <p:spPr>
          <a:xfrm>
            <a:off x="6416043" y="1262322"/>
            <a:ext cx="5455917" cy="2088454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474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D2784-BD90-CD41-82A7-897559E0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8" y="803326"/>
            <a:ext cx="5314536" cy="1006020"/>
          </a:xfrm>
        </p:spPr>
        <p:txBody>
          <a:bodyPr>
            <a:normAutofit/>
          </a:bodyPr>
          <a:lstStyle/>
          <a:p>
            <a:r>
              <a:rPr lang="en-US" sz="4400" dirty="0"/>
              <a:t>Table of Contents</a:t>
            </a:r>
          </a:p>
        </p:txBody>
      </p:sp>
      <p:sp>
        <p:nvSpPr>
          <p:cNvPr id="46" name="Freeform: Shape 41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: Shape 43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Graphic 6" descr="Robot">
            <a:extLst>
              <a:ext uri="{FF2B5EF4-FFF2-40B4-BE49-F238E27FC236}">
                <a16:creationId xmlns:a16="http://schemas.microsoft.com/office/drawing/2014/main" id="{41BA6DEE-2CC0-42CD-95AC-EE7E164C1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00466E7E-86D1-C147-9217-F7A5A6CE1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7" y="1809345"/>
            <a:ext cx="5314543" cy="4727641"/>
          </a:xfrm>
        </p:spPr>
        <p:txBody>
          <a:bodyPr anchor="t">
            <a:normAutofit fontScale="77500" lnSpcReduction="20000"/>
          </a:bodyPr>
          <a:lstStyle/>
          <a:p>
            <a:pPr lvl="0"/>
            <a:r>
              <a:rPr lang="en-US" sz="2100" dirty="0"/>
              <a:t>Purpose/Rational</a:t>
            </a:r>
          </a:p>
          <a:p>
            <a:pPr lvl="0"/>
            <a:r>
              <a:rPr lang="en-US" sz="2100" dirty="0"/>
              <a:t>Datasets: Training &amp; Testing Data</a:t>
            </a:r>
          </a:p>
          <a:p>
            <a:pPr lvl="0"/>
            <a:r>
              <a:rPr lang="en-US" sz="2100" dirty="0"/>
              <a:t>Data Cleaning Steps</a:t>
            </a:r>
          </a:p>
          <a:p>
            <a:pPr lvl="0"/>
            <a:r>
              <a:rPr lang="en-US" sz="2100" dirty="0"/>
              <a:t>Building Models</a:t>
            </a:r>
          </a:p>
          <a:p>
            <a:pPr lvl="1"/>
            <a:r>
              <a:rPr lang="en-US" sz="2100" dirty="0"/>
              <a:t>Bayesian</a:t>
            </a:r>
          </a:p>
          <a:p>
            <a:pPr lvl="2"/>
            <a:r>
              <a:rPr lang="en-US" sz="1600" dirty="0"/>
              <a:t>Bernoulli</a:t>
            </a:r>
          </a:p>
          <a:p>
            <a:pPr lvl="2"/>
            <a:r>
              <a:rPr lang="en-US" sz="1600" dirty="0"/>
              <a:t>Complement</a:t>
            </a:r>
          </a:p>
          <a:p>
            <a:pPr lvl="2"/>
            <a:r>
              <a:rPr lang="en-US" sz="1600" dirty="0"/>
              <a:t>Multinomial</a:t>
            </a:r>
          </a:p>
          <a:p>
            <a:pPr lvl="1"/>
            <a:r>
              <a:rPr lang="en-US" sz="2100" dirty="0"/>
              <a:t>Decision Tree</a:t>
            </a:r>
          </a:p>
          <a:p>
            <a:pPr lvl="1"/>
            <a:r>
              <a:rPr lang="en-US" sz="2100" dirty="0"/>
              <a:t>Random Forest</a:t>
            </a:r>
          </a:p>
          <a:p>
            <a:pPr lvl="1"/>
            <a:r>
              <a:rPr lang="en-US" sz="2100" dirty="0"/>
              <a:t>SVM</a:t>
            </a:r>
          </a:p>
          <a:p>
            <a:pPr lvl="1"/>
            <a:r>
              <a:rPr lang="en-US" sz="2100" dirty="0"/>
              <a:t>Neural Network</a:t>
            </a:r>
          </a:p>
          <a:p>
            <a:r>
              <a:rPr lang="en-US" sz="2100" dirty="0"/>
              <a:t>Model vs Score</a:t>
            </a:r>
          </a:p>
          <a:p>
            <a:r>
              <a:rPr lang="en-US" sz="2100" dirty="0"/>
              <a:t>CTA Tweets Prediction </a:t>
            </a:r>
          </a:p>
          <a:p>
            <a:r>
              <a:rPr lang="en-US" sz="2100" dirty="0"/>
              <a:t>Tweets per Day</a:t>
            </a:r>
          </a:p>
          <a:p>
            <a:r>
              <a:rPr lang="en-US" sz="2100" dirty="0"/>
              <a:t>Best Fit Model – CTA Tweets</a:t>
            </a:r>
          </a:p>
          <a:p>
            <a:r>
              <a:rPr lang="en-US" sz="2100" dirty="0"/>
              <a:t>Sentiment Analysis</a:t>
            </a:r>
          </a:p>
          <a:p>
            <a:pPr lvl="1"/>
            <a:r>
              <a:rPr lang="en-US" sz="2000" dirty="0"/>
              <a:t>Word Cloud</a:t>
            </a:r>
          </a:p>
          <a:p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980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F5B771-00B5-9D4A-83CA-57327D7BA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3700">
                <a:solidFill>
                  <a:schemeClr val="accent1"/>
                </a:solidFill>
              </a:rPr>
              <a:t>Purpose/Rational</a:t>
            </a:r>
          </a:p>
        </p:txBody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19961F-B366-3846-9F2F-1CBECC263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sz="2400" dirty="0"/>
              <a:t>CTA has made a number of improvements over the past decade. We wanted to track sentiment as the improvements are made. </a:t>
            </a:r>
          </a:p>
        </p:txBody>
      </p:sp>
    </p:spTree>
    <p:extLst>
      <p:ext uri="{BB962C8B-B14F-4D97-AF65-F5344CB8AC3E}">
        <p14:creationId xmlns:p14="http://schemas.microsoft.com/office/powerpoint/2010/main" val="679726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E0521-2F52-7F40-A121-DD47BFED1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sz="4400" dirty="0"/>
              <a:t>Data Sets: Training &amp;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4EEC6-3BF4-684E-A41D-4E7B94C3E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4" y="2678755"/>
            <a:ext cx="5314543" cy="2418539"/>
          </a:xfrm>
        </p:spPr>
        <p:txBody>
          <a:bodyPr anchor="t">
            <a:normAutofit/>
          </a:bodyPr>
          <a:lstStyle/>
          <a:p>
            <a:r>
              <a:rPr lang="en-US" sz="1800" dirty="0"/>
              <a:t>Twitter API to obtain the CTA tweets for the past 10 days.</a:t>
            </a:r>
          </a:p>
          <a:p>
            <a:r>
              <a:rPr lang="en-US" sz="1800" dirty="0"/>
              <a:t>Airline Twitter sentiment (CSV) - The Twitter data were classified into positive, negative, and neutral tweets, followed by categorizing negative reasons.</a:t>
            </a:r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14A38C-F3D7-0D48-A6FC-90254C6E46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85" r="30872"/>
          <a:stretch/>
        </p:blipFill>
        <p:spPr>
          <a:xfrm>
            <a:off x="6750141" y="183330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469361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able, man, black, white&#10;&#10;Description automatically generated">
            <a:extLst>
              <a:ext uri="{FF2B5EF4-FFF2-40B4-BE49-F238E27FC236}">
                <a16:creationId xmlns:a16="http://schemas.microsoft.com/office/drawing/2014/main" id="{27BBDC20-6E9E-484C-B80D-ED9740221B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414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74EB79-C2D5-6C43-A34E-9ACEB821A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Data Cleaning Steps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2D6DA-6697-A744-9E2C-BDF4B2574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dirty="0"/>
              <a:t>Obtaining the CSV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Cleaning data by removing all the tags, special characters, </a:t>
            </a:r>
            <a:r>
              <a:rPr lang="en-US" sz="1800" dirty="0" err="1"/>
              <a:t>urls</a:t>
            </a:r>
            <a:r>
              <a:rPr lang="en-US" sz="1800" dirty="0"/>
              <a:t>, </a:t>
            </a:r>
            <a:r>
              <a:rPr lang="en-US" sz="1800" dirty="0" err="1"/>
              <a:t>etc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Using Label encoding to convert sentiments to numbers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40864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18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3226BF-69D0-154A-936E-932E09839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012" y="673956"/>
            <a:ext cx="4977976" cy="1454051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0000"/>
                </a:solidFill>
              </a:rPr>
              <a:t>Building </a:t>
            </a:r>
            <a:r>
              <a:rPr lang="en-US" sz="4800" dirty="0">
                <a:solidFill>
                  <a:srgbClr val="000000"/>
                </a:solidFill>
              </a:rPr>
              <a:t>Models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23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9E7F42EA-F073-E74F-BC9F-D0F8B98C5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72482"/>
            <a:ext cx="4564170" cy="209951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A3281-191C-D443-AF65-6650ECA61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104" y="1972231"/>
            <a:ext cx="4977578" cy="3639289"/>
          </a:xfrm>
        </p:spPr>
        <p:txBody>
          <a:bodyPr anchor="ctr">
            <a:normAutofit/>
          </a:bodyPr>
          <a:lstStyle/>
          <a:p>
            <a:pPr lvl="1"/>
            <a:r>
              <a:rPr lang="en-US" sz="2800" dirty="0">
                <a:solidFill>
                  <a:srgbClr val="000000"/>
                </a:solidFill>
              </a:rPr>
              <a:t>Bayesian</a:t>
            </a:r>
          </a:p>
          <a:p>
            <a:pPr lvl="2"/>
            <a:r>
              <a:rPr lang="en-US" sz="2800" dirty="0">
                <a:solidFill>
                  <a:srgbClr val="000000"/>
                </a:solidFill>
              </a:rPr>
              <a:t>Bernoulli</a:t>
            </a:r>
          </a:p>
          <a:p>
            <a:pPr lvl="2"/>
            <a:r>
              <a:rPr lang="en-US" sz="2800" dirty="0">
                <a:solidFill>
                  <a:srgbClr val="000000"/>
                </a:solidFill>
              </a:rPr>
              <a:t>Complement</a:t>
            </a:r>
          </a:p>
          <a:p>
            <a:pPr lvl="2"/>
            <a:r>
              <a:rPr lang="en-US" sz="2800" dirty="0">
                <a:solidFill>
                  <a:srgbClr val="000000"/>
                </a:solidFill>
              </a:rPr>
              <a:t>Multinomial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</a:rPr>
              <a:t>Decision Tree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</a:rPr>
              <a:t>Random Forest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</a:rPr>
              <a:t>SVM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</a:rPr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3444981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23A4EF-2459-944F-B70B-ECBE93ED3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55" y="0"/>
            <a:ext cx="108694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253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FB18A-6722-D340-9064-C826643C6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Model Vs. Score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F6CF0FA-9482-49DA-8140-9BFB9D82D8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3250632"/>
              </p:ext>
            </p:extLst>
          </p:nvPr>
        </p:nvGraphicFramePr>
        <p:xfrm>
          <a:off x="4038600" y="1166648"/>
          <a:ext cx="7315200" cy="45247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34210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652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C96B18-DCA1-5242-A1C5-76019086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CTA Tweets Prediction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8D5369-84C9-2B4E-99C4-09B94A9415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107" t="3644"/>
          <a:stretch/>
        </p:blipFill>
        <p:spPr>
          <a:xfrm>
            <a:off x="3639671" y="697006"/>
            <a:ext cx="8000847" cy="547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87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206</Words>
  <Application>Microsoft Office PowerPoint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Chicago CTA Tweets</vt:lpstr>
      <vt:lpstr>Table of Contents</vt:lpstr>
      <vt:lpstr>Purpose/Rational</vt:lpstr>
      <vt:lpstr>Data Sets: Training &amp; Testing</vt:lpstr>
      <vt:lpstr>Data Cleaning Steps</vt:lpstr>
      <vt:lpstr>Building Models</vt:lpstr>
      <vt:lpstr>PowerPoint Presentation</vt:lpstr>
      <vt:lpstr>Model Vs. Score</vt:lpstr>
      <vt:lpstr>CTA Tweets Prediction</vt:lpstr>
      <vt:lpstr>Number of Tweets per day </vt:lpstr>
      <vt:lpstr>Best Fit Model –  SVM on CTA Tweets </vt:lpstr>
      <vt:lpstr>Word Cloud – CTA Tweets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Chicago CTA Tweets</dc:title>
  <dc:creator>Microsoft Office User</dc:creator>
  <cp:lastModifiedBy>Adhikari,Sanjay</cp:lastModifiedBy>
  <cp:revision>1</cp:revision>
  <dcterms:created xsi:type="dcterms:W3CDTF">2019-10-30T00:01:08Z</dcterms:created>
  <dcterms:modified xsi:type="dcterms:W3CDTF">2019-10-30T00:34:03Z</dcterms:modified>
</cp:coreProperties>
</file>