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73" r:id="rId9"/>
    <p:sldId id="277" r:id="rId10"/>
    <p:sldId id="271" r:id="rId11"/>
    <p:sldId id="275" r:id="rId12"/>
    <p:sldId id="272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875"/>
    <p:restoredTop sz="94670"/>
  </p:normalViewPr>
  <p:slideViewPr>
    <p:cSldViewPr snapToGrid="0" snapToObjects="1">
      <p:cViewPr varScale="1">
        <p:scale>
          <a:sx n="83" d="100"/>
          <a:sy n="83" d="100"/>
        </p:scale>
        <p:origin x="9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llylao\Desktop\Project_3\Resources\Model%20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llylao\Desktop\Project_3\Resources\Model%20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Best Score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A5-3449-B4D5-49B8D380C5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Sheet1!$B$3:$G$3</c:f>
              <c:strCache>
                <c:ptCount val="6"/>
                <c:pt idx="0">
                  <c:v>Bayesian Model 
Bernoulli  </c:v>
                </c:pt>
                <c:pt idx="1">
                  <c:v>Bayesian Model
Complement  </c:v>
                </c:pt>
                <c:pt idx="2">
                  <c:v>Bayesian Model
Multinomial  </c:v>
                </c:pt>
                <c:pt idx="3">
                  <c:v>Decision Tree</c:v>
                </c:pt>
                <c:pt idx="4">
                  <c:v>SVM</c:v>
                </c:pt>
                <c:pt idx="5">
                  <c:v>Random Forest Classifier</c:v>
                </c:pt>
              </c:strCache>
            </c:strRef>
          </c:cat>
          <c:val>
            <c:numRef>
              <c:f>Sheet1!$B$4:$G$4</c:f>
              <c:numCache>
                <c:formatCode>0.0000</c:formatCode>
                <c:ptCount val="6"/>
                <c:pt idx="0">
                  <c:v>0.78360966611206595</c:v>
                </c:pt>
                <c:pt idx="1">
                  <c:v>0.76380327631422495</c:v>
                </c:pt>
                <c:pt idx="2">
                  <c:v>0.77090637921373095</c:v>
                </c:pt>
                <c:pt idx="3">
                  <c:v>0.68975499690163899</c:v>
                </c:pt>
                <c:pt idx="4">
                  <c:v>0.78381225114548803</c:v>
                </c:pt>
                <c:pt idx="5">
                  <c:v>0.62691261533570597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0A5-3449-B4D5-49B8D380C5C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45948655"/>
        <c:axId val="1618700719"/>
      </c:barChart>
      <c:catAx>
        <c:axId val="154594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700719"/>
        <c:crosses val="autoZero"/>
        <c:auto val="1"/>
        <c:lblAlgn val="ctr"/>
        <c:lblOffset val="100"/>
        <c:noMultiLvlLbl val="0"/>
      </c:catAx>
      <c:valAx>
        <c:axId val="1618700719"/>
        <c:scaling>
          <c:orientation val="minMax"/>
        </c:scaling>
        <c:delete val="1"/>
        <c:axPos val="l"/>
        <c:numFmt formatCode="0.0000" sourceLinked="1"/>
        <c:majorTickMark val="none"/>
        <c:minorTickMark val="none"/>
        <c:tickLblPos val="nextTo"/>
        <c:crossAx val="154594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barChart>
        <c:barDir val="col"/>
        <c:grouping val="clustered"/>
        <c:varyColors val="0"/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45948655"/>
        <c:axId val="1618700719"/>
      </c:barChart>
      <c:catAx>
        <c:axId val="154594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700719"/>
        <c:crosses val="autoZero"/>
        <c:auto val="1"/>
        <c:lblAlgn val="ctr"/>
        <c:lblOffset val="100"/>
        <c:noMultiLvlLbl val="0"/>
      </c:catAx>
      <c:valAx>
        <c:axId val="1618700719"/>
        <c:scaling>
          <c:orientation val="minMax"/>
        </c:scaling>
        <c:delete val="1"/>
        <c:axPos val="l"/>
        <c:numFmt formatCode="0.0000" sourceLinked="1"/>
        <c:majorTickMark val="none"/>
        <c:minorTickMark val="none"/>
        <c:tickLblPos val="nextTo"/>
        <c:crossAx val="154594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2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5C24A-5761-1B40-A05F-94C54865E98E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40139-8F54-8E41-A393-7A1F753AC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AF6-8D72-2040-9CC3-4C4C8D091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AFEE6-9ACF-2248-B558-44C77B4AE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B8B3-2098-A94F-8DEA-7F0E47F2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E238-3559-2C4F-89A2-94BC903CE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F2A-E90D-D442-B907-D2D20151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5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B1D5-D56E-F845-892C-424FF59D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C8AE8-AD53-6648-9750-700E5F18F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044C-7986-B845-9656-9FD8155F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6E809-A016-EF43-B4F9-389E31BD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9DC6-21EC-384F-BD20-9D42D793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88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B028-7712-7547-AFAB-EBDC652FF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F18AD-2B11-D240-A8D5-D68E6751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FFBF-7695-6340-A649-88193EE52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BEEF-2BA5-CA40-AAAD-29C4FC2C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9D71-22F8-7540-BDDE-5A0A02FC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1" name="Google Shape;41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2" name="Google Shape;4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" name="Google Shape;4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7" name="Google Shape;47;p5">
            <a:hlinkClick r:id="rId2" action="ppaction://hlinksldjump"/>
          </p:cNvPr>
          <p:cNvSpPr/>
          <p:nvPr/>
        </p:nvSpPr>
        <p:spPr>
          <a:xfrm>
            <a:off x="11040600" y="0"/>
            <a:ext cx="1151200" cy="60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48" name="Google Shape;48;p5">
            <a:hlinkClick r:id="rId2" action="ppaction://hlinksldjump"/>
          </p:cNvPr>
          <p:cNvCxnSpPr/>
          <p:nvPr/>
        </p:nvCxnSpPr>
        <p:spPr>
          <a:xfrm>
            <a:off x="11465089" y="2884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" name="Google Shape;49;p5">
            <a:hlinkClick r:id="rId2" action="ppaction://hlinksldjump"/>
          </p:cNvPr>
          <p:cNvCxnSpPr/>
          <p:nvPr/>
        </p:nvCxnSpPr>
        <p:spPr>
          <a:xfrm>
            <a:off x="11465089" y="33351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5">
            <a:hlinkClick r:id="rId2" action="ppaction://hlinksldjump"/>
          </p:cNvPr>
          <p:cNvCxnSpPr/>
          <p:nvPr/>
        </p:nvCxnSpPr>
        <p:spPr>
          <a:xfrm>
            <a:off x="11465089" y="378567"/>
            <a:ext cx="2884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2257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4B91-E26B-304B-903E-7083BCB4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B8360-BEB2-6B4D-813C-6CBC79062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48EE-ABFE-C940-B8A8-E9EB8FA25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9E60C-4F6D-A549-A4FA-71F9E9CF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CC72-5467-1340-B871-6DEA3F2D1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DA41-FBE7-6544-B382-A1CD047A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DB159-D793-4648-A629-89E79A85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3ECC-D29B-6B4C-9007-5A402C82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E4E8-A427-0D47-B6B3-E51C8E6A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66BC-1BBD-6342-A504-F3A862E8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0614-6055-D440-B946-27F19CDE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28FE-3AB9-0443-9BEC-5AABD768A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1940E-D433-9243-84F0-7C155E16D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73473-090B-924E-8A54-F79F23E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53BEC-B79C-9D47-A18A-71C60F4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C5268-336D-F442-92D0-E7983BB9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BD45-F8D4-2A4D-A12A-E6FEABD0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B882-E0F2-0E4D-BA33-3DB0AE67D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1CE3F-1C3A-654B-84E4-817BA6191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493C9-FCB3-A548-96A4-B97F3B1C7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7806F-3883-AB42-B28F-5E329B46F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66837-D3C3-9846-BCDD-C70A041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DED6-576B-D841-A63C-A56D05CA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A793F-6F7E-7543-A358-A18DA98A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9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191A-F00C-8140-87F4-20619BA1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F4E8B-59CB-5F43-BF32-89A4DF1D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83284-025B-254D-8003-FC51415B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93A40-C9E3-B640-96C4-D03B7B0A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98B1-7AB1-5E45-A5F6-367DC833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648B0-183F-7D48-A332-40B0431A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60036-C364-CF4F-98CD-DC9920FC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2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6C04-CFBB-DC4E-B001-A42DDB3C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6042-853D-A94C-A477-F5D8F231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2EBFB-9F80-9343-B504-F53638ADC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E5EA8-C89D-1345-B51C-172F2A78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2197-911A-1D4E-80D0-AA5127D7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BF973-ADDB-374B-977F-67AF49D8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1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5CDA-9F10-7E47-A747-7DBF64E0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E6402-4B48-F445-8D54-710D78EF4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02F3A-A7BB-864F-9F01-0865C0977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723A2-6039-E240-87F4-F5D1D132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E848-0B62-3D4A-955F-150E59C1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4B93-5DBF-D646-887D-9E887B02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CDCD4-E166-EE46-BCE8-305AA905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54216-93CE-A944-8BF9-0F887B68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8CA7C-B28C-0945-957E-17F75E406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546F-C483-7240-8BA7-56E98D10C275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2988F-374A-7341-BA67-974C7A1FB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5057-81A4-1744-BFD0-AFFD10841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A1AA-4620-C74F-91AF-8C3309B3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3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EAF9D51-2F77-D94F-8C02-38B4DD7B58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7201" r="13052" b="-2"/>
          <a:stretch/>
        </p:blipFill>
        <p:spPr>
          <a:xfrm>
            <a:off x="-182887" y="-164595"/>
            <a:ext cx="6447707" cy="462229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7" name="Picture 6" descr="A picture containing toy, kite, colorful, drawing&#10;&#10;Description automatically generated">
            <a:extLst>
              <a:ext uri="{FF2B5EF4-FFF2-40B4-BE49-F238E27FC236}">
                <a16:creationId xmlns:a16="http://schemas.microsoft.com/office/drawing/2014/main" id="{624ADEC7-7A85-D541-9243-5B1487BDDE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687" r="-1" b="-1"/>
          <a:stretch/>
        </p:blipFill>
        <p:spPr>
          <a:xfrm>
            <a:off x="-186572" y="3184611"/>
            <a:ext cx="6447707" cy="3845519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D2C3D0-D5DB-4464-BB3E-2DF035FDB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D864D-C8E3-9747-84BE-CA84EC7BA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1392" y="3429000"/>
            <a:ext cx="5413506" cy="1463509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000000"/>
                </a:solidFill>
              </a:rPr>
              <a:t>Chicago CTA Tweets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67C3-9613-BF4B-9FED-2A3325666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2627" y="506463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Group Members: Joseph </a:t>
            </a:r>
            <a:r>
              <a:rPr lang="en-US" sz="1800" dirty="0" err="1">
                <a:solidFill>
                  <a:srgbClr val="000000"/>
                </a:solidFill>
              </a:rPr>
              <a:t>Wantroba</a:t>
            </a:r>
            <a:r>
              <a:rPr lang="en-US" sz="1800" dirty="0">
                <a:solidFill>
                  <a:srgbClr val="000000"/>
                </a:solidFill>
              </a:rPr>
              <a:t>, Amy Cleveland, Garima Chauhan, Gabriela Hernandez, Kelly Lao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87A979-EFDD-FF49-877F-43410F7C6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201" y="449049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0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D302D-CFE1-FD45-B04D-25C8ECAA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Fit Model – </a:t>
            </a:r>
            <a:b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 on CTA Tweets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CED6EF-70EC-8840-977F-B498EE6A2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31239"/>
            <a:ext cx="7188199" cy="47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5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1B3A7-DAF8-C14B-AA54-B2D2C182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Number of Tweets per day 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F29EEF-75A4-EB4C-B4FA-A3DBC6FC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234" y="1270846"/>
            <a:ext cx="7685566" cy="46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0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7BF92-42DA-2243-9672-FA878C88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 – CTA Tweets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 up of a map&#10;&#10;Description automatically generated">
            <a:extLst>
              <a:ext uri="{FF2B5EF4-FFF2-40B4-BE49-F238E27FC236}">
                <a16:creationId xmlns:a16="http://schemas.microsoft.com/office/drawing/2014/main" id="{4D6CFED3-4694-A849-BE50-34EB0B438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2713" y="492573"/>
            <a:ext cx="4895763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FE5E2-781E-9746-983A-CD247A80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6" name="Content Placeholder 4" descr="A cat that is looking at the camera&#10;&#10;Description automatically generated">
            <a:extLst>
              <a:ext uri="{FF2B5EF4-FFF2-40B4-BE49-F238E27FC236}">
                <a16:creationId xmlns:a16="http://schemas.microsoft.com/office/drawing/2014/main" id="{9D70929E-BB7F-8E43-8ED7-18BE17075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20040" y="772073"/>
            <a:ext cx="5455917" cy="3068953"/>
          </a:xfrm>
          <a:prstGeom prst="rect">
            <a:avLst/>
          </a:prstGeom>
        </p:spPr>
      </p:pic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F9C86435-5B71-1744-9DBA-B2199AFED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418" b="585"/>
          <a:stretch/>
        </p:blipFill>
        <p:spPr>
          <a:xfrm>
            <a:off x="6416043" y="1262322"/>
            <a:ext cx="5455917" cy="208845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47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2784-BD90-CD41-82A7-897559E0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6"/>
            <a:ext cx="5314536" cy="1006020"/>
          </a:xfrm>
        </p:spPr>
        <p:txBody>
          <a:bodyPr>
            <a:normAutofit/>
          </a:bodyPr>
          <a:lstStyle/>
          <a:p>
            <a:r>
              <a:rPr lang="en-US" sz="4400" dirty="0"/>
              <a:t>Table of Contents</a:t>
            </a:r>
          </a:p>
        </p:txBody>
      </p:sp>
      <p:sp>
        <p:nvSpPr>
          <p:cNvPr id="46" name="Freeform: Shape 4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Freeform: Shape 4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Graphic 6" descr="Robot">
            <a:extLst>
              <a:ext uri="{FF2B5EF4-FFF2-40B4-BE49-F238E27FC236}">
                <a16:creationId xmlns:a16="http://schemas.microsoft.com/office/drawing/2014/main" id="{41BA6DEE-2CC0-42CD-95AC-EE7E164C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00466E7E-86D1-C147-9217-F7A5A6CE1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1809345"/>
            <a:ext cx="5314543" cy="4727641"/>
          </a:xfrm>
        </p:spPr>
        <p:txBody>
          <a:bodyPr anchor="t">
            <a:normAutofit fontScale="85000" lnSpcReduction="20000"/>
          </a:bodyPr>
          <a:lstStyle/>
          <a:p>
            <a:pPr lvl="0"/>
            <a:r>
              <a:rPr lang="en-US" sz="2000" dirty="0"/>
              <a:t>Purpose/Rational</a:t>
            </a:r>
          </a:p>
          <a:p>
            <a:pPr lvl="0"/>
            <a:r>
              <a:rPr lang="en-US" sz="2000" dirty="0"/>
              <a:t>Datasets: Training &amp; Testing Data</a:t>
            </a:r>
          </a:p>
          <a:p>
            <a:pPr lvl="0"/>
            <a:r>
              <a:rPr lang="en-US" sz="2000" dirty="0"/>
              <a:t>Data Cleaning Steps</a:t>
            </a:r>
          </a:p>
          <a:p>
            <a:pPr lvl="0"/>
            <a:r>
              <a:rPr lang="en-US" sz="2000" dirty="0"/>
              <a:t>Building Models</a:t>
            </a:r>
          </a:p>
          <a:p>
            <a:pPr lvl="1"/>
            <a:r>
              <a:rPr lang="en-US" sz="2000" dirty="0"/>
              <a:t>Bayesian</a:t>
            </a:r>
          </a:p>
          <a:p>
            <a:pPr lvl="2"/>
            <a:r>
              <a:rPr lang="en-US" sz="1600" dirty="0"/>
              <a:t>Bernoulli</a:t>
            </a:r>
          </a:p>
          <a:p>
            <a:pPr lvl="2"/>
            <a:r>
              <a:rPr lang="en-US" sz="1600" dirty="0"/>
              <a:t>Complement</a:t>
            </a:r>
          </a:p>
          <a:p>
            <a:pPr lvl="2"/>
            <a:r>
              <a:rPr lang="en-US" sz="1600" dirty="0"/>
              <a:t>Multinomial</a:t>
            </a:r>
          </a:p>
          <a:p>
            <a:pPr lvl="1"/>
            <a:r>
              <a:rPr lang="en-US" sz="2000" dirty="0"/>
              <a:t>Decision Tree</a:t>
            </a:r>
          </a:p>
          <a:p>
            <a:pPr lvl="1"/>
            <a:r>
              <a:rPr lang="en-US" sz="2000" dirty="0"/>
              <a:t>Random Forest</a:t>
            </a:r>
          </a:p>
          <a:p>
            <a:pPr lvl="1"/>
            <a:r>
              <a:rPr lang="en-US" sz="2000" dirty="0"/>
              <a:t>SVM</a:t>
            </a:r>
          </a:p>
          <a:p>
            <a:pPr lvl="1"/>
            <a:r>
              <a:rPr lang="en-US" sz="2000" dirty="0"/>
              <a:t>Neural Network</a:t>
            </a:r>
            <a:endParaRPr lang="en-US" sz="2100" dirty="0"/>
          </a:p>
          <a:p>
            <a:r>
              <a:rPr lang="en-US" sz="2100" dirty="0"/>
              <a:t>Model vs Score</a:t>
            </a:r>
          </a:p>
          <a:p>
            <a:r>
              <a:rPr lang="en-US" sz="2100" dirty="0"/>
              <a:t>Best Fit Model – CTA Tweets</a:t>
            </a:r>
          </a:p>
          <a:p>
            <a:r>
              <a:rPr lang="en-US" sz="2000" dirty="0"/>
              <a:t>Tweets per Day</a:t>
            </a:r>
          </a:p>
          <a:p>
            <a:r>
              <a:rPr lang="en-US" sz="2000" dirty="0"/>
              <a:t>Sentiment Analysis</a:t>
            </a:r>
          </a:p>
          <a:p>
            <a:pPr lvl="1"/>
            <a:r>
              <a:rPr lang="en-US" sz="2000" dirty="0"/>
              <a:t>Word Cloud</a:t>
            </a:r>
          </a:p>
          <a:p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980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F5B771-00B5-9D4A-83CA-57327D7B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3700">
                <a:solidFill>
                  <a:schemeClr val="accent1"/>
                </a:solidFill>
              </a:rPr>
              <a:t>Purpose/Rational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19961F-B366-3846-9F2F-1CBECC26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400" dirty="0"/>
              <a:t>CTA has made a number of improvements over the past decade. We wanted to track sentiment as the improvements are made. </a:t>
            </a:r>
          </a:p>
        </p:txBody>
      </p:sp>
    </p:spTree>
    <p:extLst>
      <p:ext uri="{BB962C8B-B14F-4D97-AF65-F5344CB8AC3E}">
        <p14:creationId xmlns:p14="http://schemas.microsoft.com/office/powerpoint/2010/main" val="67972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0521-2F52-7F40-A121-DD47BFED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sz="4400" dirty="0"/>
              <a:t>Data Sets: Training &amp;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4EEC6-3BF4-684E-A41D-4E7B94C3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678755"/>
            <a:ext cx="5314543" cy="2418539"/>
          </a:xfrm>
        </p:spPr>
        <p:txBody>
          <a:bodyPr anchor="t">
            <a:normAutofit/>
          </a:bodyPr>
          <a:lstStyle/>
          <a:p>
            <a:r>
              <a:rPr lang="en-US" sz="1800" dirty="0"/>
              <a:t>Twitter API to obtain the CTA tweets for the past 10 days.</a:t>
            </a:r>
          </a:p>
          <a:p>
            <a:r>
              <a:rPr lang="en-US" sz="1800" dirty="0"/>
              <a:t>Airline Twitter sentiment (CSV) - The Twitter data were classified into positive, negative, and neutral tweets, followed by categorizing negative reasons.</a:t>
            </a: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14A38C-F3D7-0D48-A6FC-90254C6E46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5" r="30872"/>
          <a:stretch/>
        </p:blipFill>
        <p:spPr>
          <a:xfrm>
            <a:off x="6750141" y="183330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4693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man, black, white&#10;&#10;Description automatically generated">
            <a:extLst>
              <a:ext uri="{FF2B5EF4-FFF2-40B4-BE49-F238E27FC236}">
                <a16:creationId xmlns:a16="http://schemas.microsoft.com/office/drawing/2014/main" id="{27BBDC20-6E9E-484C-B80D-ED9740221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4EB79-C2D5-6C43-A34E-9ACEB821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Data Cleaning Steps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2D6DA-6697-A744-9E2C-BDF4B257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Obtaining the CSV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Cleaning data by removing all the tags, special characters, </a:t>
            </a:r>
            <a:r>
              <a:rPr lang="en-US" sz="1800" dirty="0" err="1"/>
              <a:t>urls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Using Label encoding to convert sentiments to numbers</a:t>
            </a:r>
          </a:p>
          <a:p>
            <a:pPr marL="514350" indent="-51435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086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8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3226BF-69D0-154A-936E-932E0983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012" y="673956"/>
            <a:ext cx="4977976" cy="145405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Building </a:t>
            </a:r>
            <a:r>
              <a:rPr lang="en-US" sz="4800" dirty="0">
                <a:solidFill>
                  <a:srgbClr val="000000"/>
                </a:solidFill>
              </a:rPr>
              <a:t>Models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3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E7F42EA-F073-E74F-BC9F-D0F8B98C5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2482"/>
            <a:ext cx="4564170" cy="20995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3281-191C-D443-AF65-6650ECA6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72231"/>
            <a:ext cx="4977578" cy="3639289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Bayesian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Bernoulli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Complement</a:t>
            </a:r>
          </a:p>
          <a:p>
            <a:pPr lvl="2"/>
            <a:r>
              <a:rPr lang="en-US" sz="2800" dirty="0">
                <a:solidFill>
                  <a:srgbClr val="000000"/>
                </a:solidFill>
              </a:rPr>
              <a:t>Multinomial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Decision Tree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Random Forest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SVM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4498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3A4EF-2459-944F-B70B-ECBE93ED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55" y="0"/>
            <a:ext cx="10869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FB18A-6722-D340-9064-C826643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Model Vs. Score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6CF0FA-9482-49DA-8140-9BFB9D82D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50632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4210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B18A-6722-D340-9064-C826643C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CTA Tweets Prediction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F6CF0FA-9482-49DA-8140-9BFB9D82D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070219"/>
              </p:ext>
            </p:extLst>
          </p:nvPr>
        </p:nvGraphicFramePr>
        <p:xfrm>
          <a:off x="4038600" y="1166648"/>
          <a:ext cx="6897255" cy="4524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2183BC2-569F-43D6-AB38-56EE1B358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07" t="3644"/>
          <a:stretch/>
        </p:blipFill>
        <p:spPr>
          <a:xfrm>
            <a:off x="4038600" y="953100"/>
            <a:ext cx="6987997" cy="47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203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Chicago CTA Tweets</vt:lpstr>
      <vt:lpstr>Table of Contents</vt:lpstr>
      <vt:lpstr>Purpose/Rational</vt:lpstr>
      <vt:lpstr>Data Sets: Training &amp; Testing</vt:lpstr>
      <vt:lpstr>Data Cleaning Steps</vt:lpstr>
      <vt:lpstr>Building Models</vt:lpstr>
      <vt:lpstr>PowerPoint Presentation</vt:lpstr>
      <vt:lpstr>Model Vs. Score</vt:lpstr>
      <vt:lpstr>CTA Tweets Prediction</vt:lpstr>
      <vt:lpstr>Best Fit Model –  SVM on CTA Tweets </vt:lpstr>
      <vt:lpstr>Number of Tweets per day </vt:lpstr>
      <vt:lpstr>Word Cloud – CTA Tweets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Chicago CTA Tweets</dc:title>
  <dc:creator>Microsoft Office User</dc:creator>
  <cp:lastModifiedBy>Adhikari,Sanjay</cp:lastModifiedBy>
  <cp:revision>6</cp:revision>
  <dcterms:created xsi:type="dcterms:W3CDTF">2019-10-26T17:17:04Z</dcterms:created>
  <dcterms:modified xsi:type="dcterms:W3CDTF">2019-10-29T23:23:52Z</dcterms:modified>
</cp:coreProperties>
</file>