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8" r:id="rId10"/>
    <p:sldId id="275" r:id="rId11"/>
    <p:sldId id="271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94"/>
    <p:restoredTop sz="94670"/>
  </p:normalViewPr>
  <p:slideViewPr>
    <p:cSldViewPr snapToGrid="0" snapToObjects="1">
      <p:cViewPr varScale="1">
        <p:scale>
          <a:sx n="72" d="100"/>
          <a:sy n="72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kellylao\Desktop\Project_3\Resources\Model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Best Score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5-3449-B4D5-49B8D380C5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Sheet1!$B$3:$G$3</c:f>
              <c:strCache>
                <c:ptCount val="6"/>
                <c:pt idx="0">
                  <c:v>Bayesian Model 
Bernoulli  </c:v>
                </c:pt>
                <c:pt idx="1">
                  <c:v>Bayesian Model
Complement  </c:v>
                </c:pt>
                <c:pt idx="2">
                  <c:v>Bayesian Model
Multinomial  </c:v>
                </c:pt>
                <c:pt idx="3">
                  <c:v>Decision Tree</c:v>
                </c:pt>
                <c:pt idx="4">
                  <c:v>SVM</c:v>
                </c:pt>
                <c:pt idx="5">
                  <c:v>Random Forest Classifier</c:v>
                </c:pt>
              </c:strCache>
            </c:strRef>
          </c:cat>
          <c:val>
            <c:numRef>
              <c:f>Sheet1!$B$4:$G$4</c:f>
              <c:numCache>
                <c:formatCode>0.0000</c:formatCode>
                <c:ptCount val="6"/>
                <c:pt idx="0">
                  <c:v>0.78360966611206595</c:v>
                </c:pt>
                <c:pt idx="1">
                  <c:v>0.76380327631422495</c:v>
                </c:pt>
                <c:pt idx="2">
                  <c:v>0.77090637921373095</c:v>
                </c:pt>
                <c:pt idx="3">
                  <c:v>0.68975499690163899</c:v>
                </c:pt>
                <c:pt idx="4">
                  <c:v>0.78381225114548803</c:v>
                </c:pt>
                <c:pt idx="5">
                  <c:v>0.62691261533570597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A5-3449-B4D5-49B8D380C5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45948655"/>
        <c:axId val="1618700719"/>
      </c:barChart>
      <c:catAx>
        <c:axId val="15459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00719"/>
        <c:crosses val="autoZero"/>
        <c:auto val="1"/>
        <c:lblAlgn val="ctr"/>
        <c:lblOffset val="100"/>
        <c:noMultiLvlLbl val="0"/>
      </c:catAx>
      <c:valAx>
        <c:axId val="1618700719"/>
        <c:scaling>
          <c:orientation val="minMax"/>
        </c:scaling>
        <c:delete val="1"/>
        <c:axPos val="l"/>
        <c:numFmt formatCode="0.0000" sourceLinked="1"/>
        <c:majorTickMark val="none"/>
        <c:minorTickMark val="none"/>
        <c:tickLblPos val="nextTo"/>
        <c:crossAx val="154594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C24A-5761-1B40-A05F-94C54865E98E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0139-8F54-8E41-A393-7A1F753A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AF6-8D72-2040-9CC3-4C4C8D09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FEE6-9ACF-2248-B558-44C77B4A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B8B3-2098-A94F-8DEA-7F0E47F2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E238-3559-2C4F-89A2-94BC903C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F2A-E90D-D442-B907-D2D20151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B1D5-D56E-F845-892C-424FF59D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8AE8-AD53-6648-9750-700E5F18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044C-7986-B845-9656-9FD8155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E809-A016-EF43-B4F9-389E31BD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9DC6-21EC-384F-BD20-9D42D793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B028-7712-7547-AFAB-EBDC652F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18AD-2B11-D240-A8D5-D68E6751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FFBF-7695-6340-A649-88193EE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BEEF-2BA5-CA40-AAAD-29C4FC2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9D71-22F8-7540-BDDE-5A0A02FC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1" name="Google Shape;4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7" name="Google Shape;47;p5">
            <a:hlinkClick r:id="rId2" action="ppaction://hlinksldjump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8" name="Google Shape;48;p5">
            <a:hlinkClick r:id="rId2" action="ppaction://hlinksldjump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>
            <a:hlinkClick r:id="rId2" action="ppaction://hlinksldjump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5">
            <a:hlinkClick r:id="rId2" action="ppaction://hlinksldjump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25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4B91-E26B-304B-903E-7083BCB4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8360-BEB2-6B4D-813C-6CBC7906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48EE-ABFE-C940-B8A8-E9EB8FA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E60C-4F6D-A549-A4FA-71F9E9C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CC72-5467-1340-B871-6DEA3F2D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A41-FBE7-6544-B382-A1CD047A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B159-D793-4648-A629-89E79A85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ECC-D29B-6B4C-9007-5A402C82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E4E8-A427-0D47-B6B3-E51C8E6A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66BC-1BBD-6342-A504-F3A862E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614-6055-D440-B946-27F19CD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28FE-3AB9-0443-9BEC-5AABD768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940E-D433-9243-84F0-7C155E16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73473-090B-924E-8A54-F79F23E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3BEC-B79C-9D47-A18A-71C60F4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C5268-336D-F442-92D0-E7983BB9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BD45-F8D4-2A4D-A12A-E6FEABD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B882-E0F2-0E4D-BA33-3DB0AE67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CE3F-1C3A-654B-84E4-817BA619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93C9-FCB3-A548-96A4-B97F3B1C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7806F-3883-AB42-B28F-5E329B46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66837-D3C3-9846-BCDD-C70A041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DED6-576B-D841-A63C-A56D05C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A793F-6F7E-7543-A358-A18DA98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191A-F00C-8140-87F4-20619BA1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F4E8B-59CB-5F43-BF32-89A4DF1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3284-025B-254D-8003-FC51415B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3A40-C9E3-B640-96C4-D03B7B0A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98B1-7AB1-5E45-A5F6-367DC83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648B0-183F-7D48-A332-40B0431A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0036-C364-CF4F-98CD-DC9920FC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C04-CFBB-DC4E-B001-A42DDB3C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042-853D-A94C-A477-F5D8F231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2EBFB-9F80-9343-B504-F53638AD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5EA8-C89D-1345-B51C-172F2A7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2197-911A-1D4E-80D0-AA5127D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F973-ADDB-374B-977F-67AF49D8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CDA-9F10-7E47-A747-7DBF64E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6402-4B48-F445-8D54-710D78EF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2F3A-A7BB-864F-9F01-0865C097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23A2-6039-E240-87F4-F5D1D13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E848-0B62-3D4A-955F-150E59C1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4B93-5DBF-D646-887D-9E887B0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DCD4-E166-EE46-BCE8-305AA90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216-93CE-A944-8BF9-0F887B68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CA7C-B28C-0945-957E-17F75E406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546F-C483-7240-8BA7-56E98D10C275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988F-374A-7341-BA67-974C7A1F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5057-81A4-1744-BFD0-AFFD1084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3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AF9D51-2F77-D94F-8C02-38B4DD7B5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201" r="13052" b="-2"/>
          <a:stretch/>
        </p:blipFill>
        <p:spPr>
          <a:xfrm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picture containing toy, kite, colorful, drawing&#10;&#10;Description automatically generated">
            <a:extLst>
              <a:ext uri="{FF2B5EF4-FFF2-40B4-BE49-F238E27FC236}">
                <a16:creationId xmlns:a16="http://schemas.microsoft.com/office/drawing/2014/main" id="{624ADEC7-7A85-D541-9243-5B1487BDD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687" r="-1" b="-1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D864D-C8E3-9747-84BE-CA84EC7B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392" y="3429000"/>
            <a:ext cx="5413506" cy="1463509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Chicago CTA Tweets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C3-9613-BF4B-9FED-2A332566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627" y="506463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Group Members: Joseph Wantroba, Amy Cleveland, Garima Chauhan, Gabriela Hernandez, Kelly Lao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7A979-EFDD-FF49-877F-43410F7C6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1" y="44904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1B3A7-DAF8-C14B-AA54-B2D2C18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Tweets per day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29EEF-75A4-EB4C-B4FA-A3DBC6FC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234" y="1270846"/>
            <a:ext cx="7685566" cy="4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302D-CFE1-FD45-B04D-25C8ECAA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Fit Model – </a:t>
            </a: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 on CTA Tweets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903E1-B639-48E0-AC86-D7A30854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68" y="307731"/>
            <a:ext cx="3617861" cy="3997637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CED6EF-70EC-8840-977F-B498EE6A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043" y="487911"/>
            <a:ext cx="5455917" cy="363727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5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7BF92-42DA-2243-9672-FA878C8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– CTA Tweets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D6CFED3-4694-A849-BE50-34EB0B43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713" y="492573"/>
            <a:ext cx="48957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E5E2-781E-9746-983A-CD247A80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9D70929E-BB7F-8E43-8ED7-18BE1707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20040" y="772073"/>
            <a:ext cx="5455917" cy="306895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C86435-5B71-1744-9DBA-B2199AFED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8" b="585"/>
          <a:stretch/>
        </p:blipFill>
        <p:spPr>
          <a:xfrm>
            <a:off x="6416043" y="1262322"/>
            <a:ext cx="5455917" cy="20884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2784-BD90-CD41-82A7-897559E0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6"/>
            <a:ext cx="5314536" cy="1006020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6" descr="Robot">
            <a:extLst>
              <a:ext uri="{FF2B5EF4-FFF2-40B4-BE49-F238E27FC236}">
                <a16:creationId xmlns:a16="http://schemas.microsoft.com/office/drawing/2014/main" id="{41BA6DEE-2CC0-42CD-95AC-EE7E164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466E7E-86D1-C147-9217-F7A5A6CE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1809345"/>
            <a:ext cx="5314543" cy="4727641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en-US" sz="2100" dirty="0"/>
              <a:t>Purpose/Rational</a:t>
            </a:r>
          </a:p>
          <a:p>
            <a:pPr lvl="0"/>
            <a:r>
              <a:rPr lang="en-US" sz="2100" dirty="0"/>
              <a:t>Datasets: Training &amp; Testing Data</a:t>
            </a:r>
          </a:p>
          <a:p>
            <a:pPr lvl="0"/>
            <a:r>
              <a:rPr lang="en-US" sz="2100" dirty="0"/>
              <a:t>Data Cleaning Steps</a:t>
            </a:r>
          </a:p>
          <a:p>
            <a:pPr lvl="0"/>
            <a:r>
              <a:rPr lang="en-US" sz="2100" dirty="0"/>
              <a:t>Building Models</a:t>
            </a:r>
          </a:p>
          <a:p>
            <a:pPr lvl="1"/>
            <a:r>
              <a:rPr lang="en-US" sz="2100" dirty="0"/>
              <a:t>Bayesian</a:t>
            </a:r>
          </a:p>
          <a:p>
            <a:pPr lvl="2"/>
            <a:r>
              <a:rPr lang="en-US" sz="1600" dirty="0"/>
              <a:t>Bernoulli</a:t>
            </a:r>
          </a:p>
          <a:p>
            <a:pPr lvl="2"/>
            <a:r>
              <a:rPr lang="en-US" sz="1600" dirty="0"/>
              <a:t>Complement</a:t>
            </a:r>
          </a:p>
          <a:p>
            <a:pPr lvl="2"/>
            <a:r>
              <a:rPr lang="en-US" sz="1600" dirty="0"/>
              <a:t>Multinomial</a:t>
            </a:r>
          </a:p>
          <a:p>
            <a:pPr lvl="1"/>
            <a:r>
              <a:rPr lang="en-US" sz="2100" dirty="0"/>
              <a:t>Decision Tree</a:t>
            </a:r>
          </a:p>
          <a:p>
            <a:pPr lvl="1"/>
            <a:r>
              <a:rPr lang="en-US" sz="2100" dirty="0"/>
              <a:t>Random Forest</a:t>
            </a:r>
          </a:p>
          <a:p>
            <a:pPr lvl="1"/>
            <a:r>
              <a:rPr lang="en-US" sz="2100" dirty="0"/>
              <a:t>SVM</a:t>
            </a:r>
          </a:p>
          <a:p>
            <a:pPr lvl="1"/>
            <a:r>
              <a:rPr lang="en-US" sz="2100" dirty="0"/>
              <a:t>Neural Network</a:t>
            </a:r>
          </a:p>
          <a:p>
            <a:r>
              <a:rPr lang="en-US" sz="2100" dirty="0"/>
              <a:t>Model vs Score</a:t>
            </a:r>
          </a:p>
          <a:p>
            <a:r>
              <a:rPr lang="en-US" sz="2100" dirty="0"/>
              <a:t>CTA Tweets Prediction </a:t>
            </a:r>
          </a:p>
          <a:p>
            <a:r>
              <a:rPr lang="en-US" sz="2100" dirty="0"/>
              <a:t>Tweets per Day</a:t>
            </a:r>
          </a:p>
          <a:p>
            <a:r>
              <a:rPr lang="en-US" sz="2100" dirty="0"/>
              <a:t>Best Fit Model – CTA Tweets</a:t>
            </a:r>
          </a:p>
          <a:p>
            <a:r>
              <a:rPr lang="en-US" sz="2100" dirty="0"/>
              <a:t>Sentiment Analysis</a:t>
            </a:r>
          </a:p>
          <a:p>
            <a:pPr lvl="1"/>
            <a:r>
              <a:rPr lang="en-US" sz="2000" dirty="0"/>
              <a:t>Word Cloud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8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5B771-00B5-9D4A-83CA-57327D7B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Purpose/Rational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9961F-B366-3846-9F2F-1CBECC26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CTA has made a number of improvements over the past decade. We wanted to track sentiment as the improvements are made. </a:t>
            </a:r>
          </a:p>
        </p:txBody>
      </p:sp>
    </p:spTree>
    <p:extLst>
      <p:ext uri="{BB962C8B-B14F-4D97-AF65-F5344CB8AC3E}">
        <p14:creationId xmlns:p14="http://schemas.microsoft.com/office/powerpoint/2010/main" val="6797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0521-2F52-7F40-A121-DD47BFE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Sets: 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EEC6-3BF4-684E-A41D-4E7B94C3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678755"/>
            <a:ext cx="5314543" cy="2418539"/>
          </a:xfrm>
        </p:spPr>
        <p:txBody>
          <a:bodyPr anchor="t">
            <a:normAutofit/>
          </a:bodyPr>
          <a:lstStyle/>
          <a:p>
            <a:r>
              <a:rPr lang="en-US" sz="1800" dirty="0"/>
              <a:t>Twitter API to obtain the CTA tweets for the past 10 days.</a:t>
            </a:r>
          </a:p>
          <a:p>
            <a:r>
              <a:rPr lang="en-US" sz="1800" dirty="0"/>
              <a:t>Airline Twitter sentiment (CSV) - The Twitter data were classified into positive, negative, and neutral tweets, followed by categorizing negative reasons.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4A38C-F3D7-0D48-A6FC-90254C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5" r="30872"/>
          <a:stretch/>
        </p:blipFill>
        <p:spPr>
          <a:xfrm>
            <a:off x="6750141" y="183330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man, black, white&#10;&#10;Description automatically generated">
            <a:extLst>
              <a:ext uri="{FF2B5EF4-FFF2-40B4-BE49-F238E27FC236}">
                <a16:creationId xmlns:a16="http://schemas.microsoft.com/office/drawing/2014/main" id="{27BBDC20-6E9E-484C-B80D-ED9740221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4EB79-C2D5-6C43-A34E-9ACEB821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Data Cleaning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6DA-6697-A744-9E2C-BDF4B257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Obtaining the CSV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Cleaning data by removing all the tags, special characters, </a:t>
            </a:r>
            <a:r>
              <a:rPr lang="en-US" sz="1800" dirty="0" err="1"/>
              <a:t>urls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Using Label encoding to convert sentiments to numbers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86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26BF-69D0-154A-936E-932E0983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012" y="673956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Building </a:t>
            </a:r>
            <a:r>
              <a:rPr lang="en-US" sz="4800" dirty="0">
                <a:solidFill>
                  <a:srgbClr val="000000"/>
                </a:solidFill>
              </a:rPr>
              <a:t>Models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E7F42EA-F073-E74F-BC9F-D0F8B98C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482"/>
            <a:ext cx="4564170" cy="20995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3281-191C-D443-AF65-6650ECA6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72231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Bayesian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Bernoulli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Complement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Multinomial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Decision Tree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Random Forest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SVM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498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3A4EF-2459-944F-B70B-ECBE93ED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5" y="0"/>
            <a:ext cx="10869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FB18A-6722-D340-9064-C826643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Model Vs.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CF0FA-9482-49DA-8140-9BFB9D82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5063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421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6B18-DCA1-5242-A1C5-76019086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CTA Tweets Prediction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D5369-84C9-2B4E-99C4-09B94A941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7" t="3644"/>
          <a:stretch/>
        </p:blipFill>
        <p:spPr>
          <a:xfrm>
            <a:off x="3639671" y="697006"/>
            <a:ext cx="8000847" cy="54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Macintosh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Chicago CTA Tweets</vt:lpstr>
      <vt:lpstr>Table of Contents</vt:lpstr>
      <vt:lpstr>Purpose/Rational</vt:lpstr>
      <vt:lpstr>Data Sets: Training &amp; Testing</vt:lpstr>
      <vt:lpstr>Data Cleaning Steps</vt:lpstr>
      <vt:lpstr>Building Models</vt:lpstr>
      <vt:lpstr>PowerPoint Presentation</vt:lpstr>
      <vt:lpstr>Model Vs. Score</vt:lpstr>
      <vt:lpstr>CTA Tweets Prediction</vt:lpstr>
      <vt:lpstr>Number of Tweets per day </vt:lpstr>
      <vt:lpstr>Best Fit Model –  SVM on CTA Tweets </vt:lpstr>
      <vt:lpstr>Word Cloud – CTA Tweets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CTA Tweets</dc:title>
  <dc:creator>Microsoft Office User</dc:creator>
  <cp:lastModifiedBy>Microsoft Office User</cp:lastModifiedBy>
  <cp:revision>1</cp:revision>
  <dcterms:created xsi:type="dcterms:W3CDTF">2019-10-30T00:01:08Z</dcterms:created>
  <dcterms:modified xsi:type="dcterms:W3CDTF">2019-10-30T00:02:04Z</dcterms:modified>
</cp:coreProperties>
</file>