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13"/>
    <p:sldId id="259" r:id="rId14"/>
    <p:sldId id="260" r:id="rId15"/>
    <p:sldId id="261" r:id="rId16"/>
    <p:sldId id="262" r:id="rId17"/>
    <p:sldId id="263" r:id="rId18"/>
    <p:sldId id="264" r:id="rId19"/>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presentation explores an integrated approach combining CNNs, such as ResNet18, with GANs in a unified pipeline for grid-based data processing. Key innovations include addressing channel mismatches through one-hot encoding, real-time metric visualization, and augmenting training with advanced preprocessing techniques. This system offers a comprehensive solution for grid mapping challenges in machine learning.</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agenda provides an overview of key technical aspects explored in the presentation. We begin with the objectives and innovation behind the integrated pipeline, delve into the architectures of CNNs and GANs, and address significant challenges like channel mismatches and data normalization. We will also highlight the impact of real-time visualization and conclude with practical applications and future advancements.</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integrated system is designed to unify CNN and GAN functionalities within a machine learning pipeline. Key objectives include effective data handling, ensuring robust training processes, and providing real-time insights through a GUI. For instance, data structures like `GridPair` facilitate task-specific input-output encapsulation, while augmentation techniques ensure diversity in the training dataset. These features ensure a seamless workflow for grid-based data processing.</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system architecture integrates key machine learning components into a unified pipeline. Data is processed using advanced augmentation techniques like noise injection and grid rotations. CNNs, based on ResNet18, are adapted for grid mapping, while GANs work in tandem to generate realistic data. The training loop ensures smooth synchronization and resolves channel mismatches. Real-time visualization, through a user-friendly GUI, enhances interpretability and debugging efficiency.</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system faced challenges like channel mismatches between CNN and GAN components, which were resolved using one-hot encoding. Normalizing data to match model expectations ensured smoother training. Advanced augmentation techniques like noise addition and dead square masking diversified the dataset, reducing overfitting risks. Real-time debugging capabilities allowed for effective issue identification during training, streamlining the overall process.</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real-time visualization component features an interactive GUI designed to enhance training transparency. Metrics like loss and accuracy are displayed dynamically, enabling users to track progress at both batch and epoch levels. A data tree view highlights task hierarchies, offering additional clarity. This setup fosters early identification of issues, streamlining the debugging process and improving the overall reliability of the system.</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integrated system highlights the potential of combining CNNs and GANs for a streamlined pipeline addressing real-world challenges. Real-time GUI-based debugging transforms how issues are identified and resolved during training. Future research can focus on advanced augmentation strategies, refining GAN training mechanisms, and testing novel architectures. The framework's flexibility opens opportunities in diverse fields, including precision healthcare and autonomous systems.</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is the opportunity to discuss the integrated system in detail. Feel free to ask questions about implementation specifics, practical applications, or potential research directions. Whether it’s about resolving channel mismatches, augmenting data, or utilizing real-time GUIs, this session aims to address your queries and inspire further innovation.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notesSlide" Target="../notesSlides/notesSlide9.xml"/></Relationships>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Integrating CNNs and GANs with Real-Time Visualization</a:t>
            </a:r>
          </a:p>
        </p:txBody>
      </p:sp>
      <p:sp>
        <p:nvSpPr>
          <p:cNvPr id="4" name="Subtitle 3"/>
          <p:cNvSpPr>
            <a:spLocks noGrp="1"/>
          </p:cNvSpPr>
          <p:nvPr>
            <p:ph type="subTitle" idx="13"/>
          </p:nvPr>
        </p:nvSpPr>
        <p:spPr/>
        <p:txBody>
          <a:bodyPr>
            <a:normAutofit/>
          </a:bodyPr>
          <a:lstStyle/>
          <a:p>
            <a:r>
              <a:t>Enhancing Grid-Based Data Processing Through Unified Machine Learning Pipelines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5nh78d89.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Core Technologies</a:t>
            </a:r>
          </a:p>
          <a:p>
            <a:pPr algn="ctr">
              <a:spcAft>
                <a:spcPts val="1200"/>
              </a:spcAft>
            </a:pPr>
            <a:r>
              <a:rPr b="0" i="0" sz="1300">
                <a:solidFill>
                  <a:srgbClr val="616161"/>
                </a:solidFill>
                <a:latin typeface="Proxima Nova"/>
              </a:rPr>
              <a:t>Combining CNNs (e.g., ResNet18) and GANs in a single workflow.</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8i05z9xz.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Pipeline Innovation</a:t>
            </a:r>
          </a:p>
          <a:p>
            <a:pPr algn="ctr">
              <a:spcAft>
                <a:spcPts val="1200"/>
              </a:spcAft>
            </a:pPr>
            <a:r>
              <a:rPr b="0" i="0" sz="1300">
                <a:solidFill>
                  <a:srgbClr val="616161"/>
                </a:solidFill>
                <a:latin typeface="Proxima Nova"/>
              </a:rPr>
              <a:t>Addressing channel mismatches, augmenting data, and adding real-time visualization.</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ldazz371.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End-to-End Integration</a:t>
            </a:r>
          </a:p>
          <a:p>
            <a:pPr algn="ctr">
              <a:spcAft>
                <a:spcPts val="1200"/>
              </a:spcAft>
            </a:pPr>
            <a:r>
              <a:rPr b="0" i="0" sz="1300">
                <a:solidFill>
                  <a:srgbClr val="616161"/>
                </a:solidFill>
                <a:latin typeface="Proxima Nova"/>
              </a:rPr>
              <a:t>Seamlessly processes raw data to deliver insights and model outputs.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Agenda</a:t>
            </a:r>
          </a:p>
        </p:txBody>
      </p:sp>
      <p:sp>
        <p:nvSpPr>
          <p:cNvPr id="4" name="Subtitle 3"/>
          <p:cNvSpPr>
            <a:spLocks noGrp="1"/>
          </p:cNvSpPr>
          <p:nvPr>
            <p:ph type="subTitle" idx="13"/>
          </p:nvPr>
        </p:nvSpPr>
        <p:spPr/>
        <p:txBody>
          <a:bodyPr>
            <a:normAutofit/>
          </a:bodyPr>
          <a:lstStyle/>
          <a:p>
            <a:r>
              <a:t>Topics Covered in This Presentation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228600" y="1508670"/>
            <a:ext cx="8686800" cy="1828502"/>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System Overview:</a:t>
            </a:r>
            <a:r>
              <a:rPr b="0" i="0" sz="1300">
                <a:solidFill>
                  <a:srgbClr val="616161"/>
                </a:solidFill>
                <a:latin typeface="Proxima Nova"/>
              </a:rPr>
              <a:t> Introduction to the integrated pipeline and technical objectives.</a:t>
            </a:r>
          </a:p>
          <a:p>
            <a:pPr lvl="1" algn="l" marL="228600" indent="-91440">
              <a:spcBef>
                <a:spcPts val="1200"/>
              </a:spcBef>
              <a:spcAft>
                <a:spcPts val="0"/>
              </a:spcAft>
              <a:buSzPct val="100000"/>
              <a:buFont typeface="Arial"/>
              <a:buChar char="•"/>
            </a:pPr>
            <a:r>
              <a:rPr b="1" i="0" sz="1300">
                <a:solidFill>
                  <a:srgbClr val="616161"/>
                </a:solidFill>
                <a:latin typeface="Proxima Nova"/>
              </a:rPr>
              <a:t>Detailed Components:</a:t>
            </a:r>
            <a:r>
              <a:rPr b="0" i="0" sz="1300">
                <a:solidFill>
                  <a:srgbClr val="616161"/>
                </a:solidFill>
                <a:latin typeface="Proxima Nova"/>
              </a:rPr>
              <a:t> Architecture of CNNs, GANs, and data augmentation workflows.</a:t>
            </a:r>
          </a:p>
          <a:p>
            <a:pPr lvl="1" algn="l" marL="228600" indent="-91440">
              <a:spcBef>
                <a:spcPts val="1200"/>
              </a:spcBef>
              <a:spcAft>
                <a:spcPts val="0"/>
              </a:spcAft>
              <a:buSzPct val="100000"/>
              <a:buFont typeface="Arial"/>
              <a:buChar char="•"/>
            </a:pPr>
            <a:r>
              <a:rPr b="1" i="0" sz="1300">
                <a:solidFill>
                  <a:srgbClr val="616161"/>
                </a:solidFill>
                <a:latin typeface="Proxima Nova"/>
              </a:rPr>
              <a:t>Technical Challenges:</a:t>
            </a:r>
            <a:r>
              <a:rPr b="0" i="0" sz="1300">
                <a:solidFill>
                  <a:srgbClr val="616161"/>
                </a:solidFill>
                <a:latin typeface="Proxima Nova"/>
              </a:rPr>
              <a:t> Channel mismatches, data normalization, and debugging techniques.</a:t>
            </a:r>
          </a:p>
          <a:p>
            <a:pPr lvl="1" algn="l" marL="228600" indent="-91440">
              <a:spcBef>
                <a:spcPts val="1200"/>
              </a:spcBef>
              <a:spcAft>
                <a:spcPts val="0"/>
              </a:spcAft>
              <a:buSzPct val="100000"/>
              <a:buFont typeface="Arial"/>
              <a:buChar char="•"/>
            </a:pPr>
            <a:r>
              <a:rPr b="1" i="0" sz="1300">
                <a:solidFill>
                  <a:srgbClr val="616161"/>
                </a:solidFill>
                <a:latin typeface="Proxima Nova"/>
              </a:rPr>
              <a:t>Real-Time GUI Insights:</a:t>
            </a:r>
            <a:r>
              <a:rPr b="0" i="0" sz="1300">
                <a:solidFill>
                  <a:srgbClr val="616161"/>
                </a:solidFill>
                <a:latin typeface="Proxima Nova"/>
              </a:rPr>
              <a:t> Visualization of metrics, performance, and hierarchies.</a:t>
            </a:r>
          </a:p>
          <a:p>
            <a:pPr lvl="1" algn="l" marL="228600" indent="-91440">
              <a:spcBef>
                <a:spcPts val="1200"/>
              </a:spcBef>
              <a:spcAft>
                <a:spcPts val="0"/>
              </a:spcAft>
              <a:buSzPct val="100000"/>
              <a:buFont typeface="Arial"/>
              <a:buChar char="•"/>
            </a:pPr>
            <a:r>
              <a:rPr b="1" i="0" sz="1300">
                <a:solidFill>
                  <a:srgbClr val="616161"/>
                </a:solidFill>
                <a:latin typeface="Proxima Nova"/>
              </a:rPr>
              <a:t>Conclusions and Applications:</a:t>
            </a:r>
            <a:r>
              <a:rPr b="0" i="0" sz="1300">
                <a:solidFill>
                  <a:srgbClr val="616161"/>
                </a:solidFill>
                <a:latin typeface="Proxima Nova"/>
              </a:rPr>
              <a:t> Future directions and real-world use cases.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Introduction to the Integrated System</a:t>
            </a:r>
          </a:p>
        </p:txBody>
      </p:sp>
      <p:sp>
        <p:nvSpPr>
          <p:cNvPr id="4" name="Subtitle 3"/>
          <p:cNvSpPr>
            <a:spLocks noGrp="1"/>
          </p:cNvSpPr>
          <p:nvPr>
            <p:ph type="subTitle" idx="13"/>
          </p:nvPr>
        </p:nvSpPr>
        <p:spPr/>
        <p:txBody>
          <a:bodyPr>
            <a:normAutofit/>
          </a:bodyPr>
          <a:lstStyle/>
          <a:p>
            <a:r>
              <a:t>Objectives and High-Level Overview</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anzwc851.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Unified Pipeline</a:t>
            </a:r>
          </a:p>
          <a:p>
            <a:pPr algn="ctr">
              <a:spcAft>
                <a:spcPts val="1200"/>
              </a:spcAft>
            </a:pPr>
            <a:r>
              <a:rPr b="0" i="0" sz="1300">
                <a:solidFill>
                  <a:srgbClr val="616161"/>
                </a:solidFill>
                <a:latin typeface="Proxima Nova"/>
              </a:rPr>
              <a:t>Combines CNNs and GANs to address distinct but complementary tasks.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8bdapu46.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Core Objectives</a:t>
            </a:r>
          </a:p>
          <a:p>
            <a:pPr algn="ctr">
              <a:spcAft>
                <a:spcPts val="1200"/>
              </a:spcAft>
            </a:pPr>
            <a:r>
              <a:rPr b="0" i="0" sz="1300">
                <a:solidFill>
                  <a:srgbClr val="616161"/>
                </a:solidFill>
                <a:latin typeface="Proxima Nova"/>
              </a:rPr>
              <a:t>Focus on data handling, robust training, and real-time monitoring.</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9s0zutt9.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Direct Code Insight</a:t>
            </a:r>
          </a:p>
          <a:p>
            <a:pPr algn="ctr">
              <a:spcAft>
                <a:spcPts val="1200"/>
              </a:spcAft>
            </a:pPr>
            <a:r>
              <a:rPr b="0" i="0" sz="1300">
                <a:solidFill>
                  <a:srgbClr val="616161"/>
                </a:solidFill>
                <a:latin typeface="Proxima Nova"/>
              </a:rPr>
              <a:t>Example: `GridPair` encapsulates input-output grids with task identifiers.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System Architecture</a:t>
            </a:r>
          </a:p>
        </p:txBody>
      </p:sp>
      <p:sp>
        <p:nvSpPr>
          <p:cNvPr id="4" name="Subtitle 3"/>
          <p:cNvSpPr>
            <a:spLocks noGrp="1"/>
          </p:cNvSpPr>
          <p:nvPr>
            <p:ph type="subTitle" idx="13"/>
          </p:nvPr>
        </p:nvSpPr>
        <p:spPr/>
        <p:txBody>
          <a:bodyPr>
            <a:normAutofit/>
          </a:bodyPr>
          <a:lstStyle/>
          <a:p>
            <a:r>
              <a:t>Components of the Unified Machine Learning Pipeline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228600" y="1508670"/>
            <a:ext cx="8686800" cy="1828502"/>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Data Handling:</a:t>
            </a:r>
            <a:r>
              <a:rPr b="0" i="0" sz="1300">
                <a:solidFill>
                  <a:srgbClr val="616161"/>
                </a:solidFill>
                <a:latin typeface="Proxima Nova"/>
              </a:rPr>
              <a:t> Grid-based data processed with augmentation (e.g., noise injection, rotation).</a:t>
            </a:r>
          </a:p>
          <a:p>
            <a:pPr lvl="1" algn="l" marL="228600" indent="-91440">
              <a:spcBef>
                <a:spcPts val="1200"/>
              </a:spcBef>
              <a:spcAft>
                <a:spcPts val="0"/>
              </a:spcAft>
              <a:buSzPct val="100000"/>
              <a:buFont typeface="Arial"/>
              <a:buChar char="•"/>
            </a:pPr>
            <a:r>
              <a:rPr b="1" i="0" sz="1300">
                <a:solidFill>
                  <a:srgbClr val="616161"/>
                </a:solidFill>
                <a:latin typeface="Proxima Nova"/>
              </a:rPr>
              <a:t>CNN Model:</a:t>
            </a:r>
            <a:r>
              <a:rPr b="0" i="0" sz="1300">
                <a:solidFill>
                  <a:srgbClr val="616161"/>
                </a:solidFill>
                <a:latin typeface="Proxima Nova"/>
              </a:rPr>
              <a:t> ResNet18-based network with single-channel input adaptation.</a:t>
            </a:r>
          </a:p>
          <a:p>
            <a:pPr lvl="1" algn="l" marL="228600" indent="-91440">
              <a:spcBef>
                <a:spcPts val="1200"/>
              </a:spcBef>
              <a:spcAft>
                <a:spcPts val="0"/>
              </a:spcAft>
              <a:buSzPct val="100000"/>
              <a:buFont typeface="Arial"/>
              <a:buChar char="•"/>
            </a:pPr>
            <a:r>
              <a:rPr b="1" i="0" sz="1300">
                <a:solidFill>
                  <a:srgbClr val="616161"/>
                </a:solidFill>
                <a:latin typeface="Proxima Nova"/>
              </a:rPr>
              <a:t>GAN Model:</a:t>
            </a:r>
            <a:r>
              <a:rPr b="0" i="0" sz="1300">
                <a:solidFill>
                  <a:srgbClr val="616161"/>
                </a:solidFill>
                <a:latin typeface="Proxima Nova"/>
              </a:rPr>
              <a:t> Generator creates realistic data; Discriminator evaluates authenticity.</a:t>
            </a:r>
          </a:p>
          <a:p>
            <a:pPr lvl="1" algn="l" marL="228600" indent="-91440">
              <a:spcBef>
                <a:spcPts val="1200"/>
              </a:spcBef>
              <a:spcAft>
                <a:spcPts val="0"/>
              </a:spcAft>
              <a:buSzPct val="100000"/>
              <a:buFont typeface="Arial"/>
              <a:buChar char="•"/>
            </a:pPr>
            <a:r>
              <a:rPr b="1" i="0" sz="1300">
                <a:solidFill>
                  <a:srgbClr val="616161"/>
                </a:solidFill>
                <a:latin typeface="Proxima Nova"/>
              </a:rPr>
              <a:t>Integrated Training Loop:</a:t>
            </a:r>
            <a:r>
              <a:rPr b="0" i="0" sz="1300">
                <a:solidFill>
                  <a:srgbClr val="616161"/>
                </a:solidFill>
                <a:latin typeface="Proxima Nova"/>
              </a:rPr>
              <a:t> Synchronizes CNN and GAN updates, resolving channel mismatches.</a:t>
            </a:r>
          </a:p>
          <a:p>
            <a:pPr lvl="1" algn="l" marL="228600" indent="-91440">
              <a:spcBef>
                <a:spcPts val="1200"/>
              </a:spcBef>
              <a:spcAft>
                <a:spcPts val="0"/>
              </a:spcAft>
              <a:buSzPct val="100000"/>
              <a:buFont typeface="Arial"/>
              <a:buChar char="•"/>
            </a:pPr>
            <a:r>
              <a:rPr b="1" i="0" sz="1300">
                <a:solidFill>
                  <a:srgbClr val="616161"/>
                </a:solidFill>
                <a:latin typeface="Proxima Nova"/>
              </a:rPr>
              <a:t>Real-Time GUI:</a:t>
            </a:r>
            <a:r>
              <a:rPr b="0" i="0" sz="1300">
                <a:solidFill>
                  <a:srgbClr val="616161"/>
                </a:solidFill>
                <a:latin typeface="Proxima Nova"/>
              </a:rPr>
              <a:t> Displays training metrics and visual progress for debugging.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Challenges and Solutions</a:t>
            </a:r>
          </a:p>
        </p:txBody>
      </p:sp>
      <p:sp>
        <p:nvSpPr>
          <p:cNvPr id="4" name="Subtitle 3"/>
          <p:cNvSpPr>
            <a:spLocks noGrp="1"/>
          </p:cNvSpPr>
          <p:nvPr>
            <p:ph type="subTitle" idx="13"/>
          </p:nvPr>
        </p:nvSpPr>
        <p:spPr/>
        <p:txBody>
          <a:bodyPr>
            <a:normAutofit/>
          </a:bodyPr>
          <a:lstStyle/>
          <a:p>
            <a:r>
              <a:t>Addressing Technical and Operational Issues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9_tz5nv4.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Channel Mismatch</a:t>
            </a:r>
          </a:p>
          <a:p>
            <a:pPr algn="ctr">
              <a:spcAft>
                <a:spcPts val="1200"/>
              </a:spcAft>
            </a:pPr>
            <a:r>
              <a:rPr b="0" i="0" sz="1300">
                <a:solidFill>
                  <a:srgbClr val="616161"/>
                </a:solidFill>
                <a:latin typeface="Proxima Nova"/>
              </a:rPr>
              <a:t>Resolved using one-hot encoding and normalization techniques.</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_j4ev7kr.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Data Normalization</a:t>
            </a:r>
          </a:p>
          <a:p>
            <a:pPr algn="ctr">
              <a:spcAft>
                <a:spcPts val="1200"/>
              </a:spcAft>
            </a:pPr>
            <a:r>
              <a:rPr b="0" i="0" sz="1300">
                <a:solidFill>
                  <a:srgbClr val="616161"/>
                </a:solidFill>
                <a:latin typeface="Proxima Nova"/>
              </a:rPr>
              <a:t>Standardized data ranges to align CNN and GAN expectations.</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2887712"/>
            <a:ext cx="304800" cy="304800"/>
          </a:xfrm>
          <a:prstGeom prst="rect">
            <a:avLst/>
          </a:prstGeom>
          <a:noFill/>
          <a:ln>
            <a:noFill/>
          </a:ln>
        </p:spPr>
        <p:txBody>
          <a:bodyPr wrap="square" bIns="0" lIns="0" rIns="0" tIns="0" anchor="t">
            <a:spAutoFit/>
          </a:bodyPr>
          <a:lstStyle/>
          <a:p>
            <a:pPr algn="ctr"/>
          </a:p>
        </p:txBody>
      </p:sp>
      <p:pic>
        <p:nvPicPr>
          <p:cNvPr id="22" name="Picture 21" descr="tmpks35otw8.png"/>
          <p:cNvPicPr>
            <a:picLocks noChangeAspect="1"/>
          </p:cNvPicPr>
          <p:nvPr/>
        </p:nvPicPr>
        <p:blipFill>
          <a:blip r:embed="rId4"/>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Augmentation Techniques</a:t>
            </a:r>
          </a:p>
          <a:p>
            <a:pPr algn="ctr">
              <a:spcAft>
                <a:spcPts val="1200"/>
              </a:spcAft>
            </a:pPr>
            <a:r>
              <a:rPr b="0" i="0" sz="1300">
                <a:solidFill>
                  <a:srgbClr val="616161"/>
                </a:solidFill>
                <a:latin typeface="Proxima Nova"/>
              </a:rPr>
              <a:t>Increased training diversity through noise injection and dead square masking.</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2887712"/>
            <a:ext cx="304800" cy="304800"/>
          </a:xfrm>
          <a:prstGeom prst="rect">
            <a:avLst/>
          </a:prstGeom>
          <a:noFill/>
          <a:ln>
            <a:noFill/>
          </a:ln>
        </p:spPr>
        <p:txBody>
          <a:bodyPr wrap="square" bIns="0" lIns="0" rIns="0" tIns="0" anchor="t">
            <a:spAutoFit/>
          </a:bodyPr>
          <a:lstStyle/>
          <a:p>
            <a:pPr algn="ctr"/>
          </a:p>
        </p:txBody>
      </p:sp>
      <p:pic>
        <p:nvPicPr>
          <p:cNvPr id="27" name="Picture 26" descr="tmp2f6dhlsw.png"/>
          <p:cNvPicPr>
            <a:picLocks noChangeAspect="1"/>
          </p:cNvPicPr>
          <p:nvPr/>
        </p:nvPicPr>
        <p:blipFill>
          <a:blip r:embed="rId5"/>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Debugging</a:t>
            </a:r>
          </a:p>
          <a:p>
            <a:pPr algn="ctr">
              <a:spcAft>
                <a:spcPts val="1200"/>
              </a:spcAft>
            </a:pPr>
            <a:r>
              <a:rPr b="0" i="0" sz="1300">
                <a:solidFill>
                  <a:srgbClr val="616161"/>
                </a:solidFill>
                <a:latin typeface="Proxima Nova"/>
              </a:rPr>
              <a:t>Real-time visualization enabled timely identification of model issues.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Real-Time Visualization</a:t>
            </a:r>
          </a:p>
        </p:txBody>
      </p:sp>
      <p:sp>
        <p:nvSpPr>
          <p:cNvPr id="4" name="Subtitle 3"/>
          <p:cNvSpPr>
            <a:spLocks noGrp="1"/>
          </p:cNvSpPr>
          <p:nvPr>
            <p:ph type="subTitle" idx="13"/>
          </p:nvPr>
        </p:nvSpPr>
        <p:spPr/>
        <p:txBody>
          <a:bodyPr>
            <a:normAutofit/>
          </a:bodyPr>
          <a:lstStyle/>
          <a:p>
            <a:r>
              <a:t>Monitoring and Debugging with a User-Friendly GUI</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i37yc81z.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Interactive GUI</a:t>
            </a:r>
          </a:p>
          <a:p>
            <a:pPr algn="ctr">
              <a:spcAft>
                <a:spcPts val="1200"/>
              </a:spcAft>
            </a:pPr>
            <a:r>
              <a:rPr b="0" i="0" sz="1300">
                <a:solidFill>
                  <a:srgbClr val="616161"/>
                </a:solidFill>
                <a:latin typeface="Proxima Nova"/>
              </a:rPr>
              <a:t>Visualizes loss, accuracy, and other training metrics in real-time.</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20y5mdyk.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Training Progress</a:t>
            </a:r>
          </a:p>
          <a:p>
            <a:pPr algn="ctr">
              <a:spcAft>
                <a:spcPts val="1200"/>
              </a:spcAft>
            </a:pPr>
            <a:r>
              <a:rPr b="0" i="0" sz="1300">
                <a:solidFill>
                  <a:srgbClr val="616161"/>
                </a:solidFill>
                <a:latin typeface="Proxima Nova"/>
              </a:rPr>
              <a:t>Tracks batch and epoch updates dynamically.</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2887712"/>
            <a:ext cx="304800" cy="304800"/>
          </a:xfrm>
          <a:prstGeom prst="rect">
            <a:avLst/>
          </a:prstGeom>
          <a:noFill/>
          <a:ln>
            <a:noFill/>
          </a:ln>
        </p:spPr>
        <p:txBody>
          <a:bodyPr wrap="square" bIns="0" lIns="0" rIns="0" tIns="0" anchor="t">
            <a:spAutoFit/>
          </a:bodyPr>
          <a:lstStyle/>
          <a:p>
            <a:pPr algn="ctr"/>
          </a:p>
        </p:txBody>
      </p:sp>
      <p:pic>
        <p:nvPicPr>
          <p:cNvPr id="22" name="Picture 21" descr="tmptx88jge2.png"/>
          <p:cNvPicPr>
            <a:picLocks noChangeAspect="1"/>
          </p:cNvPicPr>
          <p:nvPr/>
        </p:nvPicPr>
        <p:blipFill>
          <a:blip r:embed="rId4"/>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Data Tree Integration</a:t>
            </a:r>
          </a:p>
          <a:p>
            <a:pPr algn="ctr">
              <a:spcAft>
                <a:spcPts val="1200"/>
              </a:spcAft>
            </a:pPr>
            <a:r>
              <a:rPr b="0" i="0" sz="1300">
                <a:solidFill>
                  <a:srgbClr val="616161"/>
                </a:solidFill>
                <a:latin typeface="Proxima Nova"/>
              </a:rPr>
              <a:t>Visual hierarchy of tasks displayed graphically.</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2887712"/>
            <a:ext cx="304800" cy="304800"/>
          </a:xfrm>
          <a:prstGeom prst="rect">
            <a:avLst/>
          </a:prstGeom>
          <a:noFill/>
          <a:ln>
            <a:noFill/>
          </a:ln>
        </p:spPr>
        <p:txBody>
          <a:bodyPr wrap="square" bIns="0" lIns="0" rIns="0" tIns="0" anchor="t">
            <a:spAutoFit/>
          </a:bodyPr>
          <a:lstStyle/>
          <a:p>
            <a:pPr algn="ctr"/>
          </a:p>
        </p:txBody>
      </p:sp>
      <p:pic>
        <p:nvPicPr>
          <p:cNvPr id="27" name="Picture 26" descr="tmp45jvp5_h.png"/>
          <p:cNvPicPr>
            <a:picLocks noChangeAspect="1"/>
          </p:cNvPicPr>
          <p:nvPr/>
        </p:nvPicPr>
        <p:blipFill>
          <a:blip r:embed="rId5"/>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Error Identification</a:t>
            </a:r>
          </a:p>
          <a:p>
            <a:pPr algn="ctr">
              <a:spcAft>
                <a:spcPts val="1200"/>
              </a:spcAft>
            </a:pPr>
            <a:r>
              <a:rPr b="0" i="0" sz="1300">
                <a:solidFill>
                  <a:srgbClr val="616161"/>
                </a:solidFill>
                <a:latin typeface="Proxima Nova"/>
              </a:rPr>
              <a:t>Detects model inconsistencies early, improving debugging.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Conclusions and Future Directions</a:t>
            </a:r>
          </a:p>
        </p:txBody>
      </p:sp>
      <p:sp>
        <p:nvSpPr>
          <p:cNvPr id="4" name="Subtitle 3"/>
          <p:cNvSpPr>
            <a:spLocks noGrp="1"/>
          </p:cNvSpPr>
          <p:nvPr>
            <p:ph type="subTitle" idx="13"/>
          </p:nvPr>
        </p:nvSpPr>
        <p:spPr/>
        <p:txBody>
          <a:bodyPr>
            <a:normAutofit/>
          </a:bodyPr>
          <a:lstStyle/>
          <a:p>
            <a:r>
              <a:t>Key Takeaways and Opportunities for Advancements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8i05z9xz.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Pipeline Efficiency</a:t>
            </a:r>
          </a:p>
          <a:p>
            <a:pPr algn="ctr">
              <a:spcAft>
                <a:spcPts val="1200"/>
              </a:spcAft>
            </a:pPr>
            <a:r>
              <a:rPr b="0" i="0" sz="1300">
                <a:solidFill>
                  <a:srgbClr val="616161"/>
                </a:solidFill>
                <a:latin typeface="Proxima Nova"/>
              </a:rPr>
              <a:t>Unified CNN-GAN integration improves workflow coherence.</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9dy6ofjo.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Impactful Debugging</a:t>
            </a:r>
          </a:p>
          <a:p>
            <a:pPr algn="ctr">
              <a:spcAft>
                <a:spcPts val="1200"/>
              </a:spcAft>
            </a:pPr>
            <a:r>
              <a:rPr b="0" i="0" sz="1300">
                <a:solidFill>
                  <a:srgbClr val="616161"/>
                </a:solidFill>
                <a:latin typeface="Proxima Nova"/>
              </a:rPr>
              <a:t>Real-time visualization enhances interpretability and responsiveness.</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2887712"/>
            <a:ext cx="304800" cy="304800"/>
          </a:xfrm>
          <a:prstGeom prst="rect">
            <a:avLst/>
          </a:prstGeom>
          <a:noFill/>
          <a:ln>
            <a:noFill/>
          </a:ln>
        </p:spPr>
        <p:txBody>
          <a:bodyPr wrap="square" bIns="0" lIns="0" rIns="0" tIns="0" anchor="t">
            <a:spAutoFit/>
          </a:bodyPr>
          <a:lstStyle/>
          <a:p>
            <a:pPr algn="ctr"/>
          </a:p>
        </p:txBody>
      </p:sp>
      <p:pic>
        <p:nvPicPr>
          <p:cNvPr id="22" name="Picture 21" descr="tmpnn66ije4.png"/>
          <p:cNvPicPr>
            <a:picLocks noChangeAspect="1"/>
          </p:cNvPicPr>
          <p:nvPr/>
        </p:nvPicPr>
        <p:blipFill>
          <a:blip r:embed="rId4"/>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Future Enhancements</a:t>
            </a:r>
          </a:p>
          <a:p>
            <a:pPr algn="ctr">
              <a:spcAft>
                <a:spcPts val="1200"/>
              </a:spcAft>
            </a:pPr>
            <a:r>
              <a:rPr b="0" i="0" sz="1300">
                <a:solidFill>
                  <a:srgbClr val="616161"/>
                </a:solidFill>
                <a:latin typeface="Proxima Nova"/>
              </a:rPr>
              <a:t>Expand augmentation, optimize GAN training, and explore new architectures.</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2887712"/>
            <a:ext cx="304800" cy="304800"/>
          </a:xfrm>
          <a:prstGeom prst="rect">
            <a:avLst/>
          </a:prstGeom>
          <a:noFill/>
          <a:ln>
            <a:noFill/>
          </a:ln>
        </p:spPr>
        <p:txBody>
          <a:bodyPr wrap="square" bIns="0" lIns="0" rIns="0" tIns="0" anchor="t">
            <a:spAutoFit/>
          </a:bodyPr>
          <a:lstStyle/>
          <a:p>
            <a:pPr algn="ctr"/>
          </a:p>
        </p:txBody>
      </p:sp>
      <p:pic>
        <p:nvPicPr>
          <p:cNvPr id="27" name="Picture 26" descr="tmpxsua9y3r.png"/>
          <p:cNvPicPr>
            <a:picLocks noChangeAspect="1"/>
          </p:cNvPicPr>
          <p:nvPr/>
        </p:nvPicPr>
        <p:blipFill>
          <a:blip r:embed="rId5"/>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Potential Applications</a:t>
            </a:r>
          </a:p>
          <a:p>
            <a:pPr algn="ctr">
              <a:spcAft>
                <a:spcPts val="1200"/>
              </a:spcAft>
            </a:pPr>
            <a:r>
              <a:rPr b="0" i="0" sz="1300">
                <a:solidFill>
                  <a:srgbClr val="616161"/>
                </a:solidFill>
                <a:latin typeface="Proxima Nova"/>
              </a:rPr>
              <a:t>Broad use cases from healthcare to self-learning systems.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Questions &amp; Answers</a:t>
            </a:r>
          </a:p>
        </p:txBody>
      </p:sp>
      <p:sp>
        <p:nvSpPr>
          <p:cNvPr id="4" name="Subtitle 3"/>
          <p:cNvSpPr>
            <a:spLocks noGrp="1"/>
          </p:cNvSpPr>
          <p:nvPr>
            <p:ph type="subTitle" idx="13"/>
          </p:nvPr>
        </p:nvSpPr>
        <p:spPr/>
        <p:txBody>
          <a:bodyPr>
            <a:normAutofit/>
          </a:bodyPr>
          <a:lstStyle/>
          <a:p>
            <a:r>
              <a:t>Open Discussion and Queries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9s0zutt9.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System Implementation</a:t>
            </a:r>
          </a:p>
          <a:p>
            <a:pPr algn="ctr">
              <a:spcAft>
                <a:spcPts val="1200"/>
              </a:spcAft>
            </a:pPr>
            <a:r>
              <a:rPr b="0" i="0" sz="1300">
                <a:solidFill>
                  <a:srgbClr val="616161"/>
                </a:solidFill>
                <a:latin typeface="Proxima Nova"/>
              </a:rPr>
              <a:t>Clarify components or code examples from the pipeline.</a:t>
            </a:r>
          </a:p>
        </p:txBody>
      </p:sp>
      <p:sp>
        <p:nvSpPr>
          <p:cNvPr id="14" name="Rectangle 13"/>
          <p:cNvSpPr/>
          <p:nvPr/>
        </p:nvSpPr>
        <p:spPr>
          <a:xfrm>
            <a:off x="3225700" y="1508670"/>
            <a:ext cx="269244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xsua9y3r.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Applications</a:t>
            </a:r>
          </a:p>
          <a:p>
            <a:pPr algn="ctr">
              <a:spcAft>
                <a:spcPts val="1200"/>
              </a:spcAft>
            </a:pPr>
            <a:r>
              <a:rPr b="0" i="0" sz="1300">
                <a:solidFill>
                  <a:srgbClr val="616161"/>
                </a:solidFill>
                <a:latin typeface="Proxima Nova"/>
              </a:rPr>
              <a:t>Explore real-world use cases and industries.</a:t>
            </a:r>
          </a:p>
        </p:txBody>
      </p:sp>
      <p:sp>
        <p:nvSpPr>
          <p:cNvPr id="19" name="Rectangle 18"/>
          <p:cNvSpPr/>
          <p:nvPr/>
        </p:nvSpPr>
        <p:spPr>
          <a:xfrm>
            <a:off x="6222950" y="1508670"/>
            <a:ext cx="2692300"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nn66ije4.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Future Directions</a:t>
            </a:r>
          </a:p>
          <a:p>
            <a:pPr algn="ctr">
              <a:spcAft>
                <a:spcPts val="1200"/>
              </a:spcAft>
            </a:pPr>
            <a:r>
              <a:rPr b="0" i="0" sz="1300">
                <a:solidFill>
                  <a:srgbClr val="616161"/>
                </a:solidFill>
                <a:latin typeface="Proxima Nova"/>
              </a:rPr>
              <a:t>Discuss potential research advancements.</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