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58" d="100"/>
          <a:sy n="58" d="100"/>
        </p:scale>
        <p:origin x="1488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50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3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19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4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1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3559" y="1848434"/>
            <a:ext cx="5181600" cy="1325563"/>
          </a:xfrm>
        </p:spPr>
        <p:txBody>
          <a:bodyPr anchor="ctr">
            <a:normAutofit fontScale="90000"/>
          </a:bodyPr>
          <a:lstStyle/>
          <a:p>
            <a:r>
              <a:rPr lang="en-IN" dirty="0"/>
              <a:t>Future Programming Language Trends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ATEEF MOHAMMED</a:t>
            </a:r>
          </a:p>
          <a:p>
            <a:pPr marL="0" indent="0">
              <a:buNone/>
            </a:pPr>
            <a:r>
              <a:rPr lang="en-IN" dirty="0"/>
              <a:t>16 APRIL 2024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734"/>
            <a:ext cx="10515600" cy="839244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352812"/>
            <a:ext cx="5712244" cy="52859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dirty="0"/>
              <a:t>Based on both findings, it is obvious that MySQL, which is the highest number of database people use, will be replaced by PostgreSQL in the future. </a:t>
            </a:r>
          </a:p>
          <a:p>
            <a:r>
              <a:rPr lang="en-US" dirty="0"/>
              <a:t>The MongoDB, the fifth highest in the current trend has increased to the second place in the future trend. </a:t>
            </a:r>
          </a:p>
          <a:p>
            <a:r>
              <a:rPr lang="en-US" dirty="0"/>
              <a:t>The least used database, Firebase, had a slight increased to the seventh place in the future trend.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189" y="1820134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r>
              <a:rPr lang="en-US" dirty="0"/>
              <a:t>SQL will still be the common database used in the future. </a:t>
            </a:r>
          </a:p>
          <a:p>
            <a:r>
              <a:rPr lang="en-US" dirty="0"/>
              <a:t>MongoDB will be more popular in the future trends </a:t>
            </a:r>
          </a:p>
          <a:p>
            <a:r>
              <a:rPr lang="en-US" dirty="0"/>
              <a:t>Firebase stays relevant in the database system.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https://github.com/Ateef680/testrepo/blob/main/IBMCognosDashboard%20_for_course9.pdf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E87EB9-4E67-4792-BCA3-3DD102CF0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56" y="1690688"/>
            <a:ext cx="11277068" cy="460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E868C-20B3-1AC5-C307-7BA768A25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97" y="1590805"/>
            <a:ext cx="11145805" cy="482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77916-7F66-E180-1D47-AB1DA1182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02" y="1565753"/>
            <a:ext cx="11250595" cy="482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Low number woman in tech.</a:t>
            </a:r>
          </a:p>
          <a:p>
            <a:r>
              <a:rPr lang="en-US" dirty="0"/>
              <a:t>What is the key value of HTML/CSS to still be required? </a:t>
            </a:r>
          </a:p>
          <a:p>
            <a:r>
              <a:rPr lang="en-US" dirty="0"/>
              <a:t>Why SQL still remain relevant throughout the trend?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5" y="1427967"/>
            <a:ext cx="5934581" cy="50649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dirty="0"/>
              <a:t>By gender, men have shown more participation in tech with the highest number of them having a bachelor’s degree </a:t>
            </a:r>
          </a:p>
          <a:p>
            <a:r>
              <a:rPr lang="en-US" dirty="0"/>
              <a:t>In the future, JavaScript and HTML/CSS will remain at the top of the list. </a:t>
            </a:r>
          </a:p>
          <a:p>
            <a:r>
              <a:rPr lang="en-US" dirty="0"/>
              <a:t>PostgreSQL is presented to be in the first place instead of MySQL, compared to the disappearance of Microsoft SQL Server and SQLite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48396" y="1445005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r>
              <a:rPr lang="en-US" sz="3000" dirty="0"/>
              <a:t>Large number of men with bachelor’s Degree tend to participate </a:t>
            </a:r>
          </a:p>
          <a:p>
            <a:r>
              <a:rPr lang="en-US" sz="3000" dirty="0"/>
              <a:t>JavaScript/ and HTML/CSS will continue to thrive along with time</a:t>
            </a:r>
          </a:p>
          <a:p>
            <a:r>
              <a:rPr lang="en-US" sz="3000" dirty="0"/>
              <a:t>SQL servers will be required but the most popular database is expected to be PostgreSQL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HTML/CSS language is estimated to be popular as time goes by </a:t>
            </a:r>
          </a:p>
          <a:p>
            <a:r>
              <a:rPr lang="en-US" dirty="0"/>
              <a:t>PostgreSQL database will also be popular among the databases </a:t>
            </a:r>
          </a:p>
          <a:p>
            <a:r>
              <a:rPr lang="en-US" dirty="0"/>
              <a:t>Men are more interested in IT skills more than women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4D3C8A8-3419-795A-0D17-19459B32B1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8546" y="1825625"/>
            <a:ext cx="6229480" cy="435133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E3253D-58F6-2CAB-CBAB-C36F4A0A26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63974" y="1825625"/>
            <a:ext cx="5555826" cy="3848665"/>
          </a:xfr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4484318" cy="33826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Module 1 you have collected the job posting data using Job API in a file named “</a:t>
            </a:r>
            <a:r>
              <a:rPr lang="en-IN" dirty="0"/>
              <a:t>job-postings.xlsx</a:t>
            </a:r>
            <a:r>
              <a:rPr lang="en-US" dirty="0"/>
              <a:t>”. Present that data using a bar chart here. Order the bar chart in the descending order of the number of job postings.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3635A5-E407-DF91-EE1F-9BB79A1D4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718" y="1991638"/>
            <a:ext cx="6513534" cy="433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86197"/>
            <a:ext cx="5181600" cy="4768565"/>
          </a:xfrm>
        </p:spPr>
        <p:txBody>
          <a:bodyPr>
            <a:noAutofit/>
          </a:bodyPr>
          <a:lstStyle/>
          <a:p>
            <a:r>
              <a:rPr lang="en-US" dirty="0"/>
              <a:t>Executive Summary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sz="2800" dirty="0"/>
              <a:t>Visualization – Charts</a:t>
            </a:r>
          </a:p>
          <a:p>
            <a:pPr lvl="1"/>
            <a:r>
              <a:rPr lang="en-US" sz="2800" dirty="0"/>
              <a:t>Dashboard</a:t>
            </a:r>
          </a:p>
          <a:p>
            <a:r>
              <a:rPr lang="en-US" dirty="0"/>
              <a:t>Discussion</a:t>
            </a:r>
          </a:p>
          <a:p>
            <a:pPr lvl="1"/>
            <a:r>
              <a:rPr lang="en-US" sz="2800" dirty="0"/>
              <a:t>Findings &amp; Implications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6" y="2191385"/>
            <a:ext cx="4846090" cy="32950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Module 1 you have collected the job postings data using web scraping in a file named “</a:t>
            </a:r>
            <a:r>
              <a:rPr lang="en-IN" dirty="0"/>
              <a:t>popular-</a:t>
            </a:r>
            <a:r>
              <a:rPr lang="en-IN" dirty="0" err="1"/>
              <a:t>languages.csv</a:t>
            </a:r>
            <a:r>
              <a:rPr lang="en-US" dirty="0"/>
              <a:t>”. Present that data using a bar chart here. Order the bar chart in the descending order of salary.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559F83-16AF-145F-1A73-C97AF2DC2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395" y="1708614"/>
            <a:ext cx="5929053" cy="414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50001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Collecting demand of jobs open from various          technology and locations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 Analyzing the data and identifying insights and trends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 Top programming languages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 Top databases skills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  Popular IDEs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 Bringing information together with a dashboard showing current skills, future trend skills, and demographics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match the current technology programming in order to ensure that it is align with the current expertise in its specific fields ( IT solutions and consultants)</a:t>
            </a:r>
          </a:p>
          <a:p>
            <a:r>
              <a:rPr lang="en-US" dirty="0"/>
              <a:t> </a:t>
            </a:r>
            <a:r>
              <a:rPr lang="en-IN" dirty="0"/>
              <a:t>Focus problems:</a:t>
            </a:r>
            <a:endParaRPr lang="en-US" dirty="0"/>
          </a:p>
          <a:p>
            <a:pPr lvl="1"/>
            <a:r>
              <a:rPr lang="en-US" sz="2800" dirty="0"/>
              <a:t>What are the programming/database skills in the present?</a:t>
            </a:r>
          </a:p>
          <a:p>
            <a:pPr lvl="1"/>
            <a:r>
              <a:rPr lang="en-US" sz="2800" dirty="0"/>
              <a:t>What are the programming/database skills in the future? 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fontScale="92500" lnSpcReduction="20000"/>
          </a:bodyPr>
          <a:lstStyle/>
          <a:p>
            <a:r>
              <a:rPr lang="en-IN" sz="3000" dirty="0"/>
              <a:t>Data Collection</a:t>
            </a:r>
            <a:endParaRPr lang="en-US" sz="3000" dirty="0"/>
          </a:p>
          <a:p>
            <a:r>
              <a:rPr lang="en-IN" sz="3000" dirty="0"/>
              <a:t>Data Wrangling</a:t>
            </a:r>
            <a:endParaRPr lang="en-US" sz="3000" dirty="0"/>
          </a:p>
          <a:p>
            <a:r>
              <a:rPr lang="en-IN" sz="3000" dirty="0"/>
              <a:t>Exploring Data Analysis</a:t>
            </a:r>
          </a:p>
          <a:p>
            <a:r>
              <a:rPr lang="en-IN" sz="3000" dirty="0"/>
              <a:t>Data Visualization</a:t>
            </a:r>
          </a:p>
          <a:p>
            <a:r>
              <a:rPr lang="en-IN" sz="3000" dirty="0"/>
              <a:t>Dashboard Creation</a:t>
            </a:r>
          </a:p>
          <a:p>
            <a:r>
              <a:rPr lang="en-IN" sz="3000" dirty="0"/>
              <a:t>Presenting of Findings</a:t>
            </a:r>
            <a:endParaRPr lang="en-US" sz="3000" dirty="0"/>
          </a:p>
          <a:p>
            <a:r>
              <a:rPr lang="en-IN" sz="3000" dirty="0"/>
              <a:t> Data source: Job postings (https://cf-coursesdata.s3.us.cloud-object-storage.appdomain.cloud/IBMDA0321EN-SkillsNetwork/LargeData/m1_survey_data.csv) </a:t>
            </a:r>
            <a:endParaRPr lang="en-US" sz="3000" dirty="0"/>
          </a:p>
          <a:p>
            <a:pPr lvl="1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525BDB-0A40-1C78-5673-C005AEC16F86}"/>
              </a:ext>
            </a:extLst>
          </p:cNvPr>
          <p:cNvSpPr txBox="1"/>
          <p:nvPr/>
        </p:nvSpPr>
        <p:spPr>
          <a:xfrm>
            <a:off x="989556" y="2029216"/>
            <a:ext cx="96199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IBM Plex Mono Text" panose="020B0509050203000203" pitchFamily="49" charset="0"/>
              </a:rPr>
              <a:t>In the following sections we will see graphical data from survey  respondents regarding their age, gender, programming  language/database preference and use, education level and sex</a:t>
            </a:r>
            <a:endParaRPr lang="en-IN" sz="2800" dirty="0">
              <a:solidFill>
                <a:srgbClr val="0070C0"/>
              </a:solidFill>
              <a:latin typeface="IBM Plex Mono Text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18597-6864-EC9B-46F4-E72FD3F9C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06661"/>
            <a:ext cx="4439270" cy="3986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BA123E-1023-9FA0-51FA-501436E59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260" y="2327564"/>
            <a:ext cx="5147889" cy="411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4"/>
            <a:ext cx="5181600" cy="451254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000" dirty="0"/>
              <a:t>Findings</a:t>
            </a:r>
          </a:p>
          <a:p>
            <a:r>
              <a:rPr lang="en-US" sz="3300" dirty="0"/>
              <a:t>Based on both findings, it is obvious that JavaScript is the highest number of people working, followed by HTML and CSS. </a:t>
            </a:r>
          </a:p>
          <a:p>
            <a:r>
              <a:rPr lang="en-US" sz="3300" dirty="0"/>
              <a:t>The third most used language SQL has been replaced by Phyton on the future trend </a:t>
            </a:r>
          </a:p>
          <a:p>
            <a:r>
              <a:rPr lang="en-US" sz="3300" dirty="0"/>
              <a:t>C++, which is the lowest number of users will be replaced with Koitlin language based on the future trends.</a:t>
            </a:r>
          </a:p>
          <a:p>
            <a:pPr marL="0" indent="0">
              <a:buNone/>
            </a:pPr>
            <a:endParaRPr lang="en-US" sz="33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algn="just"/>
            <a:r>
              <a:rPr lang="en-US" sz="3300" dirty="0"/>
              <a:t>There are no changes for the JavaScript and HTML and CSS trends. </a:t>
            </a:r>
          </a:p>
          <a:p>
            <a:pPr algn="just"/>
            <a:r>
              <a:rPr lang="en-US" sz="3300" dirty="0"/>
              <a:t> Phyton has been increasingly used as compared to Bash/Shell/PowerShell </a:t>
            </a:r>
          </a:p>
          <a:p>
            <a:pPr algn="just"/>
            <a:r>
              <a:rPr lang="en-US" sz="3300" dirty="0"/>
              <a:t> Though SQL has dropped in number, it still remains usable.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65A745-2F0B-9C31-6292-31D63E68C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84" y="2506661"/>
            <a:ext cx="4911915" cy="38493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F81450-F8D4-A8A5-4AA9-8F50CD7EC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452247"/>
            <a:ext cx="4614949" cy="367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762</Words>
  <Application>Microsoft Office PowerPoint</Application>
  <PresentationFormat>Widescreen</PresentationFormat>
  <Paragraphs>104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Helv</vt:lpstr>
      <vt:lpstr>IBM Plex Mono SemiBold</vt:lpstr>
      <vt:lpstr>IBM Plex Mono Text</vt:lpstr>
      <vt:lpstr>Wingdings</vt:lpstr>
      <vt:lpstr>SLIDE_TEMPLATE_skill_network</vt:lpstr>
      <vt:lpstr>Future Programming Language Trends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Ateef Mohammed</cp:lastModifiedBy>
  <cp:revision>26</cp:revision>
  <dcterms:created xsi:type="dcterms:W3CDTF">2020-10-28T18:29:43Z</dcterms:created>
  <dcterms:modified xsi:type="dcterms:W3CDTF">2024-04-16T21:32:32Z</dcterms:modified>
</cp:coreProperties>
</file>