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 id="2147484068" r:id="rId2"/>
  </p:sldMasterIdLst>
  <p:notesMasterIdLst>
    <p:notesMasterId r:id="rId16"/>
  </p:notesMasterIdLst>
  <p:sldIdLst>
    <p:sldId id="256" r:id="rId3"/>
    <p:sldId id="268" r:id="rId4"/>
    <p:sldId id="269" r:id="rId5"/>
    <p:sldId id="266" r:id="rId6"/>
    <p:sldId id="257" r:id="rId7"/>
    <p:sldId id="258" r:id="rId8"/>
    <p:sldId id="259" r:id="rId9"/>
    <p:sldId id="260" r:id="rId10"/>
    <p:sldId id="261" r:id="rId11"/>
    <p:sldId id="262" r:id="rId12"/>
    <p:sldId id="263" r:id="rId13"/>
    <p:sldId id="271"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6D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024" autoAdjust="0"/>
  </p:normalViewPr>
  <p:slideViewPr>
    <p:cSldViewPr snapToGrid="0">
      <p:cViewPr>
        <p:scale>
          <a:sx n="75" d="100"/>
          <a:sy n="75" d="100"/>
        </p:scale>
        <p:origin x="974"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021BD-4307-4FC9-9596-0BAA132F5A47}" type="datetimeFigureOut">
              <a:rPr lang="en-US" smtClean="0"/>
              <a:t>24-Mar-23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7E5E1-252F-4C26-9CC8-CBECEC6F70A3}" type="slidenum">
              <a:rPr lang="en-US" smtClean="0"/>
              <a:t>‹#›</a:t>
            </a:fld>
            <a:endParaRPr lang="en-US"/>
          </a:p>
        </p:txBody>
      </p:sp>
    </p:spTree>
    <p:extLst>
      <p:ext uri="{BB962C8B-B14F-4D97-AF65-F5344CB8AC3E}">
        <p14:creationId xmlns:p14="http://schemas.microsoft.com/office/powerpoint/2010/main" val="2612633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57E5E1-252F-4C26-9CC8-CBECEC6F70A3}" type="slidenum">
              <a:rPr lang="en-US" smtClean="0"/>
              <a:t>1</a:t>
            </a:fld>
            <a:endParaRPr lang="en-US"/>
          </a:p>
        </p:txBody>
      </p:sp>
    </p:spTree>
    <p:extLst>
      <p:ext uri="{BB962C8B-B14F-4D97-AF65-F5344CB8AC3E}">
        <p14:creationId xmlns:p14="http://schemas.microsoft.com/office/powerpoint/2010/main" val="85646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57E5E1-252F-4C26-9CC8-CBECEC6F70A3}" type="slidenum">
              <a:rPr lang="en-US" smtClean="0"/>
              <a:t>2</a:t>
            </a:fld>
            <a:endParaRPr lang="en-US"/>
          </a:p>
        </p:txBody>
      </p:sp>
    </p:spTree>
    <p:extLst>
      <p:ext uri="{BB962C8B-B14F-4D97-AF65-F5344CB8AC3E}">
        <p14:creationId xmlns:p14="http://schemas.microsoft.com/office/powerpoint/2010/main" val="362925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57E5E1-252F-4C26-9CC8-CBECEC6F70A3}" type="slidenum">
              <a:rPr lang="en-US" smtClean="0"/>
              <a:t>3</a:t>
            </a:fld>
            <a:endParaRPr lang="en-US"/>
          </a:p>
        </p:txBody>
      </p:sp>
    </p:spTree>
    <p:extLst>
      <p:ext uri="{BB962C8B-B14F-4D97-AF65-F5344CB8AC3E}">
        <p14:creationId xmlns:p14="http://schemas.microsoft.com/office/powerpoint/2010/main" val="1596149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57E5E1-252F-4C26-9CC8-CBECEC6F70A3}" type="slidenum">
              <a:rPr lang="en-US" smtClean="0"/>
              <a:t>6</a:t>
            </a:fld>
            <a:endParaRPr lang="en-US"/>
          </a:p>
        </p:txBody>
      </p:sp>
    </p:spTree>
    <p:extLst>
      <p:ext uri="{BB962C8B-B14F-4D97-AF65-F5344CB8AC3E}">
        <p14:creationId xmlns:p14="http://schemas.microsoft.com/office/powerpoint/2010/main" val="4077035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57E5E1-252F-4C26-9CC8-CBECEC6F70A3}" type="slidenum">
              <a:rPr lang="en-US" smtClean="0"/>
              <a:t>11</a:t>
            </a:fld>
            <a:endParaRPr lang="en-US"/>
          </a:p>
        </p:txBody>
      </p:sp>
    </p:spTree>
    <p:extLst>
      <p:ext uri="{BB962C8B-B14F-4D97-AF65-F5344CB8AC3E}">
        <p14:creationId xmlns:p14="http://schemas.microsoft.com/office/powerpoint/2010/main" val="3245907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57E5E1-252F-4C26-9CC8-CBECEC6F70A3}" type="slidenum">
              <a:rPr lang="en-US" smtClean="0"/>
              <a:t>12</a:t>
            </a:fld>
            <a:endParaRPr lang="en-US"/>
          </a:p>
        </p:txBody>
      </p:sp>
    </p:spTree>
    <p:extLst>
      <p:ext uri="{BB962C8B-B14F-4D97-AF65-F5344CB8AC3E}">
        <p14:creationId xmlns:p14="http://schemas.microsoft.com/office/powerpoint/2010/main" val="424231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57E5E1-252F-4C26-9CC8-CBECEC6F70A3}" type="slidenum">
              <a:rPr lang="en-US" smtClean="0"/>
              <a:t>13</a:t>
            </a:fld>
            <a:endParaRPr lang="en-US"/>
          </a:p>
        </p:txBody>
      </p:sp>
    </p:spTree>
    <p:extLst>
      <p:ext uri="{BB962C8B-B14F-4D97-AF65-F5344CB8AC3E}">
        <p14:creationId xmlns:p14="http://schemas.microsoft.com/office/powerpoint/2010/main" val="2610314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73700F4-966B-43D1-974C-FFBD35207A2F}" type="datetimeFigureOut">
              <a:rPr lang="en-US" smtClean="0"/>
              <a:t>24-Mar-23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202528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700F4-966B-43D1-974C-FFBD35207A2F}" type="datetimeFigureOut">
              <a:rPr lang="en-US" smtClean="0"/>
              <a:t>24-Mar-23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1379124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700F4-966B-43D1-974C-FFBD35207A2F}" type="datetimeFigureOut">
              <a:rPr lang="en-US" smtClean="0"/>
              <a:t>24-Mar-23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3555924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3700F4-966B-43D1-974C-FFBD35207A2F}" type="datetimeFigureOut">
              <a:rPr lang="en-US" smtClean="0"/>
              <a:t>24-Mar-23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2123945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700F4-966B-43D1-974C-FFBD35207A2F}" type="datetimeFigureOut">
              <a:rPr lang="en-US" smtClean="0"/>
              <a:t>24-Mar-23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4006389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3700F4-966B-43D1-974C-FFBD35207A2F}" type="datetimeFigureOut">
              <a:rPr lang="en-US" smtClean="0"/>
              <a:t>24-Mar-23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2486136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3700F4-966B-43D1-974C-FFBD35207A2F}" type="datetimeFigureOut">
              <a:rPr lang="en-US" smtClean="0"/>
              <a:t>24-Mar-23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2288624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3700F4-966B-43D1-974C-FFBD35207A2F}" type="datetimeFigureOut">
              <a:rPr lang="en-US" smtClean="0"/>
              <a:t>24-Mar-23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3620410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3700F4-966B-43D1-974C-FFBD35207A2F}" type="datetimeFigureOut">
              <a:rPr lang="en-US" smtClean="0"/>
              <a:t>24-Mar-23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3131631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73700F4-966B-43D1-974C-FFBD35207A2F}" type="datetimeFigureOut">
              <a:rPr lang="en-US" smtClean="0"/>
              <a:t>24-Mar-23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1331072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3700F4-966B-43D1-974C-FFBD35207A2F}" type="datetimeFigureOut">
              <a:rPr lang="en-US" smtClean="0"/>
              <a:t>24-Mar-23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1496833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3700F4-966B-43D1-974C-FFBD35207A2F}" type="datetimeFigureOut">
              <a:rPr lang="en-US" smtClean="0"/>
              <a:t>24-Mar-23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2325625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3700F4-966B-43D1-974C-FFBD35207A2F}" type="datetimeFigureOut">
              <a:rPr lang="en-US" smtClean="0"/>
              <a:t>24-Mar-23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19043922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3700F4-966B-43D1-974C-FFBD35207A2F}" type="datetimeFigureOut">
              <a:rPr lang="en-US" smtClean="0"/>
              <a:t>24-Mar-23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14237946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3700F4-966B-43D1-974C-FFBD35207A2F}" type="datetimeFigureOut">
              <a:rPr lang="en-US" smtClean="0"/>
              <a:t>24-Mar-23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41761290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3700F4-966B-43D1-974C-FFBD35207A2F}" type="datetimeFigureOut">
              <a:rPr lang="en-US" smtClean="0"/>
              <a:t>24-Mar-23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9233D05-3E4C-4C2E-BF1F-028EB43745F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27508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3700F4-966B-43D1-974C-FFBD35207A2F}" type="datetimeFigureOut">
              <a:rPr lang="en-US" smtClean="0"/>
              <a:t>24-Mar-23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39930643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73700F4-966B-43D1-974C-FFBD35207A2F}" type="datetimeFigureOut">
              <a:rPr lang="en-US" smtClean="0"/>
              <a:t>24-Mar-23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20558480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73700F4-966B-43D1-974C-FFBD35207A2F}" type="datetimeFigureOut">
              <a:rPr lang="en-US" smtClean="0"/>
              <a:t>24-Mar-23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13300569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700F4-966B-43D1-974C-FFBD35207A2F}" type="datetimeFigureOut">
              <a:rPr lang="en-US" smtClean="0"/>
              <a:t>24-Mar-23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3687146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73700F4-966B-43D1-974C-FFBD35207A2F}" type="datetimeFigureOut">
              <a:rPr lang="en-US" smtClean="0"/>
              <a:t>24-Mar-23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9233D05-3E4C-4C2E-BF1F-028EB43745F3}" type="slidenum">
              <a:rPr lang="en-US" smtClean="0"/>
              <a:t>‹#›</a:t>
            </a:fld>
            <a:endParaRPr lang="en-US"/>
          </a:p>
        </p:txBody>
      </p:sp>
    </p:spTree>
    <p:extLst>
      <p:ext uri="{BB962C8B-B14F-4D97-AF65-F5344CB8AC3E}">
        <p14:creationId xmlns:p14="http://schemas.microsoft.com/office/powerpoint/2010/main" val="2719269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D73700F4-966B-43D1-974C-FFBD35207A2F}" type="datetimeFigureOut">
              <a:rPr lang="en-US" smtClean="0"/>
              <a:t>24-Mar-23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3865576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73700F4-966B-43D1-974C-FFBD35207A2F}" type="datetimeFigureOut">
              <a:rPr lang="en-US" smtClean="0"/>
              <a:t>24-Mar-23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1408979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D73700F4-966B-43D1-974C-FFBD35207A2F}" type="datetimeFigureOut">
              <a:rPr lang="en-US" smtClean="0"/>
              <a:t>24-Mar-23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233D05-3E4C-4C2E-BF1F-028EB43745F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4951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3700F4-966B-43D1-974C-FFBD35207A2F}" type="datetimeFigureOut">
              <a:rPr lang="en-US" smtClean="0"/>
              <a:t>24-Mar-23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372051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700F4-966B-43D1-974C-FFBD35207A2F}" type="datetimeFigureOut">
              <a:rPr lang="en-US" smtClean="0"/>
              <a:t>24-Mar-23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198212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3700F4-966B-43D1-974C-FFBD35207A2F}" type="datetimeFigureOut">
              <a:rPr lang="en-US" smtClean="0"/>
              <a:t>24-Mar-23</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1971616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D73700F4-966B-43D1-974C-FFBD35207A2F}" type="datetimeFigureOut">
              <a:rPr lang="en-US" smtClean="0"/>
              <a:t>24-Mar-23</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09233D05-3E4C-4C2E-BF1F-028EB43745F3}" type="slidenum">
              <a:rPr lang="en-US" smtClean="0"/>
              <a:t>‹#›</a:t>
            </a:fld>
            <a:endParaRPr lang="en-US"/>
          </a:p>
        </p:txBody>
      </p:sp>
    </p:spTree>
    <p:extLst>
      <p:ext uri="{BB962C8B-B14F-4D97-AF65-F5344CB8AC3E}">
        <p14:creationId xmlns:p14="http://schemas.microsoft.com/office/powerpoint/2010/main" val="3331961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73700F4-966B-43D1-974C-FFBD35207A2F}" type="datetimeFigureOut">
              <a:rPr lang="en-US" smtClean="0"/>
              <a:t>24-Mar-23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9233D05-3E4C-4C2E-BF1F-028EB43745F3}" type="slidenum">
              <a:rPr lang="en-US" smtClean="0"/>
              <a:t>‹#›</a:t>
            </a:fld>
            <a:endParaRPr lang="en-US"/>
          </a:p>
        </p:txBody>
      </p:sp>
    </p:spTree>
    <p:extLst>
      <p:ext uri="{BB962C8B-B14F-4D97-AF65-F5344CB8AC3E}">
        <p14:creationId xmlns:p14="http://schemas.microsoft.com/office/powerpoint/2010/main" val="3011892892"/>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73700F4-966B-43D1-974C-FFBD35207A2F}" type="datetimeFigureOut">
              <a:rPr lang="en-US" smtClean="0"/>
              <a:t>24-Mar-23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9233D05-3E4C-4C2E-BF1F-028EB43745F3}" type="slidenum">
              <a:rPr lang="en-US" smtClean="0"/>
              <a:t>‹#›</a:t>
            </a:fld>
            <a:endParaRPr lang="en-US"/>
          </a:p>
        </p:txBody>
      </p:sp>
    </p:spTree>
    <p:extLst>
      <p:ext uri="{BB962C8B-B14F-4D97-AF65-F5344CB8AC3E}">
        <p14:creationId xmlns:p14="http://schemas.microsoft.com/office/powerpoint/2010/main" val="3075983548"/>
      </p:ext>
    </p:extLst>
  </p:cSld>
  <p:clrMap bg1="dk1" tx1="lt1" bg2="dk2" tx2="lt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 id="2147484081" r:id="rId13"/>
    <p:sldLayoutId id="2147484082" r:id="rId14"/>
    <p:sldLayoutId id="2147484083" r:id="rId15"/>
    <p:sldLayoutId id="2147484084" r:id="rId16"/>
    <p:sldLayoutId id="21474840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3" name="Rectangle 32">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5" name="Picture 34">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37" name="Rectangle 36">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163BD20A-F147-408D-9566-BF671465634F}"/>
              </a:ext>
            </a:extLst>
          </p:cNvPr>
          <p:cNvSpPr/>
          <p:nvPr/>
        </p:nvSpPr>
        <p:spPr>
          <a:xfrm>
            <a:off x="840510" y="2733709"/>
            <a:ext cx="7657792" cy="1373070"/>
          </a:xfrm>
          <a:prstGeom prst="rect">
            <a:avLst/>
          </a:prstGeom>
        </p:spPr>
        <p:txBody>
          <a:bodyPr vert="horz" lIns="91440" tIns="45720" rIns="91440" bIns="45720" rtlCol="0" anchor="b">
            <a:normAutofit lnSpcReduction="10000"/>
          </a:bodyPr>
          <a:lstStyle/>
          <a:p>
            <a:pPr defTabSz="914400">
              <a:lnSpc>
                <a:spcPct val="90000"/>
              </a:lnSpc>
              <a:spcBef>
                <a:spcPct val="0"/>
              </a:spcBef>
              <a:spcAft>
                <a:spcPts val="600"/>
              </a:spcAft>
            </a:pPr>
            <a:r>
              <a:rPr lang="en-US" sz="4600" dirty="0">
                <a:ln w="0"/>
                <a:solidFill>
                  <a:srgbClr val="92D050"/>
                </a:solidFill>
                <a:latin typeface="+mj-lt"/>
                <a:ea typeface="+mj-ea"/>
                <a:cs typeface="+mj-cs"/>
              </a:rPr>
              <a:t>PENS AND PRINTERS</a:t>
            </a:r>
          </a:p>
          <a:p>
            <a:pPr defTabSz="914400">
              <a:lnSpc>
                <a:spcPct val="90000"/>
              </a:lnSpc>
              <a:spcBef>
                <a:spcPct val="0"/>
              </a:spcBef>
              <a:spcAft>
                <a:spcPts val="600"/>
              </a:spcAft>
            </a:pPr>
            <a:r>
              <a:rPr lang="en-US" sz="4600" dirty="0">
                <a:ln w="0"/>
                <a:solidFill>
                  <a:srgbClr val="FFFFFF"/>
                </a:solidFill>
                <a:latin typeface="+mj-lt"/>
                <a:ea typeface="+mj-ea"/>
                <a:cs typeface="+mj-cs"/>
              </a:rPr>
              <a:t>SALES STRATEGY ANALYSIS</a:t>
            </a:r>
            <a:endParaRPr lang="en-US" sz="4600" b="0" cap="none" spc="0" dirty="0">
              <a:ln w="0"/>
              <a:solidFill>
                <a:srgbClr val="FFFFFF"/>
              </a:solidFill>
              <a:effectLst/>
              <a:latin typeface="+mj-lt"/>
              <a:ea typeface="+mj-ea"/>
              <a:cs typeface="+mj-cs"/>
            </a:endParaRPr>
          </a:p>
        </p:txBody>
      </p:sp>
    </p:spTree>
    <p:extLst>
      <p:ext uri="{BB962C8B-B14F-4D97-AF65-F5344CB8AC3E}">
        <p14:creationId xmlns:p14="http://schemas.microsoft.com/office/powerpoint/2010/main" val="4017563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06A14D5-4A74-42BB-BB22-2861A56EBB29}"/>
              </a:ext>
            </a:extLst>
          </p:cNvPr>
          <p:cNvSpPr>
            <a:spLocks noGrp="1"/>
          </p:cNvSpPr>
          <p:nvPr>
            <p:ph type="subTitle" idx="1"/>
          </p:nvPr>
        </p:nvSpPr>
        <p:spPr>
          <a:xfrm>
            <a:off x="7200116" y="1648143"/>
            <a:ext cx="4618184" cy="4875364"/>
          </a:xfrm>
        </p:spPr>
        <p:txBody>
          <a:bodyPr>
            <a:noAutofit/>
          </a:bodyPr>
          <a:lstStyle/>
          <a:p>
            <a:pPr algn="just">
              <a:lnSpc>
                <a:spcPct val="90000"/>
              </a:lnSpc>
            </a:pPr>
            <a:r>
              <a:rPr lang="en-US" sz="2800" dirty="0">
                <a:solidFill>
                  <a:schemeClr val="tx1"/>
                </a:solidFill>
                <a:latin typeface="Bahnschrift SemiBold Condensed" panose="020B0502040204020203" pitchFamily="34" charset="0"/>
              </a:rPr>
              <a:t>While analyzing weekly revenue by sales method, we can visualize that there is no trend in total revenue over week. But interestingly, there is a huge declination in email revenue, and increase in combination strategy. We can also clearly see that the most of the revenue produced by email method was generated in the first week itself.</a:t>
            </a:r>
          </a:p>
        </p:txBody>
      </p:sp>
      <p:sp>
        <p:nvSpPr>
          <p:cNvPr id="62" name="Rectangle 61">
            <a:extLst>
              <a:ext uri="{FF2B5EF4-FFF2-40B4-BE49-F238E27FC236}">
                <a16:creationId xmlns:a16="http://schemas.microsoft.com/office/drawing/2014/main" id="{0357312D-DDCF-4158-A403-07585881B113}"/>
              </a:ext>
            </a:extLst>
          </p:cNvPr>
          <p:cNvSpPr/>
          <p:nvPr/>
        </p:nvSpPr>
        <p:spPr>
          <a:xfrm>
            <a:off x="6351534" y="1317334"/>
            <a:ext cx="468904" cy="4750220"/>
          </a:xfrm>
          <a:prstGeom prst="rect">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B4C4AB5-EC0E-4B9C-971D-97F5D3C7B153}"/>
              </a:ext>
            </a:extLst>
          </p:cNvPr>
          <p:cNvSpPr/>
          <p:nvPr/>
        </p:nvSpPr>
        <p:spPr>
          <a:xfrm>
            <a:off x="5405" y="-49305"/>
            <a:ext cx="12192000" cy="116541"/>
          </a:xfrm>
          <a:prstGeom prst="rect">
            <a:avLst/>
          </a:prstGeom>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D2FCC8-ECAE-4F4D-9EDD-F57387B0D3FC}"/>
              </a:ext>
            </a:extLst>
          </p:cNvPr>
          <p:cNvSpPr/>
          <p:nvPr/>
        </p:nvSpPr>
        <p:spPr>
          <a:xfrm rot="16200000">
            <a:off x="-3359424" y="3355139"/>
            <a:ext cx="6822141" cy="111867"/>
          </a:xfrm>
          <a:prstGeom prst="rect">
            <a:avLst/>
          </a:prstGeom>
          <a:solidFill>
            <a:schemeClr val="tx2">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1950FF-8FF2-4EE9-A5D1-7DDD0FA31229}"/>
              </a:ext>
            </a:extLst>
          </p:cNvPr>
          <p:cNvSpPr/>
          <p:nvPr/>
        </p:nvSpPr>
        <p:spPr>
          <a:xfrm>
            <a:off x="5405" y="6705600"/>
            <a:ext cx="12192000" cy="116541"/>
          </a:xfrm>
          <a:prstGeom prst="rect">
            <a:avLst/>
          </a:prstGeom>
          <a:solidFill>
            <a:schemeClr val="tx2">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5B3D372-C50F-4850-A2EC-AD95EE6D5794}"/>
              </a:ext>
            </a:extLst>
          </p:cNvPr>
          <p:cNvSpPr/>
          <p:nvPr/>
        </p:nvSpPr>
        <p:spPr>
          <a:xfrm rot="16200000">
            <a:off x="8730401" y="3341691"/>
            <a:ext cx="6822141" cy="111867"/>
          </a:xfrm>
          <a:prstGeom prst="rect">
            <a:avLst/>
          </a:prstGeom>
          <a:solidFill>
            <a:schemeClr val="bg2">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4" name="AutoShape 4" descr="average revenue by sales methodt">
            <a:extLst>
              <a:ext uri="{FF2B5EF4-FFF2-40B4-BE49-F238E27FC236}">
                <a16:creationId xmlns:a16="http://schemas.microsoft.com/office/drawing/2014/main" id="{1B4D792D-C294-4E35-88D7-24809872B9E7}"/>
              </a:ext>
            </a:extLst>
          </p:cNvPr>
          <p:cNvSpPr>
            <a:spLocks noChangeAspect="1" noChangeArrowheads="1"/>
          </p:cNvSpPr>
          <p:nvPr/>
        </p:nvSpPr>
        <p:spPr bwMode="auto">
          <a:xfrm>
            <a:off x="2129742" y="3276600"/>
            <a:ext cx="4118658" cy="41186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6" descr="average revenue by sales methodt">
            <a:extLst>
              <a:ext uri="{FF2B5EF4-FFF2-40B4-BE49-F238E27FC236}">
                <a16:creationId xmlns:a16="http://schemas.microsoft.com/office/drawing/2014/main" id="{9E563206-AF18-4AFF-A7B7-AA35681370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average revenue by sales methodt">
            <a:extLst>
              <a:ext uri="{FF2B5EF4-FFF2-40B4-BE49-F238E27FC236}">
                <a16:creationId xmlns:a16="http://schemas.microsoft.com/office/drawing/2014/main" id="{62921209-65C1-4A79-AB36-1E67FC281BD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0" descr="average revenue by sales methodt">
            <a:extLst>
              <a:ext uri="{FF2B5EF4-FFF2-40B4-BE49-F238E27FC236}">
                <a16:creationId xmlns:a16="http://schemas.microsoft.com/office/drawing/2014/main" id="{17269AE8-672B-48D8-A07A-AAC2340686A5}"/>
              </a:ext>
            </a:extLst>
          </p:cNvPr>
          <p:cNvSpPr>
            <a:spLocks noChangeAspect="1" noChangeArrowheads="1"/>
          </p:cNvSpPr>
          <p:nvPr/>
        </p:nvSpPr>
        <p:spPr bwMode="auto">
          <a:xfrm>
            <a:off x="4219436"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2" descr="average revenue by sales methodt">
            <a:extLst>
              <a:ext uri="{FF2B5EF4-FFF2-40B4-BE49-F238E27FC236}">
                <a16:creationId xmlns:a16="http://schemas.microsoft.com/office/drawing/2014/main" id="{6A60B39F-B88F-4A94-B635-A06388E44B3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Chart, bar chart&#10;&#10;Description generated with very high confidence">
            <a:extLst>
              <a:ext uri="{FF2B5EF4-FFF2-40B4-BE49-F238E27FC236}">
                <a16:creationId xmlns:a16="http://schemas.microsoft.com/office/drawing/2014/main" id="{7C7A65E8-AE79-48E5-99E9-35A2845E17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1" y="2117345"/>
            <a:ext cx="5973273" cy="3729886"/>
          </a:xfrm>
          <a:prstGeom prst="rect">
            <a:avLst/>
          </a:prstGeom>
        </p:spPr>
      </p:pic>
      <p:sp>
        <p:nvSpPr>
          <p:cNvPr id="18" name="Title 1">
            <a:extLst>
              <a:ext uri="{FF2B5EF4-FFF2-40B4-BE49-F238E27FC236}">
                <a16:creationId xmlns:a16="http://schemas.microsoft.com/office/drawing/2014/main" id="{AE783F9D-9666-46FB-A133-04A3AE42CB94}"/>
              </a:ext>
            </a:extLst>
          </p:cNvPr>
          <p:cNvSpPr txBox="1">
            <a:spLocks/>
          </p:cNvSpPr>
          <p:nvPr/>
        </p:nvSpPr>
        <p:spPr>
          <a:xfrm>
            <a:off x="688526" y="1747519"/>
            <a:ext cx="5354538" cy="576581"/>
          </a:xfrm>
          <a:prstGeom prst="rect">
            <a:avLst/>
          </a:prstGeom>
          <a:ln w="50800" cap="flat" cmpd="sng" algn="ctr">
            <a:solidFill>
              <a:schemeClr val="lt1"/>
            </a:solidFill>
            <a:prstDash val="solid"/>
            <a:miter lim="800000"/>
          </a:ln>
        </p:spPr>
        <p:style>
          <a:lnRef idx="3">
            <a:schemeClr val="lt1"/>
          </a:lnRef>
          <a:fillRef idx="1">
            <a:schemeClr val="accent4"/>
          </a:fillRef>
          <a:effectRef idx="1">
            <a:schemeClr val="accent4"/>
          </a:effectRef>
          <a:fontRef idx="minor">
            <a:schemeClr val="lt1"/>
          </a:fontRef>
        </p:style>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200" dirty="0"/>
              <a:t>Weekly revenue by sales method</a:t>
            </a:r>
          </a:p>
        </p:txBody>
      </p:sp>
    </p:spTree>
    <p:extLst>
      <p:ext uri="{BB962C8B-B14F-4D97-AF65-F5344CB8AC3E}">
        <p14:creationId xmlns:p14="http://schemas.microsoft.com/office/powerpoint/2010/main" val="308331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06A14D5-4A74-42BB-BB22-2861A56EBB29}"/>
              </a:ext>
            </a:extLst>
          </p:cNvPr>
          <p:cNvSpPr>
            <a:spLocks noGrp="1"/>
          </p:cNvSpPr>
          <p:nvPr>
            <p:ph type="subTitle" idx="1"/>
          </p:nvPr>
        </p:nvSpPr>
        <p:spPr>
          <a:xfrm>
            <a:off x="7009792" y="1921534"/>
            <a:ext cx="4618184" cy="4875364"/>
          </a:xfrm>
        </p:spPr>
        <p:txBody>
          <a:bodyPr>
            <a:noAutofit/>
          </a:bodyPr>
          <a:lstStyle/>
          <a:p>
            <a:pPr algn="just">
              <a:lnSpc>
                <a:spcPct val="90000"/>
              </a:lnSpc>
            </a:pPr>
            <a:r>
              <a:rPr lang="en-US" sz="2800" dirty="0">
                <a:solidFill>
                  <a:schemeClr val="tx1"/>
                </a:solidFill>
                <a:latin typeface="Bahnschrift SemiBold Condensed" panose="020B0502040204020203" pitchFamily="34" charset="0"/>
              </a:rPr>
              <a:t>We can clearly detect the weekly trend of revenue by sales method. specifically, while the revenue generated through email alone is declining significantly week by week, the revenue generated by email and call is increasing steadily while the revenue by call is maintaining its consistency.</a:t>
            </a:r>
          </a:p>
        </p:txBody>
      </p:sp>
      <p:sp>
        <p:nvSpPr>
          <p:cNvPr id="62" name="Rectangle 61">
            <a:extLst>
              <a:ext uri="{FF2B5EF4-FFF2-40B4-BE49-F238E27FC236}">
                <a16:creationId xmlns:a16="http://schemas.microsoft.com/office/drawing/2014/main" id="{0357312D-DDCF-4158-A403-07585881B113}"/>
              </a:ext>
            </a:extLst>
          </p:cNvPr>
          <p:cNvSpPr/>
          <p:nvPr/>
        </p:nvSpPr>
        <p:spPr>
          <a:xfrm>
            <a:off x="6351534" y="1317334"/>
            <a:ext cx="468904" cy="4750220"/>
          </a:xfrm>
          <a:prstGeom prst="rect">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B4C4AB5-EC0E-4B9C-971D-97F5D3C7B153}"/>
              </a:ext>
            </a:extLst>
          </p:cNvPr>
          <p:cNvSpPr/>
          <p:nvPr/>
        </p:nvSpPr>
        <p:spPr>
          <a:xfrm>
            <a:off x="5405" y="0"/>
            <a:ext cx="12192000" cy="116541"/>
          </a:xfrm>
          <a:prstGeom prst="rect">
            <a:avLst/>
          </a:prstGeom>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D2FCC8-ECAE-4F4D-9EDD-F57387B0D3FC}"/>
              </a:ext>
            </a:extLst>
          </p:cNvPr>
          <p:cNvSpPr/>
          <p:nvPr/>
        </p:nvSpPr>
        <p:spPr>
          <a:xfrm rot="16200000">
            <a:off x="-3359424" y="3355139"/>
            <a:ext cx="6822141" cy="111867"/>
          </a:xfrm>
          <a:prstGeom prst="rect">
            <a:avLst/>
          </a:prstGeom>
          <a:solidFill>
            <a:schemeClr val="tx2">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1950FF-8FF2-4EE9-A5D1-7DDD0FA31229}"/>
              </a:ext>
            </a:extLst>
          </p:cNvPr>
          <p:cNvSpPr/>
          <p:nvPr/>
        </p:nvSpPr>
        <p:spPr>
          <a:xfrm>
            <a:off x="5405" y="6705600"/>
            <a:ext cx="12192000" cy="116541"/>
          </a:xfrm>
          <a:prstGeom prst="rect">
            <a:avLst/>
          </a:prstGeom>
          <a:solidFill>
            <a:schemeClr val="tx2">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5B3D372-C50F-4850-A2EC-AD95EE6D5794}"/>
              </a:ext>
            </a:extLst>
          </p:cNvPr>
          <p:cNvSpPr/>
          <p:nvPr/>
        </p:nvSpPr>
        <p:spPr>
          <a:xfrm rot="16200000">
            <a:off x="8730401" y="3341691"/>
            <a:ext cx="6822141" cy="111867"/>
          </a:xfrm>
          <a:prstGeom prst="rect">
            <a:avLst/>
          </a:prstGeom>
          <a:solidFill>
            <a:schemeClr val="bg2">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4" name="AutoShape 4" descr="average revenue by sales methodt">
            <a:extLst>
              <a:ext uri="{FF2B5EF4-FFF2-40B4-BE49-F238E27FC236}">
                <a16:creationId xmlns:a16="http://schemas.microsoft.com/office/drawing/2014/main" id="{1B4D792D-C294-4E35-88D7-24809872B9E7}"/>
              </a:ext>
            </a:extLst>
          </p:cNvPr>
          <p:cNvSpPr>
            <a:spLocks noChangeAspect="1" noChangeArrowheads="1"/>
          </p:cNvSpPr>
          <p:nvPr/>
        </p:nvSpPr>
        <p:spPr bwMode="auto">
          <a:xfrm>
            <a:off x="2129742" y="3276600"/>
            <a:ext cx="4118658" cy="41186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average revenue by sales methodt">
            <a:extLst>
              <a:ext uri="{FF2B5EF4-FFF2-40B4-BE49-F238E27FC236}">
                <a16:creationId xmlns:a16="http://schemas.microsoft.com/office/drawing/2014/main" id="{9E563206-AF18-4AFF-A7B7-AA35681370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average revenue by sales methodt">
            <a:extLst>
              <a:ext uri="{FF2B5EF4-FFF2-40B4-BE49-F238E27FC236}">
                <a16:creationId xmlns:a16="http://schemas.microsoft.com/office/drawing/2014/main" id="{62921209-65C1-4A79-AB36-1E67FC281BD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0" descr="average revenue by sales methodt">
            <a:extLst>
              <a:ext uri="{FF2B5EF4-FFF2-40B4-BE49-F238E27FC236}">
                <a16:creationId xmlns:a16="http://schemas.microsoft.com/office/drawing/2014/main" id="{17269AE8-672B-48D8-A07A-AAC2340686A5}"/>
              </a:ext>
            </a:extLst>
          </p:cNvPr>
          <p:cNvSpPr>
            <a:spLocks noChangeAspect="1" noChangeArrowheads="1"/>
          </p:cNvSpPr>
          <p:nvPr/>
        </p:nvSpPr>
        <p:spPr bwMode="auto">
          <a:xfrm>
            <a:off x="4219436"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2" descr="average revenue by sales methodt">
            <a:extLst>
              <a:ext uri="{FF2B5EF4-FFF2-40B4-BE49-F238E27FC236}">
                <a16:creationId xmlns:a16="http://schemas.microsoft.com/office/drawing/2014/main" id="{6A60B39F-B88F-4A94-B635-A06388E44B3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Chart, line chart&#10;&#10;Description generated with very high confidence">
            <a:extLst>
              <a:ext uri="{FF2B5EF4-FFF2-40B4-BE49-F238E27FC236}">
                <a16:creationId xmlns:a16="http://schemas.microsoft.com/office/drawing/2014/main" id="{36CA34A2-6302-4B5E-898F-223E789FFA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492" y="1769810"/>
            <a:ext cx="5696676" cy="4341687"/>
          </a:xfrm>
          <a:prstGeom prst="rect">
            <a:avLst/>
          </a:prstGeom>
        </p:spPr>
      </p:pic>
      <p:sp>
        <p:nvSpPr>
          <p:cNvPr id="18" name="Title 1">
            <a:extLst>
              <a:ext uri="{FF2B5EF4-FFF2-40B4-BE49-F238E27FC236}">
                <a16:creationId xmlns:a16="http://schemas.microsoft.com/office/drawing/2014/main" id="{2321FB9A-42C6-4AB0-BC70-87B6C7CCF0F4}"/>
              </a:ext>
            </a:extLst>
          </p:cNvPr>
          <p:cNvSpPr txBox="1">
            <a:spLocks/>
          </p:cNvSpPr>
          <p:nvPr/>
        </p:nvSpPr>
        <p:spPr>
          <a:xfrm>
            <a:off x="764764" y="1549513"/>
            <a:ext cx="5147288" cy="515515"/>
          </a:xfrm>
          <a:prstGeom prst="rect">
            <a:avLst/>
          </a:prstGeom>
          <a:ln w="50800" cap="flat" cmpd="sng" algn="ctr">
            <a:solidFill>
              <a:schemeClr val="lt1"/>
            </a:solidFill>
            <a:prstDash val="solid"/>
            <a:miter lim="800000"/>
          </a:ln>
        </p:spPr>
        <p:style>
          <a:lnRef idx="3">
            <a:schemeClr val="lt1"/>
          </a:lnRef>
          <a:fillRef idx="1">
            <a:schemeClr val="accent4"/>
          </a:fillRef>
          <a:effectRef idx="1">
            <a:schemeClr val="accent4"/>
          </a:effectRef>
          <a:fontRef idx="minor">
            <a:schemeClr val="lt1"/>
          </a:fontRef>
        </p:style>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200" dirty="0"/>
              <a:t>Average revenue by sales method-line plot</a:t>
            </a:r>
          </a:p>
        </p:txBody>
      </p:sp>
    </p:spTree>
    <p:extLst>
      <p:ext uri="{BB962C8B-B14F-4D97-AF65-F5344CB8AC3E}">
        <p14:creationId xmlns:p14="http://schemas.microsoft.com/office/powerpoint/2010/main" val="2760651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6" name="Picture 15">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8" name="Picture 17">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0" name="Rectangle 19">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8" name="Rectangle 27">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32" name="Rectangle 31">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163BD20A-F147-408D-9566-BF671465634F}"/>
              </a:ext>
            </a:extLst>
          </p:cNvPr>
          <p:cNvSpPr/>
          <p:nvPr/>
        </p:nvSpPr>
        <p:spPr>
          <a:xfrm>
            <a:off x="680321" y="2063262"/>
            <a:ext cx="3739279" cy="2661052"/>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dirty="0">
                <a:ln w="0"/>
                <a:solidFill>
                  <a:srgbClr val="FFFFFF"/>
                </a:solidFill>
                <a:latin typeface="+mj-lt"/>
                <a:ea typeface="+mj-ea"/>
                <a:cs typeface="+mj-cs"/>
              </a:rPr>
              <a:t>BUSINESS METRICS</a:t>
            </a:r>
            <a:endParaRPr lang="en-US" sz="4400" b="0" cap="none" spc="0" dirty="0">
              <a:ln w="0"/>
              <a:solidFill>
                <a:srgbClr val="FFFFFF"/>
              </a:solidFill>
              <a:effectLst/>
              <a:latin typeface="+mj-lt"/>
              <a:ea typeface="+mj-ea"/>
              <a:cs typeface="+mj-cs"/>
            </a:endParaRPr>
          </a:p>
        </p:txBody>
      </p:sp>
      <p:sp>
        <p:nvSpPr>
          <p:cNvPr id="2" name="Rectangle 1">
            <a:extLst>
              <a:ext uri="{FF2B5EF4-FFF2-40B4-BE49-F238E27FC236}">
                <a16:creationId xmlns:a16="http://schemas.microsoft.com/office/drawing/2014/main" id="{F4C2AA02-1A9B-4EB8-87FE-1DC603C30291}"/>
              </a:ext>
            </a:extLst>
          </p:cNvPr>
          <p:cNvSpPr/>
          <p:nvPr/>
        </p:nvSpPr>
        <p:spPr>
          <a:xfrm>
            <a:off x="5129962" y="609599"/>
            <a:ext cx="6257362" cy="5503101"/>
          </a:xfrm>
          <a:prstGeom prst="rect">
            <a:avLst/>
          </a:prstGeom>
        </p:spPr>
        <p:txBody>
          <a:bodyPr vert="horz" lIns="91440" tIns="45720" rIns="91440" bIns="45720" rtlCol="0" anchor="ctr">
            <a:normAutofit/>
          </a:bodyPr>
          <a:lstStyle/>
          <a:p>
            <a:pPr marL="342900" indent="-342900">
              <a:buFont typeface="Arial" panose="020B0604020202020204" pitchFamily="34" charset="0"/>
              <a:buChar char="•"/>
            </a:pPr>
            <a:r>
              <a:rPr lang="en-US" sz="2800" dirty="0">
                <a:solidFill>
                  <a:schemeClr val="bg1"/>
                </a:solidFill>
                <a:latin typeface="Bahnschrift Condensed" panose="020B0502040204020203" pitchFamily="34" charset="0"/>
              </a:rPr>
              <a:t>The combination of email and call generates the highest average revenue by sales method and is effective in increasing weekly revenue.</a:t>
            </a:r>
          </a:p>
          <a:p>
            <a:pPr marL="342900" indent="-342900">
              <a:buFont typeface="Arial" panose="020B0604020202020204" pitchFamily="34" charset="0"/>
              <a:buChar char="•"/>
            </a:pPr>
            <a:r>
              <a:rPr lang="en-US" sz="2800" dirty="0">
                <a:solidFill>
                  <a:schemeClr val="bg1"/>
                </a:solidFill>
                <a:latin typeface="Bahnschrift Condensed" panose="020B0502040204020203" pitchFamily="34" charset="0"/>
              </a:rPr>
              <a:t>While email alone generates the highest revenue, it declines drastically after the first week. Thus, adopting the 'email + call' method is recommended for sustaining revenue growth over time.</a:t>
            </a:r>
          </a:p>
          <a:p>
            <a:pPr marL="342900" indent="-342900">
              <a:buFont typeface="Arial" panose="020B0604020202020204" pitchFamily="34" charset="0"/>
              <a:buChar char="•"/>
            </a:pPr>
            <a:r>
              <a:rPr lang="en-US" sz="2800" dirty="0">
                <a:solidFill>
                  <a:schemeClr val="bg1"/>
                </a:solidFill>
                <a:latin typeface="Bahnschrift Condensed" panose="020B0502040204020203" pitchFamily="34" charset="0"/>
              </a:rPr>
              <a:t>Customers using the email with call method tend to make purchases in higher values, making it a valuable metric for evaluating customer behavior and preferences.</a:t>
            </a:r>
          </a:p>
        </p:txBody>
      </p:sp>
    </p:spTree>
    <p:extLst>
      <p:ext uri="{BB962C8B-B14F-4D97-AF65-F5344CB8AC3E}">
        <p14:creationId xmlns:p14="http://schemas.microsoft.com/office/powerpoint/2010/main" val="1283729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6" name="Picture 15">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8" name="Picture 17">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0" name="Rectangle 19">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8" name="Rectangle 27">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32" name="Rectangle 31">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163BD20A-F147-408D-9566-BF671465634F}"/>
              </a:ext>
            </a:extLst>
          </p:cNvPr>
          <p:cNvSpPr/>
          <p:nvPr/>
        </p:nvSpPr>
        <p:spPr>
          <a:xfrm>
            <a:off x="-97213" y="2240254"/>
            <a:ext cx="5112580" cy="2503335"/>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dirty="0">
                <a:ln w="0"/>
                <a:solidFill>
                  <a:srgbClr val="FFFFFF"/>
                </a:solidFill>
                <a:latin typeface="+mj-lt"/>
                <a:ea typeface="+mj-ea"/>
                <a:cs typeface="+mj-cs"/>
              </a:rPr>
              <a:t>RECOMMENDATIONS</a:t>
            </a:r>
            <a:endParaRPr lang="en-US" sz="4400" b="0" cap="none" spc="0" dirty="0">
              <a:ln w="0"/>
              <a:solidFill>
                <a:srgbClr val="FFFFFF"/>
              </a:solidFill>
              <a:effectLst/>
              <a:latin typeface="+mj-lt"/>
              <a:ea typeface="+mj-ea"/>
              <a:cs typeface="+mj-cs"/>
            </a:endParaRPr>
          </a:p>
        </p:txBody>
      </p:sp>
      <p:sp>
        <p:nvSpPr>
          <p:cNvPr id="2" name="Rectangle 1">
            <a:extLst>
              <a:ext uri="{FF2B5EF4-FFF2-40B4-BE49-F238E27FC236}">
                <a16:creationId xmlns:a16="http://schemas.microsoft.com/office/drawing/2014/main" id="{F4C2AA02-1A9B-4EB8-87FE-1DC603C30291}"/>
              </a:ext>
            </a:extLst>
          </p:cNvPr>
          <p:cNvSpPr/>
          <p:nvPr/>
        </p:nvSpPr>
        <p:spPr>
          <a:xfrm>
            <a:off x="5287995" y="661106"/>
            <a:ext cx="6257362" cy="5503101"/>
          </a:xfrm>
          <a:prstGeom prst="rect">
            <a:avLst/>
          </a:prstGeom>
        </p:spPr>
        <p:txBody>
          <a:bodyPr vert="horz" lIns="91440" tIns="45720" rIns="91440" bIns="45720" rtlCol="0" anchor="ctr">
            <a:noAutofit/>
          </a:bodyPr>
          <a:lstStyle/>
          <a:p>
            <a:pPr marL="285750" indent="-285750">
              <a:buFont typeface="Arial" panose="020B0604020202020204" pitchFamily="34" charset="0"/>
              <a:buChar char="•"/>
            </a:pPr>
            <a:r>
              <a:rPr lang="en-US" sz="2400" dirty="0">
                <a:solidFill>
                  <a:schemeClr val="bg1"/>
                </a:solidFill>
                <a:latin typeface="Bahnschrift Condensed" panose="020B0502040204020203" pitchFamily="34" charset="0"/>
              </a:rPr>
              <a:t>We can opt for combination sale strategy as it can generate high-value purchases and reach a wide range of customers</a:t>
            </a:r>
          </a:p>
          <a:p>
            <a:pPr marL="285750" indent="-285750">
              <a:buFont typeface="Arial" panose="020B0604020202020204" pitchFamily="34" charset="0"/>
              <a:buChar char="•"/>
            </a:pPr>
            <a:r>
              <a:rPr lang="en-US" sz="2400" dirty="0">
                <a:solidFill>
                  <a:schemeClr val="bg1"/>
                </a:solidFill>
                <a:latin typeface="Bahnschrift Condensed" panose="020B0502040204020203" pitchFamily="34" charset="0"/>
              </a:rPr>
              <a:t>This method is more efficient than the call method, as it requires an average of only 10 minutes of call time and minimal effort from our team when sending the email</a:t>
            </a:r>
          </a:p>
          <a:p>
            <a:pPr marL="285750" indent="-285750">
              <a:buFont typeface="Arial" panose="020B0604020202020204" pitchFamily="34" charset="0"/>
              <a:buChar char="•"/>
            </a:pPr>
            <a:r>
              <a:rPr lang="en-US" sz="2400" dirty="0">
                <a:solidFill>
                  <a:schemeClr val="bg1"/>
                </a:solidFill>
                <a:latin typeface="Bahnschrift Condensed" panose="020B0502040204020203" pitchFamily="34" charset="0"/>
              </a:rPr>
              <a:t>Enhance the effectiveness of the 'email and call' method by improving the email content</a:t>
            </a:r>
          </a:p>
          <a:p>
            <a:pPr marL="285750" indent="-285750">
              <a:buFont typeface="Arial" panose="020B0604020202020204" pitchFamily="34" charset="0"/>
              <a:buChar char="•"/>
            </a:pPr>
            <a:r>
              <a:rPr lang="en-US" sz="2400" dirty="0">
                <a:solidFill>
                  <a:schemeClr val="bg1"/>
                </a:solidFill>
                <a:latin typeface="Bahnschrift Condensed" panose="020B0502040204020203" pitchFamily="34" charset="0"/>
              </a:rPr>
              <a:t>Follow up with a call after sending the email to improve customer relationships and increase the likelihood of closing a deal</a:t>
            </a:r>
          </a:p>
          <a:p>
            <a:pPr marL="285750" indent="-285750">
              <a:buFont typeface="Arial" panose="020B0604020202020204" pitchFamily="34" charset="0"/>
              <a:buChar char="•"/>
            </a:pPr>
            <a:r>
              <a:rPr lang="en-US" sz="2400" dirty="0">
                <a:solidFill>
                  <a:schemeClr val="bg1"/>
                </a:solidFill>
                <a:latin typeface="Bahnschrift Condensed" panose="020B0502040204020203" pitchFamily="34" charset="0"/>
              </a:rPr>
              <a:t>Offer personalized deals to high-value customers to help prevent customer churn and increase loyalty</a:t>
            </a:r>
          </a:p>
          <a:p>
            <a:pPr marL="285750" indent="-285750">
              <a:buFont typeface="Arial" panose="020B0604020202020204" pitchFamily="34" charset="0"/>
              <a:buChar char="•"/>
            </a:pPr>
            <a:r>
              <a:rPr lang="en-US" sz="2400" dirty="0">
                <a:solidFill>
                  <a:schemeClr val="bg1"/>
                </a:solidFill>
                <a:latin typeface="Bahnschrift Condensed" panose="020B0502040204020203" pitchFamily="34" charset="0"/>
              </a:rPr>
              <a:t>Create a feedback system in the email to provide valuable insights into customer preferences and needs</a:t>
            </a:r>
          </a:p>
          <a:p>
            <a:pPr marL="285750" indent="-285750">
              <a:buFont typeface="Arial" panose="020B0604020202020204" pitchFamily="34" charset="0"/>
              <a:buChar char="•"/>
            </a:pPr>
            <a:r>
              <a:rPr lang="en-US" sz="2400" dirty="0">
                <a:solidFill>
                  <a:schemeClr val="bg1"/>
                </a:solidFill>
                <a:latin typeface="Bahnschrift Condensed" panose="020B0502040204020203" pitchFamily="34" charset="0"/>
              </a:rPr>
              <a:t>Monitor revenue over a longer period, such as monthly revenue, to identify trends and inform necessary changes to the sales method.</a:t>
            </a:r>
          </a:p>
        </p:txBody>
      </p:sp>
    </p:spTree>
    <p:extLst>
      <p:ext uri="{BB962C8B-B14F-4D97-AF65-F5344CB8AC3E}">
        <p14:creationId xmlns:p14="http://schemas.microsoft.com/office/powerpoint/2010/main" val="67554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6" name="Picture 15">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8" name="Picture 17">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0" name="Rectangle 19">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8" name="Rectangle 27">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32" name="Rectangle 31">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163BD20A-F147-408D-9566-BF671465634F}"/>
              </a:ext>
            </a:extLst>
          </p:cNvPr>
          <p:cNvSpPr/>
          <p:nvPr/>
        </p:nvSpPr>
        <p:spPr>
          <a:xfrm>
            <a:off x="223121" y="2063262"/>
            <a:ext cx="4196479" cy="2661052"/>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dirty="0">
                <a:ln w="0"/>
                <a:solidFill>
                  <a:srgbClr val="FFFFFF"/>
                </a:solidFill>
                <a:latin typeface="+mj-lt"/>
                <a:ea typeface="+mj-ea"/>
                <a:cs typeface="+mj-cs"/>
              </a:rPr>
              <a:t>INTRODUCTION</a:t>
            </a:r>
            <a:endParaRPr lang="en-US" sz="4400" b="0" cap="none" spc="0" dirty="0">
              <a:ln w="0"/>
              <a:solidFill>
                <a:srgbClr val="FFFFFF"/>
              </a:solidFill>
              <a:effectLst/>
              <a:latin typeface="+mj-lt"/>
              <a:ea typeface="+mj-ea"/>
              <a:cs typeface="+mj-cs"/>
            </a:endParaRPr>
          </a:p>
        </p:txBody>
      </p:sp>
      <p:sp>
        <p:nvSpPr>
          <p:cNvPr id="2" name="Rectangle 1">
            <a:extLst>
              <a:ext uri="{FF2B5EF4-FFF2-40B4-BE49-F238E27FC236}">
                <a16:creationId xmlns:a16="http://schemas.microsoft.com/office/drawing/2014/main" id="{F4C2AA02-1A9B-4EB8-87FE-1DC603C30291}"/>
              </a:ext>
            </a:extLst>
          </p:cNvPr>
          <p:cNvSpPr/>
          <p:nvPr/>
        </p:nvSpPr>
        <p:spPr>
          <a:xfrm>
            <a:off x="5366420" y="1202259"/>
            <a:ext cx="6257362" cy="5503101"/>
          </a:xfrm>
          <a:prstGeom prst="rect">
            <a:avLst/>
          </a:prstGeom>
        </p:spPr>
        <p:txBody>
          <a:bodyPr vert="horz" lIns="91440" tIns="45720" rIns="91440" bIns="45720" rtlCol="0" anchor="ctr">
            <a:normAutofit/>
          </a:bodyPr>
          <a:lstStyle/>
          <a:p>
            <a:pPr algn="just" defTabSz="914400">
              <a:lnSpc>
                <a:spcPct val="90000"/>
              </a:lnSpc>
              <a:spcAft>
                <a:spcPts val="600"/>
              </a:spcAft>
            </a:pPr>
            <a:r>
              <a:rPr lang="en-US" sz="2400" dirty="0">
                <a:solidFill>
                  <a:schemeClr val="bg1"/>
                </a:solidFill>
                <a:latin typeface="Bahnschrift Condensed" panose="020B0502040204020203" pitchFamily="34" charset="0"/>
              </a:rPr>
              <a:t>This report aims to provide an analysis of the sales strategies used by Pens and Printers for its new product line, launched six weeks ago.</a:t>
            </a:r>
          </a:p>
          <a:p>
            <a:pPr algn="just" defTabSz="914400">
              <a:lnSpc>
                <a:spcPct val="90000"/>
              </a:lnSpc>
              <a:spcAft>
                <a:spcPts val="600"/>
              </a:spcAft>
            </a:pPr>
            <a:r>
              <a:rPr lang="en-US" sz="2400" dirty="0">
                <a:solidFill>
                  <a:schemeClr val="bg1"/>
                </a:solidFill>
                <a:latin typeface="Bahnschrift Condensed" panose="020B0502040204020203" pitchFamily="34" charset="0"/>
              </a:rPr>
              <a:t>The report will address the following questions raised by the Sales Rep:</a:t>
            </a:r>
          </a:p>
          <a:p>
            <a:pPr marL="285750" indent="-228600" defTabSz="914400">
              <a:lnSpc>
                <a:spcPct val="90000"/>
              </a:lnSpc>
              <a:spcAft>
                <a:spcPts val="600"/>
              </a:spcAft>
              <a:buFont typeface="Arial" panose="020B0604020202020204" pitchFamily="34" charset="0"/>
              <a:buChar char="•"/>
            </a:pPr>
            <a:r>
              <a:rPr lang="en-US" sz="2400" dirty="0">
                <a:solidFill>
                  <a:schemeClr val="bg1"/>
                </a:solidFill>
                <a:latin typeface="Bahnschrift Condensed" panose="020B0502040204020203" pitchFamily="34" charset="0"/>
              </a:rPr>
              <a:t>How many customers were there for each approach?</a:t>
            </a:r>
          </a:p>
          <a:p>
            <a:pPr marL="285750" indent="-228600" defTabSz="914400">
              <a:lnSpc>
                <a:spcPct val="90000"/>
              </a:lnSpc>
              <a:spcAft>
                <a:spcPts val="600"/>
              </a:spcAft>
              <a:buFont typeface="Arial" panose="020B0604020202020204" pitchFamily="34" charset="0"/>
              <a:buChar char="•"/>
            </a:pPr>
            <a:r>
              <a:rPr lang="en-US" sz="2400" dirty="0">
                <a:solidFill>
                  <a:schemeClr val="bg1"/>
                </a:solidFill>
                <a:latin typeface="Bahnschrift Condensed" panose="020B0502040204020203" pitchFamily="34" charset="0"/>
              </a:rPr>
              <a:t>What does the spread of the revenue look like overall? And for each method?</a:t>
            </a:r>
          </a:p>
          <a:p>
            <a:pPr marL="285750" indent="-228600" defTabSz="914400">
              <a:lnSpc>
                <a:spcPct val="90000"/>
              </a:lnSpc>
              <a:spcAft>
                <a:spcPts val="600"/>
              </a:spcAft>
              <a:buFont typeface="Arial" panose="020B0604020202020204" pitchFamily="34" charset="0"/>
              <a:buChar char="•"/>
            </a:pPr>
            <a:r>
              <a:rPr lang="en-US" sz="2400" dirty="0">
                <a:solidFill>
                  <a:schemeClr val="bg1"/>
                </a:solidFill>
                <a:latin typeface="Bahnschrift Condensed" panose="020B0502040204020203" pitchFamily="34" charset="0"/>
              </a:rPr>
              <a:t>Was there any difference in revenue over time for each of the methods?</a:t>
            </a:r>
          </a:p>
          <a:p>
            <a:pPr marL="285750" indent="-228600" defTabSz="914400">
              <a:lnSpc>
                <a:spcPct val="90000"/>
              </a:lnSpc>
              <a:spcAft>
                <a:spcPts val="600"/>
              </a:spcAft>
              <a:buFont typeface="Arial" panose="020B0604020202020204" pitchFamily="34" charset="0"/>
              <a:buChar char="•"/>
            </a:pPr>
            <a:r>
              <a:rPr lang="en-US" sz="2400" dirty="0">
                <a:solidFill>
                  <a:schemeClr val="bg1"/>
                </a:solidFill>
                <a:latin typeface="Bahnschrift Condensed" panose="020B0502040204020203" pitchFamily="34" charset="0"/>
              </a:rPr>
              <a:t>Based on the data, which method would you recommend we continue to use?</a:t>
            </a:r>
          </a:p>
        </p:txBody>
      </p:sp>
    </p:spTree>
    <p:extLst>
      <p:ext uri="{BB962C8B-B14F-4D97-AF65-F5344CB8AC3E}">
        <p14:creationId xmlns:p14="http://schemas.microsoft.com/office/powerpoint/2010/main" val="3771329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4" name="Picture 13">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5" name="Picture 15">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6" name="Picture 17">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7" name="Rectangle 19">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21">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9" name="Rectangle 23">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25">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1" name="Rectangle 27">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9">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43" name="Rectangle 31">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163BD20A-F147-408D-9566-BF671465634F}"/>
              </a:ext>
            </a:extLst>
          </p:cNvPr>
          <p:cNvSpPr/>
          <p:nvPr/>
        </p:nvSpPr>
        <p:spPr>
          <a:xfrm>
            <a:off x="680321" y="2063262"/>
            <a:ext cx="3739279" cy="2661052"/>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a:ln w="0"/>
                <a:solidFill>
                  <a:srgbClr val="FFFFFF"/>
                </a:solidFill>
                <a:latin typeface="+mj-lt"/>
                <a:ea typeface="+mj-ea"/>
                <a:cs typeface="+mj-cs"/>
              </a:rPr>
              <a:t>BUSINESS GOALS</a:t>
            </a:r>
            <a:endParaRPr lang="en-US" sz="4400" b="0" cap="none" spc="0" dirty="0">
              <a:ln w="0"/>
              <a:solidFill>
                <a:srgbClr val="FFFFFF"/>
              </a:solidFill>
              <a:effectLst/>
              <a:latin typeface="+mj-lt"/>
              <a:ea typeface="+mj-ea"/>
              <a:cs typeface="+mj-cs"/>
            </a:endParaRPr>
          </a:p>
        </p:txBody>
      </p:sp>
      <p:sp>
        <p:nvSpPr>
          <p:cNvPr id="2" name="Rectangle 1">
            <a:extLst>
              <a:ext uri="{FF2B5EF4-FFF2-40B4-BE49-F238E27FC236}">
                <a16:creationId xmlns:a16="http://schemas.microsoft.com/office/drawing/2014/main" id="{F4C2AA02-1A9B-4EB8-87FE-1DC603C30291}"/>
              </a:ext>
            </a:extLst>
          </p:cNvPr>
          <p:cNvSpPr/>
          <p:nvPr/>
        </p:nvSpPr>
        <p:spPr>
          <a:xfrm>
            <a:off x="5287995" y="661106"/>
            <a:ext cx="6257362" cy="5503101"/>
          </a:xfrm>
          <a:prstGeom prst="rect">
            <a:avLst/>
          </a:prstGeom>
        </p:spPr>
        <p:txBody>
          <a:bodyPr vert="horz" lIns="91440" tIns="45720" rIns="91440" bIns="45720" rtlCol="0" anchor="ctr">
            <a:normAutofit/>
          </a:bodyPr>
          <a:lstStyle/>
          <a:p>
            <a:pPr defTabSz="914400">
              <a:lnSpc>
                <a:spcPct val="90000"/>
              </a:lnSpc>
              <a:spcAft>
                <a:spcPts val="600"/>
              </a:spcAft>
            </a:pPr>
            <a:r>
              <a:rPr lang="en-US" sz="2400" dirty="0">
                <a:solidFill>
                  <a:schemeClr val="bg1"/>
                </a:solidFill>
                <a:latin typeface="Bahnschrift Condensed" panose="020B0502040204020203" pitchFamily="34" charset="0"/>
              </a:rPr>
              <a:t>The business goals of this analysis are to determine the most effective sales strategy for the new product line of Pens and Printers. By analyzing the data, we aim to identify the sales method that generates the highest revenue and recommend a strategy for continued use. Additionally, we will explore the customer characteristics of each group to understand the differences between them and provide some context for our analysis. The results of this analysis will help the sales team to make data-driven decisions and improve their sales approach.</a:t>
            </a:r>
          </a:p>
        </p:txBody>
      </p:sp>
    </p:spTree>
    <p:extLst>
      <p:ext uri="{BB962C8B-B14F-4D97-AF65-F5344CB8AC3E}">
        <p14:creationId xmlns:p14="http://schemas.microsoft.com/office/powerpoint/2010/main" val="219785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06A14D5-4A74-42BB-BB22-2861A56EBB29}"/>
              </a:ext>
            </a:extLst>
          </p:cNvPr>
          <p:cNvSpPr>
            <a:spLocks noGrp="1"/>
          </p:cNvSpPr>
          <p:nvPr>
            <p:ph type="subTitle" idx="1"/>
          </p:nvPr>
        </p:nvSpPr>
        <p:spPr>
          <a:xfrm>
            <a:off x="6963746" y="2133145"/>
            <a:ext cx="4618184" cy="4875364"/>
          </a:xfrm>
        </p:spPr>
        <p:txBody>
          <a:bodyPr>
            <a:noAutofit/>
          </a:bodyPr>
          <a:lstStyle/>
          <a:p>
            <a:pPr algn="just">
              <a:lnSpc>
                <a:spcPct val="90000"/>
              </a:lnSpc>
            </a:pPr>
            <a:r>
              <a:rPr lang="en-US" sz="2800" dirty="0">
                <a:solidFill>
                  <a:schemeClr val="tx1"/>
                </a:solidFill>
                <a:latin typeface="Bahnschrift SemiBold Condensed" panose="020B0502040204020203" pitchFamily="34" charset="0"/>
              </a:rPr>
              <a:t>From 15000 customers here we can see that email was used by the majority of the customers with over 7000 count, followed by calls, with about 5000 customers, then by combination of both email and calls which was used by around 2500 customers.</a:t>
            </a:r>
          </a:p>
        </p:txBody>
      </p:sp>
      <p:pic>
        <p:nvPicPr>
          <p:cNvPr id="54" name="Picture 53" descr="Chart, bar chart&#10;&#10;Description generated with very high confidence">
            <a:extLst>
              <a:ext uri="{FF2B5EF4-FFF2-40B4-BE49-F238E27FC236}">
                <a16:creationId xmlns:a16="http://schemas.microsoft.com/office/drawing/2014/main" id="{AC2CCAEF-18E0-4958-A219-20CD3B7D9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67" y="1721821"/>
            <a:ext cx="5539616" cy="4345733"/>
          </a:xfrm>
          <a:prstGeom prst="rect">
            <a:avLst/>
          </a:prstGeom>
        </p:spPr>
      </p:pic>
      <p:sp>
        <p:nvSpPr>
          <p:cNvPr id="62" name="Rectangle 61">
            <a:extLst>
              <a:ext uri="{FF2B5EF4-FFF2-40B4-BE49-F238E27FC236}">
                <a16:creationId xmlns:a16="http://schemas.microsoft.com/office/drawing/2014/main" id="{0357312D-DDCF-4158-A403-07585881B113}"/>
              </a:ext>
            </a:extLst>
          </p:cNvPr>
          <p:cNvSpPr/>
          <p:nvPr/>
        </p:nvSpPr>
        <p:spPr>
          <a:xfrm>
            <a:off x="6351534" y="1317334"/>
            <a:ext cx="468904" cy="4750220"/>
          </a:xfrm>
          <a:prstGeom prst="rect">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B4C4AB5-EC0E-4B9C-971D-97F5D3C7B153}"/>
              </a:ext>
            </a:extLst>
          </p:cNvPr>
          <p:cNvSpPr/>
          <p:nvPr/>
        </p:nvSpPr>
        <p:spPr>
          <a:xfrm>
            <a:off x="5405" y="0"/>
            <a:ext cx="12192000" cy="116541"/>
          </a:xfrm>
          <a:prstGeom prst="rect">
            <a:avLst/>
          </a:prstGeom>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D2FCC8-ECAE-4F4D-9EDD-F57387B0D3FC}"/>
              </a:ext>
            </a:extLst>
          </p:cNvPr>
          <p:cNvSpPr/>
          <p:nvPr/>
        </p:nvSpPr>
        <p:spPr>
          <a:xfrm rot="16200000">
            <a:off x="-3359424" y="3355139"/>
            <a:ext cx="6822141" cy="111867"/>
          </a:xfrm>
          <a:prstGeom prst="rect">
            <a:avLst/>
          </a:prstGeom>
          <a:solidFill>
            <a:schemeClr val="tx2">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1950FF-8FF2-4EE9-A5D1-7DDD0FA31229}"/>
              </a:ext>
            </a:extLst>
          </p:cNvPr>
          <p:cNvSpPr/>
          <p:nvPr/>
        </p:nvSpPr>
        <p:spPr>
          <a:xfrm>
            <a:off x="5405" y="6705600"/>
            <a:ext cx="12192000" cy="116541"/>
          </a:xfrm>
          <a:prstGeom prst="rect">
            <a:avLst/>
          </a:prstGeom>
          <a:solidFill>
            <a:schemeClr val="tx2">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5B3D372-C50F-4850-A2EC-AD95EE6D5794}"/>
              </a:ext>
            </a:extLst>
          </p:cNvPr>
          <p:cNvSpPr/>
          <p:nvPr/>
        </p:nvSpPr>
        <p:spPr>
          <a:xfrm rot="16200000">
            <a:off x="8730401" y="3341691"/>
            <a:ext cx="6822141" cy="111867"/>
          </a:xfrm>
          <a:prstGeom prst="rect">
            <a:avLst/>
          </a:prstGeom>
          <a:solidFill>
            <a:schemeClr val="bg2">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9DED19A3-F68A-44C8-B3D5-72CEC4A7E24A}"/>
              </a:ext>
            </a:extLst>
          </p:cNvPr>
          <p:cNvSpPr>
            <a:spLocks noGrp="1"/>
          </p:cNvSpPr>
          <p:nvPr>
            <p:ph type="ctrTitle"/>
          </p:nvPr>
        </p:nvSpPr>
        <p:spPr>
          <a:xfrm>
            <a:off x="1002483" y="1493677"/>
            <a:ext cx="4803957" cy="492604"/>
          </a:xfrm>
          <a:ln/>
        </p:spPr>
        <p:style>
          <a:lnRef idx="3">
            <a:schemeClr val="lt1"/>
          </a:lnRef>
          <a:fillRef idx="1">
            <a:schemeClr val="accent4"/>
          </a:fillRef>
          <a:effectRef idx="1">
            <a:schemeClr val="accent4"/>
          </a:effectRef>
          <a:fontRef idx="minor">
            <a:schemeClr val="lt1"/>
          </a:fontRef>
        </p:style>
        <p:txBody>
          <a:bodyPr>
            <a:noAutofit/>
          </a:bodyPr>
          <a:lstStyle/>
          <a:p>
            <a:r>
              <a:rPr lang="en-US" sz="1200" dirty="0"/>
              <a:t>Customers by sales methods –BAR CHART</a:t>
            </a:r>
          </a:p>
        </p:txBody>
      </p:sp>
    </p:spTree>
    <p:extLst>
      <p:ext uri="{BB962C8B-B14F-4D97-AF65-F5344CB8AC3E}">
        <p14:creationId xmlns:p14="http://schemas.microsoft.com/office/powerpoint/2010/main" val="2039106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06A14D5-4A74-42BB-BB22-2861A56EBB29}"/>
              </a:ext>
            </a:extLst>
          </p:cNvPr>
          <p:cNvSpPr>
            <a:spLocks noGrp="1"/>
          </p:cNvSpPr>
          <p:nvPr>
            <p:ph type="subTitle" idx="1"/>
          </p:nvPr>
        </p:nvSpPr>
        <p:spPr>
          <a:xfrm>
            <a:off x="7156786" y="2117345"/>
            <a:ext cx="4618184" cy="4875364"/>
          </a:xfrm>
        </p:spPr>
        <p:txBody>
          <a:bodyPr>
            <a:noAutofit/>
          </a:bodyPr>
          <a:lstStyle/>
          <a:p>
            <a:pPr algn="just">
              <a:lnSpc>
                <a:spcPct val="90000"/>
              </a:lnSpc>
            </a:pPr>
            <a:r>
              <a:rPr lang="en-US" sz="2800" dirty="0">
                <a:solidFill>
                  <a:schemeClr val="tx1"/>
                </a:solidFill>
                <a:latin typeface="Bahnschrift SemiBold Condensed" panose="020B0502040204020203" pitchFamily="34" charset="0"/>
              </a:rPr>
              <a:t>We can clearly visualize the proportion of customers from this pie chart, approximately half of the customers were using email as their sales method, while around one-third were using calls.</a:t>
            </a:r>
          </a:p>
        </p:txBody>
      </p:sp>
      <p:sp>
        <p:nvSpPr>
          <p:cNvPr id="62" name="Rectangle 61">
            <a:extLst>
              <a:ext uri="{FF2B5EF4-FFF2-40B4-BE49-F238E27FC236}">
                <a16:creationId xmlns:a16="http://schemas.microsoft.com/office/drawing/2014/main" id="{0357312D-DDCF-4158-A403-07585881B113}"/>
              </a:ext>
            </a:extLst>
          </p:cNvPr>
          <p:cNvSpPr/>
          <p:nvPr/>
        </p:nvSpPr>
        <p:spPr>
          <a:xfrm>
            <a:off x="6351534" y="1317334"/>
            <a:ext cx="468904" cy="4750220"/>
          </a:xfrm>
          <a:prstGeom prst="rect">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B4C4AB5-EC0E-4B9C-971D-97F5D3C7B153}"/>
              </a:ext>
            </a:extLst>
          </p:cNvPr>
          <p:cNvSpPr/>
          <p:nvPr/>
        </p:nvSpPr>
        <p:spPr>
          <a:xfrm>
            <a:off x="5405" y="-31718"/>
            <a:ext cx="12192000" cy="116541"/>
          </a:xfrm>
          <a:prstGeom prst="rect">
            <a:avLst/>
          </a:prstGeom>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D2FCC8-ECAE-4F4D-9EDD-F57387B0D3FC}"/>
              </a:ext>
            </a:extLst>
          </p:cNvPr>
          <p:cNvSpPr/>
          <p:nvPr/>
        </p:nvSpPr>
        <p:spPr>
          <a:xfrm rot="16200000">
            <a:off x="-3359424" y="3355139"/>
            <a:ext cx="6822141" cy="111867"/>
          </a:xfrm>
          <a:prstGeom prst="rect">
            <a:avLst/>
          </a:prstGeom>
          <a:solidFill>
            <a:schemeClr val="tx2">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1950FF-8FF2-4EE9-A5D1-7DDD0FA31229}"/>
              </a:ext>
            </a:extLst>
          </p:cNvPr>
          <p:cNvSpPr/>
          <p:nvPr/>
        </p:nvSpPr>
        <p:spPr>
          <a:xfrm>
            <a:off x="5405" y="6705600"/>
            <a:ext cx="12192000" cy="116541"/>
          </a:xfrm>
          <a:prstGeom prst="rect">
            <a:avLst/>
          </a:prstGeom>
          <a:solidFill>
            <a:schemeClr val="tx2">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5B3D372-C50F-4850-A2EC-AD95EE6D5794}"/>
              </a:ext>
            </a:extLst>
          </p:cNvPr>
          <p:cNvSpPr/>
          <p:nvPr/>
        </p:nvSpPr>
        <p:spPr>
          <a:xfrm rot="16200000">
            <a:off x="8730401" y="3341691"/>
            <a:ext cx="6822141" cy="111867"/>
          </a:xfrm>
          <a:prstGeom prst="rect">
            <a:avLst/>
          </a:prstGeom>
          <a:solidFill>
            <a:schemeClr val="bg2">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4" name="Picture 3" descr="Chart, pie chart&#10;&#10;Description generated with very high confidence">
            <a:extLst>
              <a:ext uri="{FF2B5EF4-FFF2-40B4-BE49-F238E27FC236}">
                <a16:creationId xmlns:a16="http://schemas.microsoft.com/office/drawing/2014/main" id="{EE6BEBBD-8A24-4DF2-9E7A-E3BEAD6F6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970" y="1317334"/>
            <a:ext cx="4999000" cy="4811683"/>
          </a:xfrm>
          <a:prstGeom prst="rect">
            <a:avLst/>
          </a:prstGeom>
        </p:spPr>
      </p:pic>
      <p:sp>
        <p:nvSpPr>
          <p:cNvPr id="15" name="Title 1">
            <a:extLst>
              <a:ext uri="{FF2B5EF4-FFF2-40B4-BE49-F238E27FC236}">
                <a16:creationId xmlns:a16="http://schemas.microsoft.com/office/drawing/2014/main" id="{F8199778-598F-47FB-B384-D42754E9E9FC}"/>
              </a:ext>
            </a:extLst>
          </p:cNvPr>
          <p:cNvSpPr>
            <a:spLocks noGrp="1"/>
          </p:cNvSpPr>
          <p:nvPr>
            <p:ph type="ctrTitle"/>
          </p:nvPr>
        </p:nvSpPr>
        <p:spPr>
          <a:xfrm>
            <a:off x="530017" y="1281474"/>
            <a:ext cx="5148954" cy="558901"/>
          </a:xfrm>
          <a:ln/>
        </p:spPr>
        <p:style>
          <a:lnRef idx="3">
            <a:schemeClr val="lt1"/>
          </a:lnRef>
          <a:fillRef idx="1">
            <a:schemeClr val="accent4"/>
          </a:fillRef>
          <a:effectRef idx="1">
            <a:schemeClr val="accent4"/>
          </a:effectRef>
          <a:fontRef idx="minor">
            <a:schemeClr val="lt1"/>
          </a:fontRef>
        </p:style>
        <p:txBody>
          <a:bodyPr>
            <a:noAutofit/>
          </a:bodyPr>
          <a:lstStyle/>
          <a:p>
            <a:r>
              <a:rPr lang="en-US" sz="1200" dirty="0"/>
              <a:t>Proportion of customers by sale methods</a:t>
            </a:r>
          </a:p>
        </p:txBody>
      </p:sp>
    </p:spTree>
    <p:extLst>
      <p:ext uri="{BB962C8B-B14F-4D97-AF65-F5344CB8AC3E}">
        <p14:creationId xmlns:p14="http://schemas.microsoft.com/office/powerpoint/2010/main" val="324416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06A14D5-4A74-42BB-BB22-2861A56EBB29}"/>
              </a:ext>
            </a:extLst>
          </p:cNvPr>
          <p:cNvSpPr>
            <a:spLocks noGrp="1"/>
          </p:cNvSpPr>
          <p:nvPr>
            <p:ph type="subTitle" idx="1"/>
          </p:nvPr>
        </p:nvSpPr>
        <p:spPr>
          <a:xfrm>
            <a:off x="7112684" y="1830234"/>
            <a:ext cx="4618184" cy="4875364"/>
          </a:xfrm>
        </p:spPr>
        <p:txBody>
          <a:bodyPr>
            <a:noAutofit/>
          </a:bodyPr>
          <a:lstStyle/>
          <a:p>
            <a:pPr algn="just">
              <a:lnSpc>
                <a:spcPct val="90000"/>
              </a:lnSpc>
            </a:pPr>
            <a:r>
              <a:rPr lang="en-US" sz="2800" dirty="0">
                <a:solidFill>
                  <a:schemeClr val="tx1"/>
                </a:solidFill>
                <a:latin typeface="Bahnschrift SemiBold Condensed" panose="020B0502040204020203" pitchFamily="34" charset="0"/>
              </a:rPr>
              <a:t>As we can see here the revenue distribution is right skewed, more purchases are done by prices around 100$ and then around 50$. We can also visualize that each sales method was focused on each price segment. The email method have most purchases and the combination of email and call have the least count.</a:t>
            </a:r>
          </a:p>
        </p:txBody>
      </p:sp>
      <p:sp>
        <p:nvSpPr>
          <p:cNvPr id="62" name="Rectangle 61">
            <a:extLst>
              <a:ext uri="{FF2B5EF4-FFF2-40B4-BE49-F238E27FC236}">
                <a16:creationId xmlns:a16="http://schemas.microsoft.com/office/drawing/2014/main" id="{0357312D-DDCF-4158-A403-07585881B113}"/>
              </a:ext>
            </a:extLst>
          </p:cNvPr>
          <p:cNvSpPr/>
          <p:nvPr/>
        </p:nvSpPr>
        <p:spPr>
          <a:xfrm>
            <a:off x="6351534" y="1317334"/>
            <a:ext cx="468904" cy="4750220"/>
          </a:xfrm>
          <a:prstGeom prst="rect">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B4C4AB5-EC0E-4B9C-971D-97F5D3C7B153}"/>
              </a:ext>
            </a:extLst>
          </p:cNvPr>
          <p:cNvSpPr/>
          <p:nvPr/>
        </p:nvSpPr>
        <p:spPr>
          <a:xfrm>
            <a:off x="5405" y="0"/>
            <a:ext cx="12192000" cy="116541"/>
          </a:xfrm>
          <a:prstGeom prst="rect">
            <a:avLst/>
          </a:prstGeom>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D2FCC8-ECAE-4F4D-9EDD-F57387B0D3FC}"/>
              </a:ext>
            </a:extLst>
          </p:cNvPr>
          <p:cNvSpPr/>
          <p:nvPr/>
        </p:nvSpPr>
        <p:spPr>
          <a:xfrm rot="16200000">
            <a:off x="-3359424" y="3355139"/>
            <a:ext cx="6822141" cy="111867"/>
          </a:xfrm>
          <a:prstGeom prst="rect">
            <a:avLst/>
          </a:prstGeom>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1950FF-8FF2-4EE9-A5D1-7DDD0FA31229}"/>
              </a:ext>
            </a:extLst>
          </p:cNvPr>
          <p:cNvSpPr/>
          <p:nvPr/>
        </p:nvSpPr>
        <p:spPr>
          <a:xfrm>
            <a:off x="5405" y="6705600"/>
            <a:ext cx="12192000" cy="116541"/>
          </a:xfrm>
          <a:prstGeom prst="rect">
            <a:avLst/>
          </a:prstGeom>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5B3D372-C50F-4850-A2EC-AD95EE6D5794}"/>
              </a:ext>
            </a:extLst>
          </p:cNvPr>
          <p:cNvSpPr/>
          <p:nvPr/>
        </p:nvSpPr>
        <p:spPr>
          <a:xfrm rot="16200000">
            <a:off x="8730401" y="3341691"/>
            <a:ext cx="6822141" cy="111867"/>
          </a:xfrm>
          <a:prstGeom prst="rect">
            <a:avLst/>
          </a:prstGeom>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15" name="Picture 14" descr="Chart&#10;&#10;Description generated with very high confidence">
            <a:extLst>
              <a:ext uri="{FF2B5EF4-FFF2-40B4-BE49-F238E27FC236}">
                <a16:creationId xmlns:a16="http://schemas.microsoft.com/office/drawing/2014/main" id="{C8909249-917C-4F61-AFC5-8CD9D3141E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494" y="1741767"/>
            <a:ext cx="5505549" cy="4523339"/>
          </a:xfrm>
          <a:prstGeom prst="rect">
            <a:avLst/>
          </a:prstGeom>
        </p:spPr>
      </p:pic>
      <p:sp>
        <p:nvSpPr>
          <p:cNvPr id="20" name="Title 1">
            <a:extLst>
              <a:ext uri="{FF2B5EF4-FFF2-40B4-BE49-F238E27FC236}">
                <a16:creationId xmlns:a16="http://schemas.microsoft.com/office/drawing/2014/main" id="{5A497A99-BE15-4B42-831D-B70D873F70C9}"/>
              </a:ext>
            </a:extLst>
          </p:cNvPr>
          <p:cNvSpPr txBox="1">
            <a:spLocks/>
          </p:cNvSpPr>
          <p:nvPr/>
        </p:nvSpPr>
        <p:spPr>
          <a:xfrm>
            <a:off x="858212" y="1317334"/>
            <a:ext cx="4732360" cy="523041"/>
          </a:xfrm>
          <a:prstGeom prst="rect">
            <a:avLst/>
          </a:prstGeom>
          <a:ln w="50800" cap="flat" cmpd="sng" algn="ctr">
            <a:solidFill>
              <a:schemeClr val="lt1"/>
            </a:solidFill>
            <a:prstDash val="solid"/>
            <a:miter lim="800000"/>
          </a:ln>
        </p:spPr>
        <p:style>
          <a:lnRef idx="3">
            <a:schemeClr val="lt1"/>
          </a:lnRef>
          <a:fillRef idx="1">
            <a:schemeClr val="accent4"/>
          </a:fillRef>
          <a:effectRef idx="1">
            <a:schemeClr val="accent4"/>
          </a:effectRef>
          <a:fontRef idx="minor">
            <a:schemeClr val="lt1"/>
          </a:fontRef>
        </p:style>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200" dirty="0"/>
              <a:t>REVENUE DISTRIBUTION plot</a:t>
            </a:r>
          </a:p>
        </p:txBody>
      </p:sp>
      <p:sp>
        <p:nvSpPr>
          <p:cNvPr id="18" name="Rectangle 17">
            <a:extLst>
              <a:ext uri="{FF2B5EF4-FFF2-40B4-BE49-F238E27FC236}">
                <a16:creationId xmlns:a16="http://schemas.microsoft.com/office/drawing/2014/main" id="{AA418E2D-D4F1-4655-821C-7A6D27EA8890}"/>
              </a:ext>
            </a:extLst>
          </p:cNvPr>
          <p:cNvSpPr/>
          <p:nvPr/>
        </p:nvSpPr>
        <p:spPr>
          <a:xfrm>
            <a:off x="231494" y="3429000"/>
            <a:ext cx="240450" cy="1131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19862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06A14D5-4A74-42BB-BB22-2861A56EBB29}"/>
              </a:ext>
            </a:extLst>
          </p:cNvPr>
          <p:cNvSpPr>
            <a:spLocks noGrp="1"/>
          </p:cNvSpPr>
          <p:nvPr>
            <p:ph type="subTitle" idx="1"/>
          </p:nvPr>
        </p:nvSpPr>
        <p:spPr>
          <a:xfrm>
            <a:off x="7156786" y="2117345"/>
            <a:ext cx="4618184" cy="4875364"/>
          </a:xfrm>
        </p:spPr>
        <p:txBody>
          <a:bodyPr>
            <a:noAutofit/>
          </a:bodyPr>
          <a:lstStyle/>
          <a:p>
            <a:pPr algn="just">
              <a:lnSpc>
                <a:spcPct val="90000"/>
              </a:lnSpc>
            </a:pPr>
            <a:r>
              <a:rPr lang="en-US" sz="2800" dirty="0">
                <a:solidFill>
                  <a:schemeClr val="tx1"/>
                </a:solidFill>
                <a:latin typeface="Bahnschrift SemiBold Condensed" panose="020B0502040204020203" pitchFamily="34" charset="0"/>
              </a:rPr>
              <a:t>Based on the revenue data analysis, we observed and interesting trend with regards to the sales methods used by customers,  even though customers who used the combination method was low, they tends to purchase in wide price range.</a:t>
            </a:r>
          </a:p>
        </p:txBody>
      </p:sp>
      <p:sp>
        <p:nvSpPr>
          <p:cNvPr id="62" name="Rectangle 61">
            <a:extLst>
              <a:ext uri="{FF2B5EF4-FFF2-40B4-BE49-F238E27FC236}">
                <a16:creationId xmlns:a16="http://schemas.microsoft.com/office/drawing/2014/main" id="{0357312D-DDCF-4158-A403-07585881B113}"/>
              </a:ext>
            </a:extLst>
          </p:cNvPr>
          <p:cNvSpPr/>
          <p:nvPr/>
        </p:nvSpPr>
        <p:spPr>
          <a:xfrm>
            <a:off x="6351534" y="1317334"/>
            <a:ext cx="468904" cy="4750220"/>
          </a:xfrm>
          <a:prstGeom prst="rect">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B4C4AB5-EC0E-4B9C-971D-97F5D3C7B153}"/>
              </a:ext>
            </a:extLst>
          </p:cNvPr>
          <p:cNvSpPr/>
          <p:nvPr/>
        </p:nvSpPr>
        <p:spPr>
          <a:xfrm>
            <a:off x="5405" y="0"/>
            <a:ext cx="12192000" cy="116541"/>
          </a:xfrm>
          <a:prstGeom prst="rect">
            <a:avLst/>
          </a:prstGeom>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D2FCC8-ECAE-4F4D-9EDD-F57387B0D3FC}"/>
              </a:ext>
            </a:extLst>
          </p:cNvPr>
          <p:cNvSpPr/>
          <p:nvPr/>
        </p:nvSpPr>
        <p:spPr>
          <a:xfrm rot="16200000">
            <a:off x="-3359424" y="3355139"/>
            <a:ext cx="6822141" cy="111867"/>
          </a:xfrm>
          <a:prstGeom prst="rect">
            <a:avLst/>
          </a:prstGeom>
          <a:solidFill>
            <a:schemeClr val="tx2">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1950FF-8FF2-4EE9-A5D1-7DDD0FA31229}"/>
              </a:ext>
            </a:extLst>
          </p:cNvPr>
          <p:cNvSpPr/>
          <p:nvPr/>
        </p:nvSpPr>
        <p:spPr>
          <a:xfrm>
            <a:off x="5405" y="6705600"/>
            <a:ext cx="12192000" cy="116541"/>
          </a:xfrm>
          <a:prstGeom prst="rect">
            <a:avLst/>
          </a:prstGeom>
          <a:solidFill>
            <a:schemeClr val="tx2">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5B3D372-C50F-4850-A2EC-AD95EE6D5794}"/>
              </a:ext>
            </a:extLst>
          </p:cNvPr>
          <p:cNvSpPr/>
          <p:nvPr/>
        </p:nvSpPr>
        <p:spPr>
          <a:xfrm rot="16200000">
            <a:off x="8730401" y="3341691"/>
            <a:ext cx="6822141" cy="111867"/>
          </a:xfrm>
          <a:prstGeom prst="rect">
            <a:avLst/>
          </a:prstGeom>
          <a:solidFill>
            <a:schemeClr val="bg2">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4" name="Picture 3" descr="Chart, box and whisker chart&#10;&#10;Description generated with very high confidence">
            <a:extLst>
              <a:ext uri="{FF2B5EF4-FFF2-40B4-BE49-F238E27FC236}">
                <a16:creationId xmlns:a16="http://schemas.microsoft.com/office/drawing/2014/main" id="{9F6F706D-121D-46EC-BB82-D93B14939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1" y="1724628"/>
            <a:ext cx="5739964" cy="4573877"/>
          </a:xfrm>
          <a:prstGeom prst="rect">
            <a:avLst/>
          </a:prstGeom>
        </p:spPr>
      </p:pic>
      <p:sp>
        <p:nvSpPr>
          <p:cNvPr id="15" name="Title 1">
            <a:extLst>
              <a:ext uri="{FF2B5EF4-FFF2-40B4-BE49-F238E27FC236}">
                <a16:creationId xmlns:a16="http://schemas.microsoft.com/office/drawing/2014/main" id="{A9EBD4C6-4B53-46BA-97E0-7E5873AAC5D0}"/>
              </a:ext>
            </a:extLst>
          </p:cNvPr>
          <p:cNvSpPr>
            <a:spLocks noGrp="1"/>
          </p:cNvSpPr>
          <p:nvPr>
            <p:ph type="ctrTitle"/>
          </p:nvPr>
        </p:nvSpPr>
        <p:spPr>
          <a:xfrm>
            <a:off x="728295" y="1596484"/>
            <a:ext cx="5062543" cy="520861"/>
          </a:xfrm>
          <a:ln/>
        </p:spPr>
        <p:style>
          <a:lnRef idx="3">
            <a:schemeClr val="lt1"/>
          </a:lnRef>
          <a:fillRef idx="1">
            <a:schemeClr val="accent4"/>
          </a:fillRef>
          <a:effectRef idx="1">
            <a:schemeClr val="accent4"/>
          </a:effectRef>
          <a:fontRef idx="minor">
            <a:schemeClr val="lt1"/>
          </a:fontRef>
        </p:style>
        <p:txBody>
          <a:bodyPr>
            <a:noAutofit/>
          </a:bodyPr>
          <a:lstStyle/>
          <a:p>
            <a:r>
              <a:rPr lang="en-US" sz="1200" dirty="0"/>
              <a:t>Revenue distribution by sales method</a:t>
            </a:r>
          </a:p>
        </p:txBody>
      </p:sp>
      <p:sp>
        <p:nvSpPr>
          <p:cNvPr id="16" name="Rectangle 15">
            <a:extLst>
              <a:ext uri="{FF2B5EF4-FFF2-40B4-BE49-F238E27FC236}">
                <a16:creationId xmlns:a16="http://schemas.microsoft.com/office/drawing/2014/main" id="{85A8DE6A-2150-451A-A7A8-B139C92E8565}"/>
              </a:ext>
            </a:extLst>
          </p:cNvPr>
          <p:cNvSpPr/>
          <p:nvPr/>
        </p:nvSpPr>
        <p:spPr>
          <a:xfrm>
            <a:off x="4755" y="0"/>
            <a:ext cx="12192000" cy="116541"/>
          </a:xfrm>
          <a:prstGeom prst="rect">
            <a:avLst/>
          </a:prstGeom>
          <a:solidFill>
            <a:schemeClr val="tx2">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19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06A14D5-4A74-42BB-BB22-2861A56EBB29}"/>
              </a:ext>
            </a:extLst>
          </p:cNvPr>
          <p:cNvSpPr>
            <a:spLocks noGrp="1"/>
          </p:cNvSpPr>
          <p:nvPr>
            <p:ph type="subTitle" idx="1"/>
          </p:nvPr>
        </p:nvSpPr>
        <p:spPr>
          <a:xfrm>
            <a:off x="7156786" y="2117345"/>
            <a:ext cx="4618184" cy="4875364"/>
          </a:xfrm>
        </p:spPr>
        <p:txBody>
          <a:bodyPr>
            <a:noAutofit/>
          </a:bodyPr>
          <a:lstStyle/>
          <a:p>
            <a:pPr algn="just">
              <a:lnSpc>
                <a:spcPct val="90000"/>
              </a:lnSpc>
            </a:pPr>
            <a:r>
              <a:rPr lang="en-US" sz="2800" dirty="0">
                <a:solidFill>
                  <a:schemeClr val="tx1"/>
                </a:solidFill>
                <a:latin typeface="Bahnschrift SemiBold Condensed" panose="020B0502040204020203" pitchFamily="34" charset="0"/>
              </a:rPr>
              <a:t>We found that email is the primary source of revenue and our most customers were using this channel. These findings may show that the most effective approach for generating revenue for the company. And least revenue was created by the call method.</a:t>
            </a:r>
          </a:p>
        </p:txBody>
      </p:sp>
      <p:sp>
        <p:nvSpPr>
          <p:cNvPr id="62" name="Rectangle 61">
            <a:extLst>
              <a:ext uri="{FF2B5EF4-FFF2-40B4-BE49-F238E27FC236}">
                <a16:creationId xmlns:a16="http://schemas.microsoft.com/office/drawing/2014/main" id="{0357312D-DDCF-4158-A403-07585881B113}"/>
              </a:ext>
            </a:extLst>
          </p:cNvPr>
          <p:cNvSpPr/>
          <p:nvPr/>
        </p:nvSpPr>
        <p:spPr>
          <a:xfrm>
            <a:off x="6351534" y="1317334"/>
            <a:ext cx="468904" cy="4750220"/>
          </a:xfrm>
          <a:prstGeom prst="rect">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B4C4AB5-EC0E-4B9C-971D-97F5D3C7B153}"/>
              </a:ext>
            </a:extLst>
          </p:cNvPr>
          <p:cNvSpPr/>
          <p:nvPr/>
        </p:nvSpPr>
        <p:spPr>
          <a:xfrm>
            <a:off x="5405" y="0"/>
            <a:ext cx="12192000" cy="116541"/>
          </a:xfrm>
          <a:prstGeom prst="rect">
            <a:avLst/>
          </a:prstGeom>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D2FCC8-ECAE-4F4D-9EDD-F57387B0D3FC}"/>
              </a:ext>
            </a:extLst>
          </p:cNvPr>
          <p:cNvSpPr/>
          <p:nvPr/>
        </p:nvSpPr>
        <p:spPr>
          <a:xfrm rot="16200000">
            <a:off x="-3359424" y="3355139"/>
            <a:ext cx="6822141" cy="111867"/>
          </a:xfrm>
          <a:prstGeom prst="rect">
            <a:avLst/>
          </a:prstGeom>
          <a:solidFill>
            <a:schemeClr val="tx2">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1950FF-8FF2-4EE9-A5D1-7DDD0FA31229}"/>
              </a:ext>
            </a:extLst>
          </p:cNvPr>
          <p:cNvSpPr/>
          <p:nvPr/>
        </p:nvSpPr>
        <p:spPr>
          <a:xfrm>
            <a:off x="5405" y="6705600"/>
            <a:ext cx="12192000" cy="116541"/>
          </a:xfrm>
          <a:prstGeom prst="rect">
            <a:avLst/>
          </a:prstGeom>
          <a:solidFill>
            <a:schemeClr val="tx2">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5B3D372-C50F-4850-A2EC-AD95EE6D5794}"/>
              </a:ext>
            </a:extLst>
          </p:cNvPr>
          <p:cNvSpPr/>
          <p:nvPr/>
        </p:nvSpPr>
        <p:spPr>
          <a:xfrm rot="16200000">
            <a:off x="8730401" y="3341691"/>
            <a:ext cx="6822141" cy="111867"/>
          </a:xfrm>
          <a:prstGeom prst="rect">
            <a:avLst/>
          </a:prstGeom>
          <a:solidFill>
            <a:schemeClr val="bg2">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6D6DDE37-7A03-4161-B3BE-49918C3E36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193" y="1733679"/>
            <a:ext cx="5686425" cy="4333875"/>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4D62AB60-9FE3-4340-9C8D-6A647DBFAA9D}"/>
              </a:ext>
            </a:extLst>
          </p:cNvPr>
          <p:cNvSpPr txBox="1">
            <a:spLocks/>
          </p:cNvSpPr>
          <p:nvPr/>
        </p:nvSpPr>
        <p:spPr>
          <a:xfrm>
            <a:off x="1066878" y="1555693"/>
            <a:ext cx="4803957" cy="492604"/>
          </a:xfrm>
          <a:prstGeom prst="rect">
            <a:avLst/>
          </a:prstGeom>
          <a:ln w="50800" cap="flat" cmpd="sng" algn="ctr">
            <a:solidFill>
              <a:schemeClr val="lt1"/>
            </a:solidFill>
            <a:prstDash val="solid"/>
            <a:miter lim="800000"/>
          </a:ln>
        </p:spPr>
        <p:style>
          <a:lnRef idx="3">
            <a:schemeClr val="lt1"/>
          </a:lnRef>
          <a:fillRef idx="1">
            <a:schemeClr val="accent4"/>
          </a:fillRef>
          <a:effectRef idx="1">
            <a:schemeClr val="accent4"/>
          </a:effectRef>
          <a:fontRef idx="minor">
            <a:schemeClr val="lt1"/>
          </a:fontRef>
        </p:style>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200"/>
              <a:t>Total revenue by sales method</a:t>
            </a:r>
            <a:endParaRPr lang="en-US" sz="1200" dirty="0"/>
          </a:p>
        </p:txBody>
      </p:sp>
      <p:sp>
        <p:nvSpPr>
          <p:cNvPr id="18" name="Rectangle 17">
            <a:extLst>
              <a:ext uri="{FF2B5EF4-FFF2-40B4-BE49-F238E27FC236}">
                <a16:creationId xmlns:a16="http://schemas.microsoft.com/office/drawing/2014/main" id="{56727803-17C3-4946-BDBC-1418CA05C9A0}"/>
              </a:ext>
            </a:extLst>
          </p:cNvPr>
          <p:cNvSpPr/>
          <p:nvPr/>
        </p:nvSpPr>
        <p:spPr>
          <a:xfrm>
            <a:off x="5405" y="0"/>
            <a:ext cx="12192000" cy="116541"/>
          </a:xfrm>
          <a:prstGeom prst="rect">
            <a:avLst/>
          </a:prstGeom>
          <a:solidFill>
            <a:schemeClr val="tx2">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047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06A14D5-4A74-42BB-BB22-2861A56EBB29}"/>
              </a:ext>
            </a:extLst>
          </p:cNvPr>
          <p:cNvSpPr>
            <a:spLocks noGrp="1"/>
          </p:cNvSpPr>
          <p:nvPr>
            <p:ph type="subTitle" idx="1"/>
          </p:nvPr>
        </p:nvSpPr>
        <p:spPr>
          <a:xfrm>
            <a:off x="7156786" y="2117345"/>
            <a:ext cx="4618184" cy="4875364"/>
          </a:xfrm>
        </p:spPr>
        <p:txBody>
          <a:bodyPr>
            <a:noAutofit/>
          </a:bodyPr>
          <a:lstStyle/>
          <a:p>
            <a:pPr algn="just">
              <a:lnSpc>
                <a:spcPct val="90000"/>
              </a:lnSpc>
            </a:pPr>
            <a:r>
              <a:rPr lang="en-US" sz="2800" dirty="0">
                <a:solidFill>
                  <a:schemeClr val="tx1"/>
                </a:solidFill>
                <a:latin typeface="Bahnschrift SemiBold Condensed" panose="020B0502040204020203" pitchFamily="34" charset="0"/>
              </a:rPr>
              <a:t>The data shows the combination method have the highest average revenue and call have the least. This indicates that the combination method have the highest conversion rate than email or call. We can further analyze the effectiveness of the sales method over weekly revenue.</a:t>
            </a:r>
          </a:p>
        </p:txBody>
      </p:sp>
      <p:sp>
        <p:nvSpPr>
          <p:cNvPr id="62" name="Rectangle 61">
            <a:extLst>
              <a:ext uri="{FF2B5EF4-FFF2-40B4-BE49-F238E27FC236}">
                <a16:creationId xmlns:a16="http://schemas.microsoft.com/office/drawing/2014/main" id="{0357312D-DDCF-4158-A403-07585881B113}"/>
              </a:ext>
            </a:extLst>
          </p:cNvPr>
          <p:cNvSpPr/>
          <p:nvPr/>
        </p:nvSpPr>
        <p:spPr>
          <a:xfrm>
            <a:off x="6351534" y="1317334"/>
            <a:ext cx="468904" cy="4750220"/>
          </a:xfrm>
          <a:prstGeom prst="rect">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B4C4AB5-EC0E-4B9C-971D-97F5D3C7B153}"/>
              </a:ext>
            </a:extLst>
          </p:cNvPr>
          <p:cNvSpPr/>
          <p:nvPr/>
        </p:nvSpPr>
        <p:spPr>
          <a:xfrm>
            <a:off x="5405" y="0"/>
            <a:ext cx="12192000" cy="116541"/>
          </a:xfrm>
          <a:prstGeom prst="rect">
            <a:avLst/>
          </a:prstGeom>
          <a:solidFill>
            <a:schemeClr val="bg1">
              <a:lumMod val="6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D2FCC8-ECAE-4F4D-9EDD-F57387B0D3FC}"/>
              </a:ext>
            </a:extLst>
          </p:cNvPr>
          <p:cNvSpPr/>
          <p:nvPr/>
        </p:nvSpPr>
        <p:spPr>
          <a:xfrm rot="16200000">
            <a:off x="-3359424" y="3355139"/>
            <a:ext cx="6822141" cy="111867"/>
          </a:xfrm>
          <a:prstGeom prst="rect">
            <a:avLst/>
          </a:prstGeom>
          <a:solidFill>
            <a:schemeClr val="tx2">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1950FF-8FF2-4EE9-A5D1-7DDD0FA31229}"/>
              </a:ext>
            </a:extLst>
          </p:cNvPr>
          <p:cNvSpPr/>
          <p:nvPr/>
        </p:nvSpPr>
        <p:spPr>
          <a:xfrm>
            <a:off x="5405" y="6705600"/>
            <a:ext cx="12192000" cy="116541"/>
          </a:xfrm>
          <a:prstGeom prst="rect">
            <a:avLst/>
          </a:prstGeom>
          <a:solidFill>
            <a:schemeClr val="tx2">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5B3D372-C50F-4850-A2EC-AD95EE6D5794}"/>
              </a:ext>
            </a:extLst>
          </p:cNvPr>
          <p:cNvSpPr/>
          <p:nvPr/>
        </p:nvSpPr>
        <p:spPr>
          <a:xfrm rot="16200000">
            <a:off x="8730401" y="3341691"/>
            <a:ext cx="6822141" cy="111867"/>
          </a:xfrm>
          <a:prstGeom prst="rect">
            <a:avLst/>
          </a:prstGeom>
          <a:solidFill>
            <a:schemeClr val="bg2">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4" name="AutoShape 4" descr="average revenue by sales methodt">
            <a:extLst>
              <a:ext uri="{FF2B5EF4-FFF2-40B4-BE49-F238E27FC236}">
                <a16:creationId xmlns:a16="http://schemas.microsoft.com/office/drawing/2014/main" id="{1B4D792D-C294-4E35-88D7-24809872B9E7}"/>
              </a:ext>
            </a:extLst>
          </p:cNvPr>
          <p:cNvSpPr>
            <a:spLocks noChangeAspect="1" noChangeArrowheads="1"/>
          </p:cNvSpPr>
          <p:nvPr/>
        </p:nvSpPr>
        <p:spPr bwMode="auto">
          <a:xfrm>
            <a:off x="2129742" y="3276600"/>
            <a:ext cx="4118658" cy="41186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average revenue by sales methodt">
            <a:extLst>
              <a:ext uri="{FF2B5EF4-FFF2-40B4-BE49-F238E27FC236}">
                <a16:creationId xmlns:a16="http://schemas.microsoft.com/office/drawing/2014/main" id="{9E563206-AF18-4AFF-A7B7-AA35681370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average revenue by sales methodt">
            <a:extLst>
              <a:ext uri="{FF2B5EF4-FFF2-40B4-BE49-F238E27FC236}">
                <a16:creationId xmlns:a16="http://schemas.microsoft.com/office/drawing/2014/main" id="{62921209-65C1-4A79-AB36-1E67FC281BD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0" descr="average revenue by sales methodt">
            <a:extLst>
              <a:ext uri="{FF2B5EF4-FFF2-40B4-BE49-F238E27FC236}">
                <a16:creationId xmlns:a16="http://schemas.microsoft.com/office/drawing/2014/main" id="{17269AE8-672B-48D8-A07A-AAC2340686A5}"/>
              </a:ext>
            </a:extLst>
          </p:cNvPr>
          <p:cNvSpPr>
            <a:spLocks noChangeAspect="1" noChangeArrowheads="1"/>
          </p:cNvSpPr>
          <p:nvPr/>
        </p:nvSpPr>
        <p:spPr bwMode="auto">
          <a:xfrm>
            <a:off x="4219436"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2" descr="average revenue by sales methodt">
            <a:extLst>
              <a:ext uri="{FF2B5EF4-FFF2-40B4-BE49-F238E27FC236}">
                <a16:creationId xmlns:a16="http://schemas.microsoft.com/office/drawing/2014/main" id="{6A60B39F-B88F-4A94-B635-A06388E44B3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descr="Chart, bar chart&#10;&#10;Description generated with very high confidence">
            <a:extLst>
              <a:ext uri="{FF2B5EF4-FFF2-40B4-BE49-F238E27FC236}">
                <a16:creationId xmlns:a16="http://schemas.microsoft.com/office/drawing/2014/main" id="{259B4381-CB2D-49C5-9146-1C0AB716C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22" y="1609608"/>
            <a:ext cx="5713994" cy="4553183"/>
          </a:xfrm>
          <a:prstGeom prst="rect">
            <a:avLst/>
          </a:prstGeom>
        </p:spPr>
      </p:pic>
      <p:sp>
        <p:nvSpPr>
          <p:cNvPr id="19" name="Title 1">
            <a:extLst>
              <a:ext uri="{FF2B5EF4-FFF2-40B4-BE49-F238E27FC236}">
                <a16:creationId xmlns:a16="http://schemas.microsoft.com/office/drawing/2014/main" id="{2A3194FF-CE95-4EAD-A7FD-E83B4BDDB2B2}"/>
              </a:ext>
            </a:extLst>
          </p:cNvPr>
          <p:cNvSpPr txBox="1">
            <a:spLocks/>
          </p:cNvSpPr>
          <p:nvPr/>
        </p:nvSpPr>
        <p:spPr>
          <a:xfrm>
            <a:off x="787800" y="1319572"/>
            <a:ext cx="5104410" cy="575721"/>
          </a:xfrm>
          <a:prstGeom prst="rect">
            <a:avLst/>
          </a:prstGeom>
          <a:ln w="50800" cap="flat" cmpd="sng" algn="ctr">
            <a:solidFill>
              <a:schemeClr val="lt1"/>
            </a:solidFill>
            <a:prstDash val="solid"/>
            <a:miter lim="800000"/>
          </a:ln>
        </p:spPr>
        <p:style>
          <a:lnRef idx="3">
            <a:schemeClr val="lt1"/>
          </a:lnRef>
          <a:fillRef idx="1">
            <a:schemeClr val="accent4"/>
          </a:fillRef>
          <a:effectRef idx="1">
            <a:schemeClr val="accent4"/>
          </a:effectRef>
          <a:fontRef idx="minor">
            <a:schemeClr val="lt1"/>
          </a:fontRef>
        </p:style>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200" dirty="0"/>
              <a:t>Average revenue by sales method</a:t>
            </a:r>
          </a:p>
        </p:txBody>
      </p:sp>
      <p:sp>
        <p:nvSpPr>
          <p:cNvPr id="20" name="Rectangle 19">
            <a:extLst>
              <a:ext uri="{FF2B5EF4-FFF2-40B4-BE49-F238E27FC236}">
                <a16:creationId xmlns:a16="http://schemas.microsoft.com/office/drawing/2014/main" id="{5FE27DE0-34F6-4E3C-8F9B-E07A34638BB3}"/>
              </a:ext>
            </a:extLst>
          </p:cNvPr>
          <p:cNvSpPr/>
          <p:nvPr/>
        </p:nvSpPr>
        <p:spPr>
          <a:xfrm>
            <a:off x="-5405" y="0"/>
            <a:ext cx="12192000" cy="116541"/>
          </a:xfrm>
          <a:prstGeom prst="rect">
            <a:avLst/>
          </a:prstGeom>
          <a:solidFill>
            <a:schemeClr val="tx2">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896425"/>
      </p:ext>
    </p:extLst>
  </p:cSld>
  <p:clrMapOvr>
    <a:masterClrMapping/>
  </p:clrMapOvr>
</p:sld>
</file>

<file path=ppt/theme/theme1.xml><?xml version="1.0" encoding="utf-8"?>
<a:theme xmlns:a="http://schemas.openxmlformats.org/drawingml/2006/main" name="Parcel">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2.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3.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4.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docProps/app.xml><?xml version="1.0" encoding="utf-8"?>
<Properties xmlns="http://schemas.openxmlformats.org/officeDocument/2006/extended-properties" xmlns:vt="http://schemas.openxmlformats.org/officeDocument/2006/docPropsVTypes">
  <TotalTime>37</TotalTime>
  <Words>859</Words>
  <Application>Microsoft Office PowerPoint</Application>
  <PresentationFormat>Widescreen</PresentationFormat>
  <Paragraphs>46</Paragraphs>
  <Slides>13</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Bahnschrift Condensed</vt:lpstr>
      <vt:lpstr>Bahnschrift SemiBold Condensed</vt:lpstr>
      <vt:lpstr>Calibri</vt:lpstr>
      <vt:lpstr>Gill Sans MT</vt:lpstr>
      <vt:lpstr>Trebuchet MS</vt:lpstr>
      <vt:lpstr>Parcel</vt:lpstr>
      <vt:lpstr>Berlin</vt:lpstr>
      <vt:lpstr>PowerPoint Presentation</vt:lpstr>
      <vt:lpstr>PowerPoint Presentation</vt:lpstr>
      <vt:lpstr>PowerPoint Presentation</vt:lpstr>
      <vt:lpstr>Customers by sales methods –BAR CHART</vt:lpstr>
      <vt:lpstr>Proportion of customers by sale methods</vt:lpstr>
      <vt:lpstr>PowerPoint Presentation</vt:lpstr>
      <vt:lpstr>Revenue distribution by sales method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atheeth prasad</dc:creator>
  <cp:lastModifiedBy>atheeth prasad</cp:lastModifiedBy>
  <cp:revision>3</cp:revision>
  <dcterms:created xsi:type="dcterms:W3CDTF">2023-03-24T09:31:05Z</dcterms:created>
  <dcterms:modified xsi:type="dcterms:W3CDTF">2023-03-24T10:08:50Z</dcterms:modified>
</cp:coreProperties>
</file>