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2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47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3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33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43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72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70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5/23/2025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552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5/23/2025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84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5/23/2025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12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24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28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101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teezFox/projectstreak.git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eact.dev/" TargetMode="External"/><Relationship Id="rId4" Type="http://schemas.openxmlformats.org/officeDocument/2006/relationships/hyperlink" Target="https://images.google.co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5">
            <a:extLst>
              <a:ext uri="{FF2B5EF4-FFF2-40B4-BE49-F238E27FC236}">
                <a16:creationId xmlns:a16="http://schemas.microsoft.com/office/drawing/2014/main" id="{7A875D55-4A80-43E9-38F6-27E36649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18C201-D688-1E44-E902-7EF7399A3F0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24909" b="91"/>
          <a:stretch>
            <a:fillRect/>
          </a:stretch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BF3BE357-9B14-B092-8AA1-DE1E7832C8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482602"/>
            <a:ext cx="7588155" cy="2236264"/>
          </a:xfrm>
        </p:spPr>
        <p:txBody>
          <a:bodyPr>
            <a:normAutofit/>
          </a:bodyPr>
          <a:lstStyle/>
          <a:p>
            <a:r>
              <a:rPr lang="hu-HU" sz="5400" dirty="0" err="1">
                <a:solidFill>
                  <a:srgbClr val="FFFFFF"/>
                </a:solidFill>
              </a:rPr>
              <a:t>Streak</a:t>
            </a:r>
            <a:endParaRPr lang="hu-HU" sz="5400" dirty="0">
              <a:solidFill>
                <a:srgbClr val="FFFFFF"/>
              </a:solidFill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9751475-5E1E-54E7-3676-A7BD192C42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793937"/>
            <a:ext cx="7588155" cy="1414091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  <a:latin typeface="gg sans"/>
              </a:rPr>
              <a:t>All-in-One Product and Order Management System</a:t>
            </a:r>
          </a:p>
          <a:p>
            <a:r>
              <a:rPr lang="en-US" sz="2200" dirty="0">
                <a:solidFill>
                  <a:srgbClr val="FFFFFF"/>
                </a:solidFill>
                <a:latin typeface="gg sans"/>
              </a:rPr>
              <a:t>Created by: Ferenc </a:t>
            </a:r>
            <a:r>
              <a:rPr lang="en-US" sz="2200" dirty="0" err="1">
                <a:solidFill>
                  <a:srgbClr val="FFFFFF"/>
                </a:solidFill>
                <a:latin typeface="gg sans"/>
              </a:rPr>
              <a:t>Gazdóf</a:t>
            </a:r>
            <a:r>
              <a:rPr lang="en-US" sz="2200" dirty="0">
                <a:solidFill>
                  <a:srgbClr val="FFFFFF"/>
                </a:solidFill>
                <a:latin typeface="gg sans"/>
              </a:rPr>
              <a:t> and Attila Gyurcsák</a:t>
            </a:r>
          </a:p>
        </p:txBody>
      </p:sp>
    </p:spTree>
    <p:extLst>
      <p:ext uri="{BB962C8B-B14F-4D97-AF65-F5344CB8AC3E}">
        <p14:creationId xmlns:p14="http://schemas.microsoft.com/office/powerpoint/2010/main" val="14384363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>
            <a:extLst>
              <a:ext uri="{FF2B5EF4-FFF2-40B4-BE49-F238E27FC236}">
                <a16:creationId xmlns:a16="http://schemas.microsoft.com/office/drawing/2014/main" id="{F5ED537D-2AFA-B700-F79B-62BE7ECFFF6C}"/>
              </a:ext>
            </a:extLst>
          </p:cNvPr>
          <p:cNvSpPr/>
          <p:nvPr/>
        </p:nvSpPr>
        <p:spPr>
          <a:xfrm>
            <a:off x="612647" y="1680898"/>
            <a:ext cx="10653578" cy="3081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040752B6-55E5-84C7-2D1F-52C1BCF876BD}"/>
              </a:ext>
            </a:extLst>
          </p:cNvPr>
          <p:cNvSpPr/>
          <p:nvPr/>
        </p:nvSpPr>
        <p:spPr>
          <a:xfrm>
            <a:off x="2619375" y="514350"/>
            <a:ext cx="6724650" cy="65254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E9F8F4-3C9C-DEA2-90E1-977807C6E3F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24909" b="91"/>
          <a:stretch>
            <a:fillRect/>
          </a:stretch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C0767B84-098F-0B72-83B4-D111A1BDF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911" y="600763"/>
            <a:ext cx="10653578" cy="113225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Thank you for your attention!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7982E87-9F65-2474-2512-CA52EF804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778" y="1663409"/>
            <a:ext cx="10653579" cy="4593828"/>
          </a:xfrm>
        </p:spPr>
        <p:txBody>
          <a:bodyPr/>
          <a:lstStyle/>
          <a:p>
            <a:pPr marL="0" indent="0" algn="ctr">
              <a:buNone/>
            </a:pPr>
            <a:r>
              <a:rPr lang="hu-HU" dirty="0" err="1">
                <a:solidFill>
                  <a:schemeClr val="bg1"/>
                </a:solidFill>
              </a:rPr>
              <a:t>Presentation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by</a:t>
            </a:r>
            <a:r>
              <a:rPr lang="hu-HU" dirty="0">
                <a:solidFill>
                  <a:schemeClr val="bg1"/>
                </a:solidFill>
              </a:rPr>
              <a:t>: Attila </a:t>
            </a:r>
            <a:r>
              <a:rPr lang="hu-HU" dirty="0" err="1">
                <a:solidFill>
                  <a:schemeClr val="bg1"/>
                </a:solidFill>
              </a:rPr>
              <a:t>Gyurcsák</a:t>
            </a:r>
            <a:endParaRPr lang="hu-HU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hu-HU" dirty="0" err="1">
                <a:solidFill>
                  <a:schemeClr val="bg1"/>
                </a:solidFill>
              </a:rPr>
              <a:t>Developers</a:t>
            </a:r>
            <a:r>
              <a:rPr lang="hu-HU" dirty="0">
                <a:solidFill>
                  <a:schemeClr val="bg1"/>
                </a:solidFill>
              </a:rPr>
              <a:t>: Ferenc </a:t>
            </a:r>
            <a:r>
              <a:rPr lang="hu-HU" dirty="0" err="1">
                <a:solidFill>
                  <a:schemeClr val="bg1"/>
                </a:solidFill>
              </a:rPr>
              <a:t>Gazdóf</a:t>
            </a:r>
            <a:r>
              <a:rPr lang="hu-HU" dirty="0">
                <a:solidFill>
                  <a:schemeClr val="bg1"/>
                </a:solidFill>
              </a:rPr>
              <a:t>, Attila </a:t>
            </a:r>
            <a:r>
              <a:rPr lang="hu-HU" dirty="0" err="1">
                <a:solidFill>
                  <a:schemeClr val="bg1"/>
                </a:solidFill>
              </a:rPr>
              <a:t>Gyurcsák</a:t>
            </a:r>
            <a:endParaRPr lang="hu-H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Links and Resources: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GitHub: </a:t>
            </a: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https://github.com/AteezFox/projectstreak.git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Google Images: </a:t>
            </a:r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https://images.google.com/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React: </a:t>
            </a:r>
            <a:r>
              <a:rPr lang="en-US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https://react.dev/</a:t>
            </a:r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0178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818EB56F-2472-EF96-CA34-26595D4F7262}"/>
              </a:ext>
            </a:extLst>
          </p:cNvPr>
          <p:cNvSpPr/>
          <p:nvPr/>
        </p:nvSpPr>
        <p:spPr>
          <a:xfrm>
            <a:off x="3009900" y="371475"/>
            <a:ext cx="5800725" cy="134405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F2F2ED-1BE6-B328-05F5-04CC0118E57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24909" b="91"/>
          <a:stretch>
            <a:fillRect/>
          </a:stretch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52EB43F8-181D-2115-D733-5CBF2EE5B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39"/>
            <a:ext cx="10653578" cy="1166893"/>
          </a:xfrm>
        </p:spPr>
        <p:txBody>
          <a:bodyPr>
            <a:normAutofit fontScale="90000"/>
          </a:bodyPr>
          <a:lstStyle/>
          <a:p>
            <a:pPr algn="ctr"/>
            <a:r>
              <a:rPr lang="hu-HU" sz="8800" dirty="0" err="1">
                <a:solidFill>
                  <a:schemeClr val="bg1"/>
                </a:solidFill>
              </a:rPr>
              <a:t>Questions</a:t>
            </a:r>
            <a:r>
              <a:rPr lang="hu-HU" sz="8800" dirty="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6" name="Tartalom helye 5" descr="A képen Grafika, kör, szív, tervezés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459AF553-7DEA-A082-A2BD-4E002F7C84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669" y="1726406"/>
            <a:ext cx="3971925" cy="4572000"/>
          </a:xfrm>
        </p:spPr>
      </p:pic>
    </p:spTree>
    <p:extLst>
      <p:ext uri="{BB962C8B-B14F-4D97-AF65-F5344CB8AC3E}">
        <p14:creationId xmlns:p14="http://schemas.microsoft.com/office/powerpoint/2010/main" val="26770276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>
            <a:extLst>
              <a:ext uri="{FF2B5EF4-FFF2-40B4-BE49-F238E27FC236}">
                <a16:creationId xmlns:a16="http://schemas.microsoft.com/office/drawing/2014/main" id="{ADF5A69C-434B-BCEB-AF6F-4746982AEC27}"/>
              </a:ext>
            </a:extLst>
          </p:cNvPr>
          <p:cNvSpPr/>
          <p:nvPr/>
        </p:nvSpPr>
        <p:spPr>
          <a:xfrm>
            <a:off x="612647" y="1714829"/>
            <a:ext cx="6102478" cy="16322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8E817104-DDFF-4AED-CE8F-4E1ACCE006C1}"/>
              </a:ext>
            </a:extLst>
          </p:cNvPr>
          <p:cNvSpPr/>
          <p:nvPr/>
        </p:nvSpPr>
        <p:spPr>
          <a:xfrm>
            <a:off x="474453" y="362309"/>
            <a:ext cx="2783097" cy="88852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C43C40-911A-7115-DDD4-A2E3484034C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24909" b="91"/>
          <a:stretch>
            <a:fillRect/>
          </a:stretch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834D11CC-7EC9-679B-2F71-074029F40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0" i="0" dirty="0">
                <a:solidFill>
                  <a:schemeClr val="bg1"/>
                </a:solidFill>
                <a:effectLst/>
                <a:latin typeface="gg sans"/>
              </a:rPr>
              <a:t>System </a:t>
            </a:r>
            <a:r>
              <a:rPr lang="hu-HU" b="0" i="0" dirty="0" err="1">
                <a:solidFill>
                  <a:schemeClr val="bg1"/>
                </a:solidFill>
                <a:effectLst/>
                <a:latin typeface="gg sans"/>
              </a:rPr>
              <a:t>Goal</a:t>
            </a:r>
            <a:endParaRPr lang="hu-HU" b="0" i="0" dirty="0">
              <a:solidFill>
                <a:schemeClr val="bg1"/>
              </a:solidFill>
              <a:effectLst/>
              <a:latin typeface="gg sans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4895FB7-E2E3-F5F7-B721-D472FAD84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1707640"/>
            <a:ext cx="10653579" cy="4593828"/>
          </a:xfrm>
        </p:spPr>
        <p:txBody>
          <a:bodyPr/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gg sans"/>
              </a:rPr>
              <a:t>To provide an automated and structured solution for:</a:t>
            </a:r>
          </a:p>
          <a:p>
            <a:pPr lvl="1"/>
            <a:r>
              <a:rPr lang="en-US" b="0" i="0" dirty="0">
                <a:solidFill>
                  <a:schemeClr val="bg1"/>
                </a:solidFill>
                <a:effectLst/>
                <a:latin typeface="gg sans"/>
              </a:rPr>
              <a:t>Retail stores</a:t>
            </a:r>
          </a:p>
          <a:p>
            <a:pPr lvl="1"/>
            <a:r>
              <a:rPr lang="en-US" b="0" i="0" dirty="0">
                <a:solidFill>
                  <a:schemeClr val="bg1"/>
                </a:solidFill>
                <a:effectLst/>
                <a:latin typeface="gg sans"/>
              </a:rPr>
              <a:t>Small and large businesses</a:t>
            </a:r>
          </a:p>
          <a:p>
            <a:pPr lvl="1"/>
            <a:r>
              <a:rPr lang="en-US" b="0" i="0" dirty="0">
                <a:solidFill>
                  <a:schemeClr val="bg1"/>
                </a:solidFill>
                <a:effectLst/>
                <a:latin typeface="gg sans"/>
              </a:rPr>
              <a:t>User order tracking</a:t>
            </a:r>
          </a:p>
          <a:p>
            <a:pPr lvl="1"/>
            <a:endParaRPr lang="hu-HU" dirty="0">
              <a:solidFill>
                <a:schemeClr val="bg1"/>
              </a:solidFill>
            </a:endParaRPr>
          </a:p>
        </p:txBody>
      </p:sp>
      <p:pic>
        <p:nvPicPr>
          <p:cNvPr id="9" name="Kép 8" descr="A képen személy, Emberi arc, fedett pályás, computer látható">
            <a:extLst>
              <a:ext uri="{FF2B5EF4-FFF2-40B4-BE49-F238E27FC236}">
                <a16:creationId xmlns:a16="http://schemas.microsoft.com/office/drawing/2014/main" id="{9709D5B9-B1D0-2ED6-0294-7D0E57E4B1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780" y="548640"/>
            <a:ext cx="2939767" cy="21663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Kép 13" descr="A képen Mobiltelefon, Kommunikációs eszköz, Hordozható kommunikációs eszköz, kütyü látható">
            <a:extLst>
              <a:ext uri="{FF2B5EF4-FFF2-40B4-BE49-F238E27FC236}">
                <a16:creationId xmlns:a16="http://schemas.microsoft.com/office/drawing/2014/main" id="{52038F95-1B6C-BC10-D210-486E57A96A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708" y="3498011"/>
            <a:ext cx="3514143" cy="23427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39529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>
            <a:extLst>
              <a:ext uri="{FF2B5EF4-FFF2-40B4-BE49-F238E27FC236}">
                <a16:creationId xmlns:a16="http://schemas.microsoft.com/office/drawing/2014/main" id="{1160DDB8-1688-C1CA-2F71-6AE004BF2C03}"/>
              </a:ext>
            </a:extLst>
          </p:cNvPr>
          <p:cNvSpPr/>
          <p:nvPr/>
        </p:nvSpPr>
        <p:spPr>
          <a:xfrm>
            <a:off x="612647" y="1680898"/>
            <a:ext cx="6219474" cy="25719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22D49539-408B-D13E-B679-D2F444D07176}"/>
              </a:ext>
            </a:extLst>
          </p:cNvPr>
          <p:cNvSpPr/>
          <p:nvPr/>
        </p:nvSpPr>
        <p:spPr>
          <a:xfrm>
            <a:off x="612647" y="534838"/>
            <a:ext cx="4891006" cy="6320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9554A5-B242-5E4F-DE00-74CA90189C8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24909" b="91"/>
          <a:stretch>
            <a:fillRect/>
          </a:stretch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063742FF-FEAD-171A-4AC5-66394158E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0" i="0" dirty="0">
                <a:solidFill>
                  <a:schemeClr val="bg1"/>
                </a:solidFill>
                <a:effectLst/>
                <a:latin typeface="gg sans"/>
              </a:rPr>
              <a:t>Main </a:t>
            </a:r>
            <a:r>
              <a:rPr lang="hu-HU" b="0" i="0" dirty="0" err="1">
                <a:solidFill>
                  <a:schemeClr val="bg1"/>
                </a:solidFill>
                <a:effectLst/>
                <a:latin typeface="gg sans"/>
              </a:rPr>
              <a:t>Features</a:t>
            </a:r>
            <a:r>
              <a:rPr lang="hu-HU" b="0" i="0" dirty="0">
                <a:solidFill>
                  <a:schemeClr val="bg1"/>
                </a:solidFill>
                <a:effectLst/>
                <a:latin typeface="gg sans"/>
              </a:rPr>
              <a:t> </a:t>
            </a:r>
            <a:r>
              <a:rPr lang="hu-HU" b="0" i="0" dirty="0" err="1">
                <a:solidFill>
                  <a:schemeClr val="bg1"/>
                </a:solidFill>
                <a:effectLst/>
                <a:latin typeface="gg sans"/>
              </a:rPr>
              <a:t>Overview</a:t>
            </a:r>
            <a:endParaRPr lang="hu-HU" b="0" i="0" dirty="0">
              <a:solidFill>
                <a:schemeClr val="bg1"/>
              </a:solidFill>
              <a:effectLst/>
              <a:latin typeface="gg sans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0028DA6-8C7A-83E9-9FA2-D4005E8C8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gg sans"/>
              </a:rPr>
              <a:t>Registration and login (User, Admin, CEO, Courier)</a:t>
            </a: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gg sans"/>
              </a:rPr>
              <a:t>Product management (CRUD)</a:t>
            </a: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gg sans"/>
              </a:rPr>
              <a:t>Order management and status updates</a:t>
            </a: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gg sans"/>
              </a:rPr>
              <a:t>Company structure management</a:t>
            </a: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gg sans"/>
              </a:rPr>
              <a:t>Role-based permissions (admin, CEO, courier, customer)</a:t>
            </a:r>
          </a:p>
        </p:txBody>
      </p:sp>
      <p:pic>
        <p:nvPicPr>
          <p:cNvPr id="8" name="Kép 7" descr="A képen szöveg, képernyőkép, diagram, Tervrajz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89941643-9987-4DAA-E367-6BA606E426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764" y="448572"/>
            <a:ext cx="3623588" cy="57538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05099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>
            <a:extLst>
              <a:ext uri="{FF2B5EF4-FFF2-40B4-BE49-F238E27FC236}">
                <a16:creationId xmlns:a16="http://schemas.microsoft.com/office/drawing/2014/main" id="{70C69483-6D7D-3E53-D463-9D5A81D374D9}"/>
              </a:ext>
            </a:extLst>
          </p:cNvPr>
          <p:cNvSpPr/>
          <p:nvPr/>
        </p:nvSpPr>
        <p:spPr>
          <a:xfrm>
            <a:off x="612647" y="1715532"/>
            <a:ext cx="6797803" cy="20944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520B066A-519A-7AA8-FAE2-765B145ECD7B}"/>
              </a:ext>
            </a:extLst>
          </p:cNvPr>
          <p:cNvSpPr/>
          <p:nvPr/>
        </p:nvSpPr>
        <p:spPr>
          <a:xfrm>
            <a:off x="612647" y="533400"/>
            <a:ext cx="5835778" cy="6334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4CF27A-148E-4083-88EC-BBF14119D33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24909" b="91"/>
          <a:stretch>
            <a:fillRect/>
          </a:stretch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710CC276-5FEE-34AD-7D50-ECA9C80C9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0" i="0" dirty="0" err="1">
                <a:solidFill>
                  <a:schemeClr val="bg1"/>
                </a:solidFill>
                <a:effectLst/>
                <a:latin typeface="gg sans"/>
              </a:rPr>
              <a:t>Roles</a:t>
            </a:r>
            <a:r>
              <a:rPr lang="hu-HU" b="0" i="0" dirty="0">
                <a:solidFill>
                  <a:schemeClr val="bg1"/>
                </a:solidFill>
                <a:effectLst/>
                <a:latin typeface="gg sans"/>
              </a:rPr>
              <a:t> and </a:t>
            </a:r>
            <a:r>
              <a:rPr lang="hu-HU" b="0" i="0" dirty="0" err="1">
                <a:solidFill>
                  <a:schemeClr val="bg1"/>
                </a:solidFill>
                <a:effectLst/>
                <a:latin typeface="gg sans"/>
              </a:rPr>
              <a:t>Permissions</a:t>
            </a:r>
            <a:endParaRPr lang="hu-HU" b="0" i="0" dirty="0">
              <a:solidFill>
                <a:schemeClr val="bg1"/>
              </a:solidFill>
              <a:effectLst/>
              <a:latin typeface="gg sans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A0829F5-6417-6156-6355-B0AA7B351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gg sans"/>
              </a:rPr>
              <a:t>Administrator: System-level management</a:t>
            </a: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gg sans"/>
              </a:rPr>
              <a:t>CEO: Manages company data and products</a:t>
            </a: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gg sans"/>
              </a:rPr>
              <a:t>Courier: Tracks order statuses</a:t>
            </a: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gg sans"/>
              </a:rPr>
              <a:t>User: Shopping, order tracking, profile management</a:t>
            </a:r>
          </a:p>
        </p:txBody>
      </p:sp>
      <p:pic>
        <p:nvPicPr>
          <p:cNvPr id="8" name="Kép 7" descr="A képen ruházat, személy, fedett pályás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299E068D-B580-1836-2405-CF47CB3DC9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302" y="150825"/>
            <a:ext cx="4154097" cy="23332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Kép 14" descr="A képen személy, ruházat, Emberi arc, mosoly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13F548BA-FF40-1F26-DF90-F9B7B5B6A6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828" y="2913687"/>
            <a:ext cx="4449043" cy="29660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Kép 16" descr="A képen személy, Emberi arc, ruházat, épület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88BEF31E-3F1A-9188-B953-DE566C541B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548" y="4276344"/>
            <a:ext cx="3048000" cy="20330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34245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>
            <a:extLst>
              <a:ext uri="{FF2B5EF4-FFF2-40B4-BE49-F238E27FC236}">
                <a16:creationId xmlns:a16="http://schemas.microsoft.com/office/drawing/2014/main" id="{248869C1-6C35-D63C-2B17-6137F9348670}"/>
              </a:ext>
            </a:extLst>
          </p:cNvPr>
          <p:cNvSpPr/>
          <p:nvPr/>
        </p:nvSpPr>
        <p:spPr>
          <a:xfrm>
            <a:off x="622172" y="1680898"/>
            <a:ext cx="4654678" cy="15004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966B7A7D-0598-8432-FFDB-0E25DF26A025}"/>
              </a:ext>
            </a:extLst>
          </p:cNvPr>
          <p:cNvSpPr/>
          <p:nvPr/>
        </p:nvSpPr>
        <p:spPr>
          <a:xfrm>
            <a:off x="612647" y="548640"/>
            <a:ext cx="4426077" cy="5372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BE4457-8B0A-A3EE-92FF-DCE1139FD19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24909" b="91"/>
          <a:stretch>
            <a:fillRect/>
          </a:stretch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3D6FB4C6-B454-EF92-D618-6A34219B9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172" y="583274"/>
            <a:ext cx="10653578" cy="1132258"/>
          </a:xfrm>
        </p:spPr>
        <p:txBody>
          <a:bodyPr/>
          <a:lstStyle/>
          <a:p>
            <a:r>
              <a:rPr lang="hu-HU" b="0" i="0" dirty="0" err="1">
                <a:solidFill>
                  <a:schemeClr val="bg1"/>
                </a:solidFill>
                <a:effectLst/>
                <a:latin typeface="gg sans"/>
              </a:rPr>
              <a:t>User</a:t>
            </a:r>
            <a:r>
              <a:rPr lang="hu-HU" b="0" i="0" dirty="0">
                <a:solidFill>
                  <a:schemeClr val="bg1"/>
                </a:solidFill>
                <a:effectLst/>
                <a:latin typeface="gg sans"/>
              </a:rPr>
              <a:t> </a:t>
            </a:r>
            <a:r>
              <a:rPr lang="hu-HU" b="0" i="0" dirty="0" err="1">
                <a:solidFill>
                  <a:schemeClr val="bg1"/>
                </a:solidFill>
                <a:effectLst/>
                <a:latin typeface="gg sans"/>
              </a:rPr>
              <a:t>Experience</a:t>
            </a:r>
            <a:endParaRPr lang="hu-HU" b="0" i="0" dirty="0">
              <a:solidFill>
                <a:schemeClr val="bg1"/>
              </a:solidFill>
              <a:effectLst/>
              <a:latin typeface="gg sans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5A1868D-8845-3C1D-E378-FD0B3D4D4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1738048"/>
            <a:ext cx="10653579" cy="4593828"/>
          </a:xfrm>
        </p:spPr>
        <p:txBody>
          <a:bodyPr/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gg sans"/>
              </a:rPr>
              <a:t>Clean, modern interface using React</a:t>
            </a: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gg sans"/>
              </a:rPr>
              <a:t>UI adapts based on user role</a:t>
            </a: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gg sans"/>
              </a:rPr>
              <a:t>Mobile-friendly and responsive design</a:t>
            </a:r>
          </a:p>
        </p:txBody>
      </p:sp>
    </p:spTree>
    <p:extLst>
      <p:ext uri="{BB962C8B-B14F-4D97-AF65-F5344CB8AC3E}">
        <p14:creationId xmlns:p14="http://schemas.microsoft.com/office/powerpoint/2010/main" val="387550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>
            <a:extLst>
              <a:ext uri="{FF2B5EF4-FFF2-40B4-BE49-F238E27FC236}">
                <a16:creationId xmlns:a16="http://schemas.microsoft.com/office/drawing/2014/main" id="{2C02E0C6-3F7C-310F-04A1-21359D8213DB}"/>
              </a:ext>
            </a:extLst>
          </p:cNvPr>
          <p:cNvSpPr/>
          <p:nvPr/>
        </p:nvSpPr>
        <p:spPr>
          <a:xfrm>
            <a:off x="612647" y="1715532"/>
            <a:ext cx="5854828" cy="24278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9ECFD162-96FC-2875-F01F-56AFD7BC7DA5}"/>
              </a:ext>
            </a:extLst>
          </p:cNvPr>
          <p:cNvSpPr/>
          <p:nvPr/>
        </p:nvSpPr>
        <p:spPr>
          <a:xfrm>
            <a:off x="612647" y="533400"/>
            <a:ext cx="4006978" cy="5619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098329-CB5C-4724-28DA-B127357BB1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24909" b="91"/>
          <a:stretch>
            <a:fillRect/>
          </a:stretch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DF577294-7227-51FA-1977-C4145BDA5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0" i="0" dirty="0" err="1">
                <a:solidFill>
                  <a:schemeClr val="bg1"/>
                </a:solidFill>
                <a:effectLst/>
                <a:latin typeface="gg sans"/>
              </a:rPr>
              <a:t>Technology</a:t>
            </a:r>
            <a:r>
              <a:rPr lang="hu-HU" b="0" i="0" dirty="0">
                <a:solidFill>
                  <a:schemeClr val="bg1"/>
                </a:solidFill>
                <a:effectLst/>
                <a:latin typeface="gg sans"/>
              </a:rPr>
              <a:t> </a:t>
            </a:r>
            <a:r>
              <a:rPr lang="hu-HU" b="0" i="0" dirty="0" err="1">
                <a:solidFill>
                  <a:schemeClr val="bg1"/>
                </a:solidFill>
                <a:effectLst/>
                <a:latin typeface="gg sans"/>
              </a:rPr>
              <a:t>Stack</a:t>
            </a:r>
            <a:endParaRPr lang="hu-HU" b="0" i="0" dirty="0">
              <a:solidFill>
                <a:schemeClr val="bg1"/>
              </a:solidFill>
              <a:effectLst/>
              <a:latin typeface="gg sans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32F64FF-B4F7-D79A-167A-99289EE36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gg sans"/>
              </a:rPr>
              <a:t>Frontend: React + CSS Modules</a:t>
            </a: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gg sans"/>
              </a:rPr>
              <a:t>Backend: Spring Boot (Java)</a:t>
            </a: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gg sans"/>
              </a:rPr>
              <a:t>Data Management: REST API + DTOs</a:t>
            </a: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gg sans"/>
              </a:rPr>
              <a:t>Security: Role-based access, CORS configuration</a:t>
            </a: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gg sans"/>
              </a:rPr>
              <a:t>Deployment: Docker + docker-compose</a:t>
            </a:r>
          </a:p>
        </p:txBody>
      </p:sp>
      <p:pic>
        <p:nvPicPr>
          <p:cNvPr id="12" name="Kép 11" descr="A képen Grafika, Acélkék, szimbólum, Majorelle kék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3000F9FB-184C-C6C1-775B-87A0508030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040" y="533400"/>
            <a:ext cx="3025135" cy="15959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Kép 13" descr="A képen Grafika, Grafikus tervezés, clipart, kreativitás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2E3C9C87-62F2-60C4-F704-7DA210B2BB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772" y="2392989"/>
            <a:ext cx="1454805" cy="14548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Kép 15" descr="A képen szimbólum, Grafika, clipart, tervezés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73DE4C8E-AE78-6A6D-D000-6218CBCB91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883" y="2874592"/>
            <a:ext cx="2537566" cy="25375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01617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>
            <a:extLst>
              <a:ext uri="{FF2B5EF4-FFF2-40B4-BE49-F238E27FC236}">
                <a16:creationId xmlns:a16="http://schemas.microsoft.com/office/drawing/2014/main" id="{3D336F14-CC5E-77EE-2B6B-F18ACDB34BC0}"/>
              </a:ext>
            </a:extLst>
          </p:cNvPr>
          <p:cNvSpPr/>
          <p:nvPr/>
        </p:nvSpPr>
        <p:spPr>
          <a:xfrm>
            <a:off x="612647" y="548640"/>
            <a:ext cx="3664077" cy="52768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A052616C-FA08-6647-A1B0-D9D66F50C727}"/>
              </a:ext>
            </a:extLst>
          </p:cNvPr>
          <p:cNvSpPr/>
          <p:nvPr/>
        </p:nvSpPr>
        <p:spPr>
          <a:xfrm>
            <a:off x="612647" y="1715532"/>
            <a:ext cx="6283453" cy="15229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C42FFB-19EF-B78A-55CF-EB80066DA90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24909" b="91"/>
          <a:stretch>
            <a:fillRect/>
          </a:stretch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D756AB0E-7C36-9CFF-9498-B8798ACA6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10196"/>
            <a:ext cx="10653578" cy="1132258"/>
          </a:xfrm>
        </p:spPr>
        <p:txBody>
          <a:bodyPr/>
          <a:lstStyle/>
          <a:p>
            <a:r>
              <a:rPr lang="hu-HU" b="0" i="0" dirty="0" err="1">
                <a:solidFill>
                  <a:schemeClr val="bg1"/>
                </a:solidFill>
                <a:effectLst/>
                <a:latin typeface="gg sans"/>
              </a:rPr>
              <a:t>Use</a:t>
            </a:r>
            <a:r>
              <a:rPr lang="hu-HU" b="0" i="0" dirty="0">
                <a:solidFill>
                  <a:schemeClr val="bg1"/>
                </a:solidFill>
                <a:effectLst/>
                <a:latin typeface="gg sans"/>
              </a:rPr>
              <a:t> </a:t>
            </a:r>
            <a:r>
              <a:rPr lang="hu-HU" b="0" i="0" dirty="0" err="1">
                <a:solidFill>
                  <a:schemeClr val="bg1"/>
                </a:solidFill>
                <a:effectLst/>
                <a:latin typeface="gg sans"/>
              </a:rPr>
              <a:t>Cases</a:t>
            </a:r>
            <a:endParaRPr lang="hu-HU" b="0" i="0" dirty="0">
              <a:solidFill>
                <a:schemeClr val="bg1"/>
              </a:solidFill>
              <a:effectLst/>
              <a:latin typeface="gg sans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88CA8EB-4762-9704-E8F1-CE034602E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1715532"/>
            <a:ext cx="10653579" cy="4593828"/>
          </a:xfrm>
        </p:spPr>
        <p:txBody>
          <a:bodyPr/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gg sans"/>
              </a:rPr>
              <a:t>Launching an SME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gg sans"/>
              </a:rPr>
              <a:t>webshop</a:t>
            </a:r>
            <a:r>
              <a:rPr lang="en-US" b="0" i="0" dirty="0">
                <a:solidFill>
                  <a:schemeClr val="bg1"/>
                </a:solidFill>
                <a:effectLst/>
                <a:latin typeface="gg sans"/>
              </a:rPr>
              <a:t> with minimal IT background</a:t>
            </a: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gg sans"/>
              </a:rPr>
              <a:t>Internal company order management system</a:t>
            </a: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gg sans"/>
              </a:rPr>
              <a:t>Digital logistics and distribution platform</a:t>
            </a:r>
          </a:p>
        </p:txBody>
      </p:sp>
      <p:pic>
        <p:nvPicPr>
          <p:cNvPr id="9" name="Kép 8" descr="A képen szöveg, kézírás, Post-it cetli, Betűtípus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13A5F1E8-4ECD-6118-D290-F867B6434F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160" y="3175207"/>
            <a:ext cx="4752954" cy="31725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14144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églalap 16">
            <a:extLst>
              <a:ext uri="{FF2B5EF4-FFF2-40B4-BE49-F238E27FC236}">
                <a16:creationId xmlns:a16="http://schemas.microsoft.com/office/drawing/2014/main" id="{21CA57C7-7F32-7FBB-DD75-9096CB6C15BB}"/>
              </a:ext>
            </a:extLst>
          </p:cNvPr>
          <p:cNvSpPr/>
          <p:nvPr/>
        </p:nvSpPr>
        <p:spPr>
          <a:xfrm>
            <a:off x="612648" y="1357732"/>
            <a:ext cx="10966704" cy="470969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Téglalap 15">
            <a:extLst>
              <a:ext uri="{FF2B5EF4-FFF2-40B4-BE49-F238E27FC236}">
                <a16:creationId xmlns:a16="http://schemas.microsoft.com/office/drawing/2014/main" id="{0AE5E376-93DB-1693-9D81-C8BA93C8ECCE}"/>
              </a:ext>
            </a:extLst>
          </p:cNvPr>
          <p:cNvSpPr/>
          <p:nvPr/>
        </p:nvSpPr>
        <p:spPr>
          <a:xfrm>
            <a:off x="590550" y="542925"/>
            <a:ext cx="5419725" cy="64633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AB5EB8-F716-9BC4-E20B-0AD3AB7C340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24909" b="91"/>
          <a:stretch>
            <a:fillRect/>
          </a:stretch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01DC5B3E-5596-396E-389D-244DE3E05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0" i="0" dirty="0" err="1">
                <a:solidFill>
                  <a:schemeClr val="bg1"/>
                </a:solidFill>
                <a:effectLst/>
                <a:latin typeface="gg sans"/>
              </a:rPr>
              <a:t>Meet</a:t>
            </a:r>
            <a:r>
              <a:rPr lang="hu-HU" b="0" i="0" dirty="0">
                <a:solidFill>
                  <a:schemeClr val="bg1"/>
                </a:solidFill>
                <a:effectLst/>
                <a:latin typeface="gg sans"/>
              </a:rPr>
              <a:t> </a:t>
            </a:r>
            <a:r>
              <a:rPr lang="hu-HU" b="0" i="0" dirty="0" err="1">
                <a:solidFill>
                  <a:schemeClr val="bg1"/>
                </a:solidFill>
                <a:effectLst/>
                <a:latin typeface="gg sans"/>
              </a:rPr>
              <a:t>the</a:t>
            </a:r>
            <a:r>
              <a:rPr lang="hu-HU" b="0" i="0" dirty="0">
                <a:solidFill>
                  <a:schemeClr val="bg1"/>
                </a:solidFill>
                <a:effectLst/>
                <a:latin typeface="gg sans"/>
              </a:rPr>
              <a:t> </a:t>
            </a:r>
            <a:r>
              <a:rPr lang="hu-HU" b="0" i="0" dirty="0" err="1">
                <a:solidFill>
                  <a:schemeClr val="bg1"/>
                </a:solidFill>
                <a:effectLst/>
                <a:latin typeface="gg sans"/>
              </a:rPr>
              <a:t>Devs</a:t>
            </a:r>
            <a:endParaRPr lang="hu-HU" dirty="0">
              <a:solidFill>
                <a:schemeClr val="bg1"/>
              </a:solidFill>
            </a:endParaRPr>
          </a:p>
        </p:txBody>
      </p:sp>
      <p:pic>
        <p:nvPicPr>
          <p:cNvPr id="8" name="Kép 7" descr="A képen személy, Emberi arc, ruházat, nyakkendő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2DA26ABE-D6F7-CD04-88AF-120B6F9FB4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654" y="2124448"/>
            <a:ext cx="2777972" cy="27779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Tartalom helye 11" descr="A képen személy, napszemüveg, Emberi arc, szemüveg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F42DAF89-A2B0-D4CD-1294-B1581068D1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4" y="2040013"/>
            <a:ext cx="2777973" cy="27779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Szövegdoboz 13">
            <a:extLst>
              <a:ext uri="{FF2B5EF4-FFF2-40B4-BE49-F238E27FC236}">
                <a16:creationId xmlns:a16="http://schemas.microsoft.com/office/drawing/2014/main" id="{14ED176F-E452-5B57-FD62-FAEDFA7061FF}"/>
              </a:ext>
            </a:extLst>
          </p:cNvPr>
          <p:cNvSpPr txBox="1"/>
          <p:nvPr/>
        </p:nvSpPr>
        <p:spPr>
          <a:xfrm>
            <a:off x="714373" y="4817986"/>
            <a:ext cx="2777973" cy="646331"/>
          </a:xfrm>
          <a:prstGeom prst="rect">
            <a:avLst/>
          </a:prstGeom>
          <a:solidFill>
            <a:srgbClr val="EDEEEE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Ferenc </a:t>
            </a:r>
            <a:r>
              <a:rPr lang="hu-HU" dirty="0" err="1"/>
              <a:t>Gazdóf</a:t>
            </a:r>
            <a:endParaRPr lang="hu-HU" dirty="0"/>
          </a:p>
          <a:p>
            <a:pPr algn="ctr"/>
            <a:r>
              <a:rPr lang="hu-HU" dirty="0"/>
              <a:t>Backend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503814B8-9BB8-AEE2-DA33-EF7EFFB3FF32}"/>
              </a:ext>
            </a:extLst>
          </p:cNvPr>
          <p:cNvSpPr txBox="1"/>
          <p:nvPr/>
        </p:nvSpPr>
        <p:spPr>
          <a:xfrm>
            <a:off x="8677275" y="4817986"/>
            <a:ext cx="2800351" cy="646331"/>
          </a:xfrm>
          <a:prstGeom prst="rect">
            <a:avLst/>
          </a:prstGeom>
          <a:solidFill>
            <a:srgbClr val="EDEEEE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Attila </a:t>
            </a:r>
            <a:r>
              <a:rPr lang="hu-HU" dirty="0" err="1"/>
              <a:t>Gyurcsák</a:t>
            </a:r>
            <a:endParaRPr lang="hu-HU" dirty="0"/>
          </a:p>
          <a:p>
            <a:pPr algn="ctr"/>
            <a:r>
              <a:rPr lang="hu-HU" dirty="0"/>
              <a:t>Frontend and Design</a:t>
            </a:r>
          </a:p>
        </p:txBody>
      </p:sp>
    </p:spTree>
    <p:extLst>
      <p:ext uri="{BB962C8B-B14F-4D97-AF65-F5344CB8AC3E}">
        <p14:creationId xmlns:p14="http://schemas.microsoft.com/office/powerpoint/2010/main" val="763957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>
            <a:extLst>
              <a:ext uri="{FF2B5EF4-FFF2-40B4-BE49-F238E27FC236}">
                <a16:creationId xmlns:a16="http://schemas.microsoft.com/office/drawing/2014/main" id="{8B3FAE11-430F-4D53-3FB3-B8965A86A101}"/>
              </a:ext>
            </a:extLst>
          </p:cNvPr>
          <p:cNvSpPr/>
          <p:nvPr/>
        </p:nvSpPr>
        <p:spPr>
          <a:xfrm>
            <a:off x="612647" y="1680898"/>
            <a:ext cx="4597528" cy="211957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s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48A21E9F-49CC-0CD5-E881-8FCB3BBE687E}"/>
              </a:ext>
            </a:extLst>
          </p:cNvPr>
          <p:cNvSpPr/>
          <p:nvPr/>
        </p:nvSpPr>
        <p:spPr>
          <a:xfrm>
            <a:off x="612647" y="457200"/>
            <a:ext cx="8302753" cy="7096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686B54-701E-7CE2-7030-BF2A529A90C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24909" b="91"/>
          <a:stretch>
            <a:fillRect/>
          </a:stretch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167049EC-C3C0-5C31-8C42-1F07D15BC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0" i="0" dirty="0" err="1">
                <a:solidFill>
                  <a:schemeClr val="bg1"/>
                </a:solidFill>
                <a:effectLst/>
                <a:latin typeface="gg sans"/>
              </a:rPr>
              <a:t>Further</a:t>
            </a:r>
            <a:r>
              <a:rPr lang="hu-HU" b="0" i="0" dirty="0">
                <a:solidFill>
                  <a:schemeClr val="bg1"/>
                </a:solidFill>
                <a:effectLst/>
                <a:latin typeface="gg sans"/>
              </a:rPr>
              <a:t> </a:t>
            </a:r>
            <a:r>
              <a:rPr lang="hu-HU" b="0" i="0" dirty="0" err="1">
                <a:solidFill>
                  <a:schemeClr val="bg1"/>
                </a:solidFill>
                <a:effectLst/>
                <a:latin typeface="gg sans"/>
              </a:rPr>
              <a:t>Possibilities</a:t>
            </a:r>
            <a:r>
              <a:rPr lang="hu-HU" b="0" i="0" dirty="0">
                <a:solidFill>
                  <a:schemeClr val="bg1"/>
                </a:solidFill>
                <a:effectLst/>
                <a:latin typeface="gg sans"/>
              </a:rPr>
              <a:t> / </a:t>
            </a:r>
            <a:r>
              <a:rPr lang="hu-HU" b="0" i="0" dirty="0" err="1">
                <a:solidFill>
                  <a:schemeClr val="bg1"/>
                </a:solidFill>
                <a:effectLst/>
                <a:latin typeface="gg sans"/>
              </a:rPr>
              <a:t>Future</a:t>
            </a:r>
            <a:r>
              <a:rPr lang="hu-HU" b="0" i="0" dirty="0">
                <a:solidFill>
                  <a:schemeClr val="bg1"/>
                </a:solidFill>
                <a:effectLst/>
                <a:latin typeface="gg sans"/>
              </a:rPr>
              <a:t> </a:t>
            </a:r>
            <a:r>
              <a:rPr lang="hu-HU" b="0" i="0" dirty="0" err="1">
                <a:solidFill>
                  <a:schemeClr val="bg1"/>
                </a:solidFill>
                <a:effectLst/>
                <a:latin typeface="gg sans"/>
              </a:rPr>
              <a:t>Developments</a:t>
            </a:r>
            <a:endParaRPr lang="hu-HU" b="0" i="0" dirty="0">
              <a:solidFill>
                <a:schemeClr val="bg1"/>
              </a:solidFill>
              <a:effectLst/>
              <a:latin typeface="gg sans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3FC57B3-D720-DD3B-D00F-E47EE862B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gg sans"/>
              </a:rPr>
              <a:t>AI-based order recommendations</a:t>
            </a: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gg sans"/>
              </a:rPr>
              <a:t>Inventory monitoring</a:t>
            </a: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gg sans"/>
              </a:rPr>
              <a:t>Multilingual support</a:t>
            </a: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gg sans"/>
              </a:rPr>
              <a:t>Analytics and reports</a:t>
            </a:r>
          </a:p>
        </p:txBody>
      </p:sp>
      <p:pic>
        <p:nvPicPr>
          <p:cNvPr id="8" name="Kép 7" descr="A képen fekete, sötétség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D7002F92-208D-00D3-1645-45B61AD567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85" y="2094148"/>
            <a:ext cx="1497030" cy="14970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Kép 9" descr="A képen képernyőkép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9899C12B-9389-349C-3259-F524A2A180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281" y="3625812"/>
            <a:ext cx="5557838" cy="27749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32808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C0C0C0"/>
      </a:dk1>
      <a:lt1>
        <a:sysClr val="window" lastClr="000000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257</Words>
  <Application>Microsoft Office PowerPoint</Application>
  <PresentationFormat>Szélesvásznú</PresentationFormat>
  <Paragraphs>52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5" baseType="lpstr">
      <vt:lpstr>Arial</vt:lpstr>
      <vt:lpstr>gg sans</vt:lpstr>
      <vt:lpstr>Neue Haas Grotesk Text Pro</vt:lpstr>
      <vt:lpstr>VanillaVTI</vt:lpstr>
      <vt:lpstr>Streak</vt:lpstr>
      <vt:lpstr>System Goal</vt:lpstr>
      <vt:lpstr>Main Features Overview</vt:lpstr>
      <vt:lpstr>Roles and Permissions</vt:lpstr>
      <vt:lpstr>User Experience</vt:lpstr>
      <vt:lpstr>Technology Stack</vt:lpstr>
      <vt:lpstr>Use Cases</vt:lpstr>
      <vt:lpstr>Meet the Devs</vt:lpstr>
      <vt:lpstr>Further Possibilities / Future Developments</vt:lpstr>
      <vt:lpstr>Thank you for your attention!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Asger</dc:creator>
  <cp:lastModifiedBy>Asger</cp:lastModifiedBy>
  <cp:revision>79</cp:revision>
  <dcterms:created xsi:type="dcterms:W3CDTF">2025-05-23T06:53:05Z</dcterms:created>
  <dcterms:modified xsi:type="dcterms:W3CDTF">2025-05-23T10:11:13Z</dcterms:modified>
</cp:coreProperties>
</file>