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59" r:id="rId7"/>
    <p:sldId id="261" r:id="rId8"/>
    <p:sldId id="260" r:id="rId9"/>
    <p:sldId id="273" r:id="rId10"/>
    <p:sldId id="265" r:id="rId11"/>
    <p:sldId id="266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400051"/>
            <a:ext cx="7096933" cy="1771650"/>
          </a:xfrm>
        </p:spPr>
        <p:txBody>
          <a:bodyPr/>
          <a:lstStyle/>
          <a:p>
            <a:r>
              <a:rPr lang="en-US" dirty="0"/>
              <a:t>Presentation of Simple Calculator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2867253"/>
            <a:ext cx="9500507" cy="2415040"/>
          </a:xfrm>
        </p:spPr>
        <p:txBody>
          <a:bodyPr/>
          <a:lstStyle/>
          <a:p>
            <a:r>
              <a:rPr lang="en-US" dirty="0"/>
              <a:t>By : 1- Assim </a:t>
            </a:r>
            <a:r>
              <a:rPr lang="en-US" dirty="0" err="1"/>
              <a:t>Abdelnour</a:t>
            </a:r>
            <a:endParaRPr lang="en-US" dirty="0"/>
          </a:p>
          <a:p>
            <a:r>
              <a:rPr lang="en-US" dirty="0"/>
              <a:t>2- Atef </a:t>
            </a:r>
            <a:r>
              <a:rPr lang="en-US" dirty="0" err="1"/>
              <a:t>selim</a:t>
            </a:r>
            <a:r>
              <a:rPr lang="en-US" dirty="0"/>
              <a:t> </a:t>
            </a:r>
          </a:p>
          <a:p>
            <a:r>
              <a:rPr lang="en-US" dirty="0"/>
              <a:t>3- Salah Ahmed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381B-1212-E2EC-3B06-BFE2EC0E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909" y="1565341"/>
            <a:ext cx="7884367" cy="1403026"/>
          </a:xfrm>
        </p:spPr>
        <p:txBody>
          <a:bodyPr/>
          <a:lstStyle/>
          <a:p>
            <a:r>
              <a:rPr lang="en-US" sz="20000" dirty="0"/>
              <a:t>Finish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E6FB-19DC-A04C-5768-64EC26F7C6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3A03-D56E-6343-53B5-2AE65D3A3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Calculator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5A8C7E0-9095-5B6E-A054-69B594577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5" y="1519464"/>
            <a:ext cx="9779183" cy="1325563"/>
          </a:xfrm>
        </p:spPr>
        <p:txBody>
          <a:bodyPr/>
          <a:lstStyle/>
          <a:p>
            <a:pPr fontAlgn="base"/>
            <a:r>
              <a:rPr lang="en-US" b="1" i="0" dirty="0">
                <a:solidFill>
                  <a:srgbClr val="000000"/>
                </a:solidFill>
                <a:effectLst/>
                <a:latin typeface="News Cycle"/>
              </a:rPr>
              <a:t>Framework of Simple Calculator</a:t>
            </a:r>
            <a:br>
              <a:rPr lang="en-US" b="1" i="0" dirty="0">
                <a:solidFill>
                  <a:srgbClr val="000000"/>
                </a:solidFill>
                <a:effectLst/>
                <a:latin typeface="News Cycle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579914"/>
            <a:ext cx="9544051" cy="462914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Separate the input and calculation. Users only input the necessary </a:t>
            </a:r>
            <a:r>
              <a:rPr lang="en-US" dirty="0" err="1"/>
              <a:t>numerics</a:t>
            </a:r>
            <a:r>
              <a:rPr lang="en-US" dirty="0"/>
              <a:t> and operations. The server gathers the input and return the expression result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• User input the actual numeric, and click the button of 'Num’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• User click the '+', '-', '*', '/' to add the corresponding operations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• Server receive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numerics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and operations, then return the result to user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Calculator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pPr fontAlgn="base"/>
            <a:r>
              <a:rPr lang="en-US" b="1" i="0" dirty="0">
                <a:solidFill>
                  <a:srgbClr val="000000"/>
                </a:solidFill>
                <a:effectLst/>
                <a:latin typeface="News Cycle"/>
              </a:rPr>
              <a:t>UI action</a:t>
            </a:r>
            <a:br>
              <a:rPr lang="en-US" b="1" i="0" dirty="0">
                <a:solidFill>
                  <a:srgbClr val="000000"/>
                </a:solidFill>
                <a:effectLst/>
                <a:latin typeface="News Cycle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51" y="3447000"/>
            <a:ext cx="7102927" cy="141983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numeric input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button of submit the numeric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operation buttons of add, dec,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mul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and 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6F69B2D-971E-0118-B57B-A07A9B2A7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1" y="-526257"/>
            <a:ext cx="9779183" cy="1325563"/>
          </a:xfrm>
        </p:spPr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Calculator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9A8DD5F-ADAC-4867-8F1E-FF332D1EC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6145" y="1984294"/>
            <a:ext cx="11519709" cy="22647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receive the all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numerics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and operation, then convert them to a sequence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parse the sequence string and evaluate the expression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return the value of expression to user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79183" cy="1325563"/>
          </a:xfrm>
        </p:spPr>
        <p:txBody>
          <a:bodyPr/>
          <a:lstStyle/>
          <a:p>
            <a:r>
              <a:rPr lang="en-US" dirty="0"/>
              <a:t>Entering the Number and the operation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Calculator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9AC121-22CB-6D32-81B9-5C48F12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93" y="1518396"/>
            <a:ext cx="9779183" cy="4268787"/>
          </a:xfrm>
        </p:spPr>
        <p:txBody>
          <a:bodyPr/>
          <a:lstStyle/>
          <a:p>
            <a:r>
              <a:rPr lang="en-US" dirty="0"/>
              <a:t>mes1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"Enter 1st Number : $"</a:t>
            </a:r>
          </a:p>
          <a:p>
            <a:r>
              <a:rPr lang="en-US" dirty="0"/>
              <a:t>mes2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/>
              <a:t> 0dh,0ah</a:t>
            </a:r>
            <a:r>
              <a:rPr lang="en-US" dirty="0">
                <a:solidFill>
                  <a:srgbClr val="FF0000"/>
                </a:solidFill>
              </a:rPr>
              <a:t>,"Enter 2nd Number :$"</a:t>
            </a:r>
          </a:p>
          <a:p>
            <a:r>
              <a:rPr lang="en-US" dirty="0"/>
              <a:t>mes3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/>
              <a:t> 0dh,0ah</a:t>
            </a:r>
            <a:r>
              <a:rPr lang="en-US" dirty="0">
                <a:solidFill>
                  <a:srgbClr val="FF0000"/>
                </a:solidFill>
              </a:rPr>
              <a:t>," Enter any arithmetic operation (+,-,%,/,*) $"</a:t>
            </a:r>
          </a:p>
          <a:p>
            <a:r>
              <a:rPr lang="en-US" dirty="0"/>
              <a:t>mes4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/>
              <a:t> 0dh,0ah</a:t>
            </a:r>
            <a:r>
              <a:rPr lang="en-US" dirty="0">
                <a:solidFill>
                  <a:srgbClr val="FF0000"/>
                </a:solidFill>
              </a:rPr>
              <a:t>,"The answer of addition is : $"   </a:t>
            </a:r>
          </a:p>
          <a:p>
            <a:r>
              <a:rPr lang="en-US" dirty="0"/>
              <a:t>mes5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/>
              <a:t> 0dh,0ah</a:t>
            </a:r>
            <a:r>
              <a:rPr lang="en-US" dirty="0">
                <a:solidFill>
                  <a:srgbClr val="FF0000"/>
                </a:solidFill>
              </a:rPr>
              <a:t>,"The answer of subtraction  is : $"     </a:t>
            </a:r>
          </a:p>
          <a:p>
            <a:r>
              <a:rPr lang="en-US" dirty="0"/>
              <a:t>mes6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/>
              <a:t> 0dh,0ah</a:t>
            </a:r>
            <a:r>
              <a:rPr lang="en-US" dirty="0">
                <a:solidFill>
                  <a:srgbClr val="FF0000"/>
                </a:solidFill>
              </a:rPr>
              <a:t>,"The answer of </a:t>
            </a:r>
            <a:r>
              <a:rPr lang="en-US" dirty="0" err="1">
                <a:solidFill>
                  <a:srgbClr val="FF0000"/>
                </a:solidFill>
              </a:rPr>
              <a:t>multioplication</a:t>
            </a:r>
            <a:r>
              <a:rPr lang="en-US" dirty="0">
                <a:solidFill>
                  <a:srgbClr val="FF0000"/>
                </a:solidFill>
              </a:rPr>
              <a:t> is : $" </a:t>
            </a:r>
          </a:p>
          <a:p>
            <a:r>
              <a:rPr lang="en-US" dirty="0"/>
              <a:t>mes7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/>
              <a:t> 0dh,0ah</a:t>
            </a:r>
            <a:r>
              <a:rPr lang="en-US" dirty="0">
                <a:solidFill>
                  <a:srgbClr val="FF0000"/>
                </a:solidFill>
              </a:rPr>
              <a:t>,"The answer of division  is : $" </a:t>
            </a:r>
          </a:p>
          <a:p>
            <a:r>
              <a:rPr lang="en-US" dirty="0"/>
              <a:t>mes8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/>
              <a:t> 0dh,0ah</a:t>
            </a:r>
            <a:r>
              <a:rPr lang="en-US" dirty="0">
                <a:solidFill>
                  <a:srgbClr val="FF0000"/>
                </a:solidFill>
              </a:rPr>
              <a:t>,"The answer of </a:t>
            </a:r>
            <a:r>
              <a:rPr lang="en-US" dirty="0" err="1">
                <a:solidFill>
                  <a:srgbClr val="FF0000"/>
                </a:solidFill>
              </a:rPr>
              <a:t>moudle</a:t>
            </a:r>
            <a:r>
              <a:rPr lang="en-US" dirty="0">
                <a:solidFill>
                  <a:srgbClr val="FF0000"/>
                </a:solidFill>
              </a:rPr>
              <a:t> is : $"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It is unworthy of excellent men to lose hours like slaves in the </a:t>
            </a:r>
            <a:r>
              <a:rPr lang="en-US" sz="4400" dirty="0" err="1"/>
              <a:t>labour</a:t>
            </a:r>
            <a:r>
              <a:rPr lang="en-US" sz="4400" dirty="0"/>
              <a:t> of calculation which could safely be relegated to anyone else if machines were used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451" y="366322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5217851"/>
            <a:ext cx="3511550" cy="679450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Gottfried Wilhelm Leibniz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9890" y="4054217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Calculator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Explain of the code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First step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main </a:t>
            </a:r>
            <a:r>
              <a:rPr lang="en-US" dirty="0">
                <a:solidFill>
                  <a:srgbClr val="00B0F0"/>
                </a:solidFill>
              </a:rPr>
              <a:t>proc</a:t>
            </a:r>
            <a:r>
              <a:rPr lang="en-US" dirty="0"/>
              <a:t> </a:t>
            </a:r>
          </a:p>
          <a:p>
            <a:r>
              <a:rPr lang="en-US" dirty="0"/>
              <a:t>    mov </a:t>
            </a:r>
            <a:r>
              <a:rPr lang="en-US" dirty="0" err="1">
                <a:solidFill>
                  <a:srgbClr val="FFC000"/>
                </a:solidFill>
              </a:rPr>
              <a:t>ax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C000"/>
                </a:solidFill>
              </a:rPr>
              <a:t>@data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mov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ds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C000"/>
                </a:solidFill>
              </a:rPr>
              <a:t>ax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lea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dx</a:t>
            </a:r>
            <a:r>
              <a:rPr lang="en-US" dirty="0"/>
              <a:t>,mes1  </a:t>
            </a:r>
            <a:r>
              <a:rPr lang="en-US" dirty="0">
                <a:solidFill>
                  <a:srgbClr val="00B050"/>
                </a:solidFill>
              </a:rPr>
              <a:t>; for display message 1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ah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9</a:t>
            </a:r>
          </a:p>
          <a:p>
            <a:r>
              <a:rPr lang="en-US" dirty="0"/>
              <a:t>    int </a:t>
            </a:r>
            <a:r>
              <a:rPr lang="en-US" dirty="0">
                <a:solidFill>
                  <a:srgbClr val="FF0000"/>
                </a:solidFill>
              </a:rPr>
              <a:t>21h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Second step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08766" y="2528202"/>
            <a:ext cx="5399936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ah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1      </a:t>
            </a:r>
            <a:r>
              <a:rPr lang="en-US" dirty="0">
                <a:solidFill>
                  <a:srgbClr val="00B050"/>
                </a:solidFill>
              </a:rPr>
              <a:t>; take first input </a:t>
            </a:r>
          </a:p>
          <a:p>
            <a:r>
              <a:rPr lang="en-US" dirty="0"/>
              <a:t>    int </a:t>
            </a:r>
            <a:r>
              <a:rPr lang="en-US" dirty="0">
                <a:solidFill>
                  <a:srgbClr val="FF0000"/>
                </a:solidFill>
              </a:rPr>
              <a:t>21h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sub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al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30h  </a:t>
            </a:r>
            <a:r>
              <a:rPr lang="en-US" dirty="0">
                <a:solidFill>
                  <a:srgbClr val="00B050"/>
                </a:solidFill>
              </a:rPr>
              <a:t>; make it a decimal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mov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bl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al</a:t>
            </a: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; store it in bl </a:t>
            </a:r>
            <a:r>
              <a:rPr lang="en-US" dirty="0" err="1">
                <a:solidFill>
                  <a:srgbClr val="00B050"/>
                </a:solidFill>
              </a:rPr>
              <a:t>regiseter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ax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; then we clear ax for further use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69" y="37264"/>
            <a:ext cx="9779183" cy="1325563"/>
          </a:xfrm>
        </p:spPr>
        <p:txBody>
          <a:bodyPr/>
          <a:lstStyle/>
          <a:p>
            <a:r>
              <a:rPr lang="en-US" dirty="0"/>
              <a:t>Explain of the code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Third step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lea</a:t>
            </a:r>
            <a:r>
              <a:rPr lang="es-ES" dirty="0"/>
              <a:t> </a:t>
            </a:r>
            <a:r>
              <a:rPr lang="es-ES" dirty="0">
                <a:solidFill>
                  <a:srgbClr val="FFC000"/>
                </a:solidFill>
              </a:rPr>
              <a:t>dx</a:t>
            </a:r>
            <a:r>
              <a:rPr lang="es-ES" dirty="0"/>
              <a:t>,</a:t>
            </a:r>
            <a:r>
              <a:rPr lang="es-ES" dirty="0">
                <a:solidFill>
                  <a:srgbClr val="FFC000"/>
                </a:solidFill>
              </a:rPr>
              <a:t>mes2</a:t>
            </a:r>
            <a:r>
              <a:rPr lang="es-ES" dirty="0"/>
              <a:t> </a:t>
            </a:r>
            <a:r>
              <a:rPr lang="es-ES" dirty="0">
                <a:solidFill>
                  <a:srgbClr val="00B050"/>
                </a:solidFill>
              </a:rPr>
              <a:t>; </a:t>
            </a:r>
            <a:r>
              <a:rPr lang="es-ES" dirty="0" err="1">
                <a:solidFill>
                  <a:srgbClr val="00B050"/>
                </a:solidFill>
              </a:rPr>
              <a:t>display</a:t>
            </a:r>
            <a:r>
              <a:rPr lang="es-ES" dirty="0">
                <a:solidFill>
                  <a:srgbClr val="00B050"/>
                </a:solidFill>
              </a:rPr>
              <a:t> mes2</a:t>
            </a:r>
          </a:p>
          <a:p>
            <a:r>
              <a:rPr lang="es-ES" dirty="0"/>
              <a:t>    </a:t>
            </a:r>
            <a:r>
              <a:rPr lang="es-ES" dirty="0" err="1">
                <a:solidFill>
                  <a:srgbClr val="0070C0"/>
                </a:solidFill>
              </a:rPr>
              <a:t>mov</a:t>
            </a:r>
            <a:r>
              <a:rPr lang="es-ES" dirty="0"/>
              <a:t> </a:t>
            </a:r>
            <a:r>
              <a:rPr lang="es-ES" dirty="0">
                <a:solidFill>
                  <a:srgbClr val="FFC000"/>
                </a:solidFill>
              </a:rPr>
              <a:t>ah</a:t>
            </a:r>
            <a:r>
              <a:rPr lang="es-ES" dirty="0"/>
              <a:t>,</a:t>
            </a:r>
            <a:r>
              <a:rPr lang="es-ES" dirty="0">
                <a:solidFill>
                  <a:srgbClr val="FF0000"/>
                </a:solidFill>
              </a:rPr>
              <a:t>9</a:t>
            </a:r>
          </a:p>
          <a:p>
            <a:r>
              <a:rPr lang="es-ES" dirty="0"/>
              <a:t>    </a:t>
            </a:r>
            <a:r>
              <a:rPr lang="es-ES" dirty="0" err="1">
                <a:solidFill>
                  <a:srgbClr val="002060"/>
                </a:solidFill>
              </a:rPr>
              <a:t>int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21h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Fourth step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ah</a:t>
            </a:r>
            <a:r>
              <a:rPr lang="en-US" dirty="0"/>
              <a:t>,1  </a:t>
            </a:r>
            <a:r>
              <a:rPr lang="en-US" dirty="0">
                <a:solidFill>
                  <a:srgbClr val="00B050"/>
                </a:solidFill>
              </a:rPr>
              <a:t>; take 2</a:t>
            </a:r>
            <a:r>
              <a:rPr lang="en-US" baseline="30000" dirty="0">
                <a:solidFill>
                  <a:srgbClr val="00B050"/>
                </a:solidFill>
              </a:rPr>
              <a:t>nd</a:t>
            </a:r>
            <a:r>
              <a:rPr lang="en-US" dirty="0">
                <a:solidFill>
                  <a:srgbClr val="00B050"/>
                </a:solidFill>
              </a:rPr>
              <a:t> input </a:t>
            </a:r>
          </a:p>
          <a:p>
            <a:r>
              <a:rPr lang="en-US" dirty="0"/>
              <a:t>    int </a:t>
            </a:r>
            <a:r>
              <a:rPr lang="en-US" dirty="0">
                <a:solidFill>
                  <a:srgbClr val="FF0000"/>
                </a:solidFill>
              </a:rPr>
              <a:t>21h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sub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al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30h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mov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bh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C000"/>
                </a:solidFill>
              </a:rPr>
              <a:t>al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ax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/>
          <a:lstStyle/>
          <a:p>
            <a:r>
              <a:rPr lang="en-US" dirty="0"/>
              <a:t>Fifth  step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444522" cy="2828613"/>
          </a:xfrm>
        </p:spPr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lea</a:t>
            </a:r>
            <a:r>
              <a:rPr lang="es-ES" dirty="0"/>
              <a:t> </a:t>
            </a:r>
            <a:r>
              <a:rPr lang="es-ES" dirty="0">
                <a:solidFill>
                  <a:srgbClr val="FFC000"/>
                </a:solidFill>
              </a:rPr>
              <a:t>dx</a:t>
            </a:r>
            <a:r>
              <a:rPr lang="es-ES" dirty="0"/>
              <a:t>,</a:t>
            </a:r>
            <a:r>
              <a:rPr lang="es-ES" dirty="0">
                <a:solidFill>
                  <a:srgbClr val="FFC000"/>
                </a:solidFill>
              </a:rPr>
              <a:t>mes3</a:t>
            </a:r>
            <a:r>
              <a:rPr lang="es-ES" dirty="0"/>
              <a:t>  </a:t>
            </a:r>
            <a:r>
              <a:rPr lang="es-ES" dirty="0">
                <a:solidFill>
                  <a:srgbClr val="00B050"/>
                </a:solidFill>
              </a:rPr>
              <a:t>; </a:t>
            </a:r>
            <a:r>
              <a:rPr lang="es-ES" dirty="0" err="1">
                <a:solidFill>
                  <a:srgbClr val="00B050"/>
                </a:solidFill>
              </a:rPr>
              <a:t>display</a:t>
            </a:r>
            <a:r>
              <a:rPr lang="es-ES" dirty="0">
                <a:solidFill>
                  <a:srgbClr val="00B050"/>
                </a:solidFill>
              </a:rPr>
              <a:t> mes3</a:t>
            </a:r>
          </a:p>
          <a:p>
            <a:r>
              <a:rPr lang="es-ES" dirty="0"/>
              <a:t>    </a:t>
            </a:r>
            <a:r>
              <a:rPr lang="es-ES" dirty="0" err="1">
                <a:solidFill>
                  <a:srgbClr val="0070C0"/>
                </a:solidFill>
              </a:rPr>
              <a:t>mov</a:t>
            </a:r>
            <a:r>
              <a:rPr lang="es-ES" dirty="0"/>
              <a:t> </a:t>
            </a:r>
            <a:r>
              <a:rPr lang="es-ES" dirty="0">
                <a:solidFill>
                  <a:srgbClr val="FFC000"/>
                </a:solidFill>
              </a:rPr>
              <a:t>ah</a:t>
            </a:r>
            <a:r>
              <a:rPr lang="es-ES" dirty="0"/>
              <a:t>,</a:t>
            </a:r>
            <a:r>
              <a:rPr lang="es-ES" dirty="0">
                <a:solidFill>
                  <a:srgbClr val="FFC000"/>
                </a:solidFill>
              </a:rPr>
              <a:t>9</a:t>
            </a:r>
          </a:p>
          <a:p>
            <a:r>
              <a:rPr lang="es-ES" dirty="0"/>
              <a:t>    </a:t>
            </a:r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/>
              <a:t> 21h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Calculator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5AC8-2869-E885-CF76-91BD3395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211"/>
            <a:ext cx="9779183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79C8-7615-774B-AD34-F360418A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43" y="2265061"/>
            <a:ext cx="3218688" cy="2828613"/>
          </a:xfrm>
        </p:spPr>
        <p:txBody>
          <a:bodyPr/>
          <a:lstStyle/>
          <a:p>
            <a:r>
              <a:rPr lang="sv-SE" dirty="0">
                <a:solidFill>
                  <a:srgbClr val="0070C0"/>
                </a:solidFill>
              </a:rPr>
              <a:t>    mov</a:t>
            </a:r>
            <a:r>
              <a:rPr lang="sv-SE" dirty="0"/>
              <a:t> </a:t>
            </a:r>
            <a:r>
              <a:rPr lang="sv-SE" dirty="0">
                <a:solidFill>
                  <a:srgbClr val="FFC000"/>
                </a:solidFill>
              </a:rPr>
              <a:t>dx</a:t>
            </a:r>
            <a:r>
              <a:rPr lang="sv-SE" dirty="0"/>
              <a:t>,</a:t>
            </a:r>
            <a:r>
              <a:rPr lang="sv-SE" dirty="0">
                <a:solidFill>
                  <a:srgbClr val="FF0000"/>
                </a:solidFill>
              </a:rPr>
              <a:t>0</a:t>
            </a:r>
            <a:r>
              <a:rPr lang="sv-SE" dirty="0"/>
              <a:t> </a:t>
            </a:r>
          </a:p>
          <a:p>
            <a:r>
              <a:rPr lang="sv-SE" dirty="0"/>
              <a:t>    </a:t>
            </a:r>
            <a:r>
              <a:rPr lang="sv-SE" dirty="0">
                <a:solidFill>
                  <a:srgbClr val="0070C0"/>
                </a:solidFill>
              </a:rPr>
              <a:t>mov</a:t>
            </a:r>
            <a:r>
              <a:rPr lang="sv-SE" dirty="0"/>
              <a:t> </a:t>
            </a:r>
            <a:r>
              <a:rPr lang="sv-SE" dirty="0">
                <a:solidFill>
                  <a:srgbClr val="FFC000"/>
                </a:solidFill>
              </a:rPr>
              <a:t>ah</a:t>
            </a:r>
            <a:r>
              <a:rPr lang="sv-SE" dirty="0"/>
              <a:t>,</a:t>
            </a:r>
            <a:r>
              <a:rPr lang="sv-SE" dirty="0">
                <a:solidFill>
                  <a:srgbClr val="FF0000"/>
                </a:solidFill>
              </a:rPr>
              <a:t>1</a:t>
            </a:r>
            <a:r>
              <a:rPr lang="sv-SE" dirty="0"/>
              <a:t>  </a:t>
            </a:r>
            <a:r>
              <a:rPr lang="sv-SE" dirty="0">
                <a:solidFill>
                  <a:srgbClr val="00B050"/>
                </a:solidFill>
              </a:rPr>
              <a:t>; we take another input for taking input for operator </a:t>
            </a:r>
          </a:p>
          <a:p>
            <a:r>
              <a:rPr lang="sv-SE" dirty="0"/>
              <a:t>    int </a:t>
            </a:r>
            <a:r>
              <a:rPr lang="sv-SE" dirty="0">
                <a:solidFill>
                  <a:srgbClr val="FF0000"/>
                </a:solidFill>
              </a:rPr>
              <a:t>21h</a:t>
            </a:r>
          </a:p>
          <a:p>
            <a:r>
              <a:rPr lang="sv-SE" dirty="0"/>
              <a:t>    </a:t>
            </a:r>
            <a:r>
              <a:rPr lang="sv-SE" dirty="0">
                <a:solidFill>
                  <a:srgbClr val="0070C0"/>
                </a:solidFill>
              </a:rPr>
              <a:t>mov</a:t>
            </a:r>
            <a:r>
              <a:rPr lang="sv-SE" dirty="0"/>
              <a:t> </a:t>
            </a:r>
            <a:r>
              <a:rPr lang="sv-SE" dirty="0">
                <a:solidFill>
                  <a:srgbClr val="FFC000"/>
                </a:solidFill>
              </a:rPr>
              <a:t>dl</a:t>
            </a:r>
            <a:r>
              <a:rPr lang="sv-SE" dirty="0"/>
              <a:t>,</a:t>
            </a:r>
            <a:r>
              <a:rPr lang="sv-SE" dirty="0">
                <a:solidFill>
                  <a:srgbClr val="FFC000"/>
                </a:solidFill>
              </a:rPr>
              <a:t>al</a:t>
            </a:r>
            <a:r>
              <a:rPr lang="sv-SE" dirty="0"/>
              <a:t>  </a:t>
            </a:r>
          </a:p>
          <a:p>
            <a:r>
              <a:rPr lang="sv-SE" dirty="0"/>
              <a:t>    </a:t>
            </a:r>
            <a:r>
              <a:rPr lang="sv-SE" dirty="0">
                <a:solidFill>
                  <a:srgbClr val="0070C0"/>
                </a:solidFill>
              </a:rPr>
              <a:t>mov</a:t>
            </a:r>
            <a:r>
              <a:rPr lang="sv-SE" dirty="0"/>
              <a:t> </a:t>
            </a:r>
            <a:r>
              <a:rPr lang="sv-SE" dirty="0">
                <a:solidFill>
                  <a:srgbClr val="FFC000"/>
                </a:solidFill>
              </a:rPr>
              <a:t>ax</a:t>
            </a:r>
            <a:r>
              <a:rPr lang="sv-SE" dirty="0"/>
              <a:t>,</a:t>
            </a:r>
            <a:r>
              <a:rPr lang="sv-SE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C299-0ACE-3A17-B145-F45F4CB21B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8AC8-0D77-A0A8-BD16-4B07D390D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Calculator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D8F92-ED42-17BF-F96E-F7F1F0B93D1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27195" y="1885820"/>
            <a:ext cx="8105414" cy="4365690"/>
          </a:xfrm>
        </p:spPr>
        <p:txBody>
          <a:bodyPr/>
          <a:lstStyle/>
          <a:p>
            <a:r>
              <a:rPr lang="fr-FR" dirty="0"/>
              <a:t>   </a:t>
            </a:r>
            <a:r>
              <a:rPr lang="fr-FR" dirty="0" err="1">
                <a:solidFill>
                  <a:srgbClr val="0070C0"/>
                </a:solidFill>
              </a:rPr>
              <a:t>cmp</a:t>
            </a:r>
            <a:r>
              <a:rPr lang="fr-FR" dirty="0"/>
              <a:t> dl,2bh </a:t>
            </a:r>
            <a:r>
              <a:rPr lang="ar-EG" dirty="0"/>
              <a:t>    </a:t>
            </a:r>
            <a:r>
              <a:rPr lang="en-US" dirty="0"/>
              <a:t>       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>
                <a:solidFill>
                  <a:srgbClr val="0070C0"/>
                </a:solidFill>
              </a:rPr>
              <a:t>je</a:t>
            </a:r>
            <a:r>
              <a:rPr lang="fr-FR" dirty="0"/>
              <a:t> plus 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0070C0"/>
                </a:solidFill>
              </a:rPr>
              <a:t>cmp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dl</a:t>
            </a:r>
            <a:r>
              <a:rPr lang="fr-FR" dirty="0"/>
              <a:t>,2dh        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0070C0"/>
                </a:solidFill>
              </a:rPr>
              <a:t>je</a:t>
            </a:r>
            <a:r>
              <a:rPr lang="fr-FR" dirty="0"/>
              <a:t> minus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0070C0"/>
                </a:solidFill>
              </a:rPr>
              <a:t>cmp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dl</a:t>
            </a:r>
            <a:r>
              <a:rPr lang="fr-FR" dirty="0"/>
              <a:t>,2ah         </a:t>
            </a:r>
            <a:r>
              <a:rPr lang="fr-FR" dirty="0">
                <a:solidFill>
                  <a:srgbClr val="00B050"/>
                </a:solidFill>
              </a:rPr>
              <a:t>; </a:t>
            </a:r>
            <a:r>
              <a:rPr lang="fr-FR" dirty="0" err="1">
                <a:solidFill>
                  <a:srgbClr val="00B050"/>
                </a:solidFill>
              </a:rPr>
              <a:t>here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we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comparing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depends</a:t>
            </a:r>
            <a:r>
              <a:rPr lang="fr-FR" dirty="0">
                <a:solidFill>
                  <a:srgbClr val="00B050"/>
                </a:solidFill>
              </a:rPr>
              <a:t> on </a:t>
            </a:r>
            <a:r>
              <a:rPr lang="fr-FR" dirty="0" err="1">
                <a:solidFill>
                  <a:srgbClr val="00B050"/>
                </a:solidFill>
              </a:rPr>
              <a:t>what</a:t>
            </a:r>
            <a:r>
              <a:rPr lang="fr-FR" dirty="0">
                <a:solidFill>
                  <a:srgbClr val="00B050"/>
                </a:solidFill>
              </a:rPr>
              <a:t> the </a:t>
            </a:r>
            <a:r>
              <a:rPr lang="fr-FR" dirty="0" err="1">
                <a:solidFill>
                  <a:srgbClr val="00B050"/>
                </a:solidFill>
              </a:rPr>
              <a:t>operator</a:t>
            </a:r>
            <a:r>
              <a:rPr lang="fr-FR" dirty="0">
                <a:solidFill>
                  <a:srgbClr val="00B050"/>
                </a:solidFill>
              </a:rPr>
              <a:t>       </a:t>
            </a:r>
            <a:r>
              <a:rPr lang="fr-FR" dirty="0" err="1">
                <a:solidFill>
                  <a:srgbClr val="00B050"/>
                </a:solidFill>
              </a:rPr>
              <a:t>that</a:t>
            </a:r>
            <a:r>
              <a:rPr lang="fr-FR" dirty="0">
                <a:solidFill>
                  <a:srgbClr val="00B050"/>
                </a:solidFill>
              </a:rPr>
              <a:t> the user enter 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0070C0"/>
                </a:solidFill>
              </a:rPr>
              <a:t>je</a:t>
            </a:r>
            <a:r>
              <a:rPr lang="fr-FR" dirty="0"/>
              <a:t> </a:t>
            </a:r>
            <a:r>
              <a:rPr lang="fr-FR" dirty="0" err="1"/>
              <a:t>multiply</a:t>
            </a:r>
            <a:r>
              <a:rPr lang="fr-FR" dirty="0"/>
              <a:t> 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0070C0"/>
                </a:solidFill>
              </a:rPr>
              <a:t>cmp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dl</a:t>
            </a:r>
            <a:r>
              <a:rPr lang="fr-FR" dirty="0"/>
              <a:t>,</a:t>
            </a:r>
            <a:r>
              <a:rPr lang="fr-FR" dirty="0">
                <a:solidFill>
                  <a:srgbClr val="FF0000"/>
                </a:solidFill>
              </a:rPr>
              <a:t>25h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0070C0"/>
                </a:solidFill>
              </a:rPr>
              <a:t>je</a:t>
            </a:r>
            <a:r>
              <a:rPr lang="fr-FR" dirty="0"/>
              <a:t> division  </a:t>
            </a:r>
          </a:p>
          <a:p>
            <a:r>
              <a:rPr lang="fr-FR" dirty="0"/>
              <a:t>    </a:t>
            </a:r>
            <a:r>
              <a:rPr lang="fr-FR" dirty="0" err="1">
                <a:solidFill>
                  <a:srgbClr val="0070C0"/>
                </a:solidFill>
              </a:rPr>
              <a:t>cmp</a:t>
            </a:r>
            <a:r>
              <a:rPr lang="fr-FR" dirty="0"/>
              <a:t> </a:t>
            </a:r>
            <a:r>
              <a:rPr lang="fr-FR" dirty="0">
                <a:solidFill>
                  <a:srgbClr val="FFC000"/>
                </a:solidFill>
              </a:rPr>
              <a:t>dl</a:t>
            </a:r>
            <a:r>
              <a:rPr lang="fr-FR" dirty="0"/>
              <a:t>,2fh</a:t>
            </a:r>
          </a:p>
          <a:p>
            <a:r>
              <a:rPr lang="fr-FR" dirty="0"/>
              <a:t>    </a:t>
            </a:r>
            <a:r>
              <a:rPr lang="fr-FR" dirty="0">
                <a:solidFill>
                  <a:srgbClr val="0070C0"/>
                </a:solidFill>
              </a:rPr>
              <a:t>je</a:t>
            </a:r>
            <a:r>
              <a:rPr lang="fr-FR" dirty="0"/>
              <a:t> module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E6616-3C5D-BF21-EA3D-72F46A9131C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01681" y="1531257"/>
            <a:ext cx="3173278" cy="522514"/>
          </a:xfrm>
        </p:spPr>
        <p:txBody>
          <a:bodyPr/>
          <a:lstStyle/>
          <a:p>
            <a:r>
              <a:rPr lang="en-US" dirty="0"/>
              <a:t>Sixth step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6A69D5-4BB0-EA31-17D1-027A9315FFC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6000" y="1531257"/>
            <a:ext cx="3173278" cy="522514"/>
          </a:xfrm>
        </p:spPr>
        <p:txBody>
          <a:bodyPr/>
          <a:lstStyle/>
          <a:p>
            <a:r>
              <a:rPr lang="en-US" dirty="0"/>
              <a:t>Seven step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5664E1-A5B1-2025-72A9-8812684FB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9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{116F68EC-7D4C-45E5-8BBE-CA6CF9957CA6}tf45331398_win32</Template>
  <TotalTime>78</TotalTime>
  <Words>539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Lato</vt:lpstr>
      <vt:lpstr>News Cycle</vt:lpstr>
      <vt:lpstr>Tenorite</vt:lpstr>
      <vt:lpstr>Office Theme</vt:lpstr>
      <vt:lpstr>Presentation of Simple Calculator </vt:lpstr>
      <vt:lpstr>Framework of Simple Calculator  </vt:lpstr>
      <vt:lpstr>UI action  </vt:lpstr>
      <vt:lpstr>Code </vt:lpstr>
      <vt:lpstr>Entering the Number and the operation </vt:lpstr>
      <vt:lpstr>It is unworthy of excellent men to lose hours like slaves in the labour of calculation which could safely be relegated to anyone else if machines were used</vt:lpstr>
      <vt:lpstr>Explain of the code </vt:lpstr>
      <vt:lpstr>Explain of the code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Simple Calculator </dc:title>
  <dc:creator>Assim Abnor Elbably</dc:creator>
  <cp:lastModifiedBy>Assim Abnor Elbably</cp:lastModifiedBy>
  <cp:revision>1</cp:revision>
  <dcterms:created xsi:type="dcterms:W3CDTF">2022-12-22T10:47:14Z</dcterms:created>
  <dcterms:modified xsi:type="dcterms:W3CDTF">2022-12-22T12:05:46Z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