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91" r:id="rId1"/>
  </p:sldMasterIdLst>
  <p:sldIdLst>
    <p:sldId id="278" r:id="rId2"/>
    <p:sldId id="257" r:id="rId3"/>
    <p:sldId id="258" r:id="rId4"/>
    <p:sldId id="259" r:id="rId5"/>
    <p:sldId id="260" r:id="rId6"/>
    <p:sldId id="277" r:id="rId7"/>
    <p:sldId id="261" r:id="rId8"/>
    <p:sldId id="262" r:id="rId9"/>
    <p:sldId id="263" r:id="rId10"/>
    <p:sldId id="264" r:id="rId11"/>
    <p:sldId id="265" r:id="rId12"/>
    <p:sldId id="266" r:id="rId13"/>
    <p:sldId id="267" r:id="rId14"/>
    <p:sldId id="268" r:id="rId15"/>
    <p:sldId id="271" r:id="rId16"/>
    <p:sldId id="276" r:id="rId17"/>
  </p:sldIdLst>
  <p:sldSz cx="18288000" cy="10287000"/>
  <p:notesSz cx="6858000" cy="9144000"/>
  <p:embeddedFontLst>
    <p:embeddedFont>
      <p:font typeface="Archivo Black" panose="020B0604020202020204" charset="0"/>
      <p:regular r:id="rId18"/>
    </p:embeddedFon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Canva Sans" panose="020B0604020202020204" charset="0"/>
      <p:regular r:id="rId25"/>
    </p:embeddedFont>
    <p:embeddedFont>
      <p:font typeface="Canva Sans Bold" panose="020B0604020202020204" charset="0"/>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22" autoAdjust="0"/>
  </p:normalViewPr>
  <p:slideViewPr>
    <p:cSldViewPr>
      <p:cViewPr varScale="1">
        <p:scale>
          <a:sx n="48" d="100"/>
          <a:sy n="48" d="100"/>
        </p:scale>
        <p:origin x="636" y="42"/>
      </p:cViewPr>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06337-751A-4CFC-A0EE-631001EEA343}"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B25DD160-A712-4DB8-A12F-C2D2444FC6AA}">
      <dgm:prSet phldrT="[Text]"/>
      <dgm:spPr/>
      <dgm:t>
        <a:bodyPr/>
        <a:lstStyle/>
        <a:p>
          <a:r>
            <a:rPr lang="en-US" b="1" u="sng" dirty="0">
              <a:latin typeface="Calibri" panose="020F0502020204030204"/>
            </a:rPr>
            <a:t>Cost-effectiveness</a:t>
          </a:r>
          <a:r>
            <a:rPr lang="en-US" dirty="0">
              <a:latin typeface="Calibri" panose="020F0502020204030204"/>
            </a:rPr>
            <a:t>:</a:t>
          </a:r>
        </a:p>
        <a:p>
          <a:r>
            <a:rPr lang="en-US" dirty="0">
              <a:latin typeface="Calibri" panose="020F0502020204030204"/>
            </a:rPr>
            <a:t> Buying a used car in Pakistan is  generally more affordable compared to purchasing a brand new car. This allows individuals to own a vehicle at a lower cost, especially for those on a tight budget.</a:t>
          </a:r>
          <a:endParaRPr lang="en-US" dirty="0"/>
        </a:p>
      </dgm:t>
    </dgm:pt>
    <dgm:pt modelId="{0C0535F6-F493-4424-B30C-B56487207A21}" type="parTrans" cxnId="{1B0F89FD-7F28-4572-AC41-B9DCA7575883}">
      <dgm:prSet/>
      <dgm:spPr/>
      <dgm:t>
        <a:bodyPr/>
        <a:lstStyle/>
        <a:p>
          <a:endParaRPr lang="en-US"/>
        </a:p>
      </dgm:t>
    </dgm:pt>
    <dgm:pt modelId="{4510E683-21CA-4E09-BED7-25DAABE384B0}" type="sibTrans" cxnId="{1B0F89FD-7F28-4572-AC41-B9DCA7575883}">
      <dgm:prSet/>
      <dgm:spPr/>
      <dgm:t>
        <a:bodyPr/>
        <a:lstStyle/>
        <a:p>
          <a:endParaRPr lang="en-US"/>
        </a:p>
      </dgm:t>
    </dgm:pt>
    <dgm:pt modelId="{8A238E00-571E-4116-9F07-8870266E236F}">
      <dgm:prSet phldrT="[Text]"/>
      <dgm:spPr/>
      <dgm:t>
        <a:bodyPr/>
        <a:lstStyle/>
        <a:p>
          <a:r>
            <a:rPr lang="en-US" b="1" i="0" u="sng" dirty="0"/>
            <a:t>2. Variety of options:</a:t>
          </a:r>
        </a:p>
        <a:p>
          <a:r>
            <a:rPr lang="en-US" b="0" i="0" dirty="0"/>
            <a:t> The used car market in Pakistan offers a wide range of vehicle options, including different makes, models, and years. This allows buyers to choose from a diverse selection based on their preferences and requirements.</a:t>
          </a:r>
          <a:endParaRPr lang="en-US" dirty="0"/>
        </a:p>
      </dgm:t>
    </dgm:pt>
    <dgm:pt modelId="{1A183348-E9A7-437A-BEAD-D7F7B044900F}" type="parTrans" cxnId="{82B59316-611D-4689-B7A1-B7BAD3A6C5FF}">
      <dgm:prSet/>
      <dgm:spPr/>
      <dgm:t>
        <a:bodyPr/>
        <a:lstStyle/>
        <a:p>
          <a:endParaRPr lang="en-US"/>
        </a:p>
      </dgm:t>
    </dgm:pt>
    <dgm:pt modelId="{F0C8E4B0-58AC-4D05-9B32-AA1B7023EBF9}" type="sibTrans" cxnId="{82B59316-611D-4689-B7A1-B7BAD3A6C5FF}">
      <dgm:prSet/>
      <dgm:spPr/>
      <dgm:t>
        <a:bodyPr/>
        <a:lstStyle/>
        <a:p>
          <a:endParaRPr lang="en-US"/>
        </a:p>
      </dgm:t>
    </dgm:pt>
    <dgm:pt modelId="{F6F542BB-CCD4-46A1-BB77-BDE046DBD768}">
      <dgm:prSet phldrT="[Text]"/>
      <dgm:spPr/>
      <dgm:t>
        <a:bodyPr/>
        <a:lstStyle/>
        <a:p>
          <a:r>
            <a:rPr lang="en-US" b="1" i="0" u="sng" dirty="0"/>
            <a:t>3. Depreciation advantage:</a:t>
          </a:r>
        </a:p>
        <a:p>
          <a:r>
            <a:rPr lang="en-US" b="0" i="0" dirty="0"/>
            <a:t> Unlike new cars that experience significant depreciation in their initial years, used cars have already undergone this depreciation. This means that the value of a used car tends to stabilize, resulting in a slower rate of depreciation for the buyer.</a:t>
          </a:r>
          <a:endParaRPr lang="en-US" dirty="0"/>
        </a:p>
      </dgm:t>
    </dgm:pt>
    <dgm:pt modelId="{26B4D060-A840-45BC-8288-6C58F4505FD3}" type="parTrans" cxnId="{1E71142C-A792-4BFE-88CB-E7DDC76A84DF}">
      <dgm:prSet/>
      <dgm:spPr/>
      <dgm:t>
        <a:bodyPr/>
        <a:lstStyle/>
        <a:p>
          <a:endParaRPr lang="en-US"/>
        </a:p>
      </dgm:t>
    </dgm:pt>
    <dgm:pt modelId="{29E943CD-AF8B-413B-A704-1CEEFD60993D}" type="sibTrans" cxnId="{1E71142C-A792-4BFE-88CB-E7DDC76A84DF}">
      <dgm:prSet/>
      <dgm:spPr/>
      <dgm:t>
        <a:bodyPr/>
        <a:lstStyle/>
        <a:p>
          <a:endParaRPr lang="en-US"/>
        </a:p>
      </dgm:t>
    </dgm:pt>
    <dgm:pt modelId="{6E1DF584-7667-455D-9EDA-F2EAABEF6D46}" type="pres">
      <dgm:prSet presAssocID="{BF306337-751A-4CFC-A0EE-631001EEA343}" presName="outerComposite" presStyleCnt="0">
        <dgm:presLayoutVars>
          <dgm:chMax val="5"/>
          <dgm:dir/>
          <dgm:resizeHandles val="exact"/>
        </dgm:presLayoutVars>
      </dgm:prSet>
      <dgm:spPr/>
    </dgm:pt>
    <dgm:pt modelId="{E372D1D5-6209-479A-BCD1-F40FE8AC9D9E}" type="pres">
      <dgm:prSet presAssocID="{BF306337-751A-4CFC-A0EE-631001EEA343}" presName="dummyMaxCanvas" presStyleCnt="0">
        <dgm:presLayoutVars/>
      </dgm:prSet>
      <dgm:spPr/>
    </dgm:pt>
    <dgm:pt modelId="{CCA5F8AB-4308-4685-A185-7E1641733DC7}" type="pres">
      <dgm:prSet presAssocID="{BF306337-751A-4CFC-A0EE-631001EEA343}" presName="ThreeNodes_1" presStyleLbl="node1" presStyleIdx="0" presStyleCnt="3" custLinFactNeighborX="735" custLinFactNeighborY="1042">
        <dgm:presLayoutVars>
          <dgm:bulletEnabled val="1"/>
        </dgm:presLayoutVars>
      </dgm:prSet>
      <dgm:spPr/>
    </dgm:pt>
    <dgm:pt modelId="{F6C6B8DF-CD9E-4B0B-882E-9AE22851D11C}" type="pres">
      <dgm:prSet presAssocID="{BF306337-751A-4CFC-A0EE-631001EEA343}" presName="ThreeNodes_2" presStyleLbl="node1" presStyleIdx="1" presStyleCnt="3" custLinFactNeighborX="0" custLinFactNeighborY="0">
        <dgm:presLayoutVars>
          <dgm:bulletEnabled val="1"/>
        </dgm:presLayoutVars>
      </dgm:prSet>
      <dgm:spPr/>
    </dgm:pt>
    <dgm:pt modelId="{BD0AAC6E-DD46-4956-9ED9-6C039BEC36CE}" type="pres">
      <dgm:prSet presAssocID="{BF306337-751A-4CFC-A0EE-631001EEA343}" presName="ThreeNodes_3" presStyleLbl="node1" presStyleIdx="2" presStyleCnt="3">
        <dgm:presLayoutVars>
          <dgm:bulletEnabled val="1"/>
        </dgm:presLayoutVars>
      </dgm:prSet>
      <dgm:spPr/>
    </dgm:pt>
    <dgm:pt modelId="{F086965C-9E5E-4096-BE4F-EAC911A2AF74}" type="pres">
      <dgm:prSet presAssocID="{BF306337-751A-4CFC-A0EE-631001EEA343}" presName="ThreeConn_1-2" presStyleLbl="fgAccFollowNode1" presStyleIdx="0" presStyleCnt="2">
        <dgm:presLayoutVars>
          <dgm:bulletEnabled val="1"/>
        </dgm:presLayoutVars>
      </dgm:prSet>
      <dgm:spPr/>
    </dgm:pt>
    <dgm:pt modelId="{AA0FE947-266D-49DC-9D63-684AD4B3EC00}" type="pres">
      <dgm:prSet presAssocID="{BF306337-751A-4CFC-A0EE-631001EEA343}" presName="ThreeConn_2-3" presStyleLbl="fgAccFollowNode1" presStyleIdx="1" presStyleCnt="2">
        <dgm:presLayoutVars>
          <dgm:bulletEnabled val="1"/>
        </dgm:presLayoutVars>
      </dgm:prSet>
      <dgm:spPr/>
    </dgm:pt>
    <dgm:pt modelId="{4079D9BB-6940-4B3A-B88B-B9A84E9C9D69}" type="pres">
      <dgm:prSet presAssocID="{BF306337-751A-4CFC-A0EE-631001EEA343}" presName="ThreeNodes_1_text" presStyleLbl="node1" presStyleIdx="2" presStyleCnt="3">
        <dgm:presLayoutVars>
          <dgm:bulletEnabled val="1"/>
        </dgm:presLayoutVars>
      </dgm:prSet>
      <dgm:spPr/>
    </dgm:pt>
    <dgm:pt modelId="{DA3C00C1-39BD-4BF2-A99B-11818523C8E1}" type="pres">
      <dgm:prSet presAssocID="{BF306337-751A-4CFC-A0EE-631001EEA343}" presName="ThreeNodes_2_text" presStyleLbl="node1" presStyleIdx="2" presStyleCnt="3">
        <dgm:presLayoutVars>
          <dgm:bulletEnabled val="1"/>
        </dgm:presLayoutVars>
      </dgm:prSet>
      <dgm:spPr/>
    </dgm:pt>
    <dgm:pt modelId="{65635E34-EA5F-44F3-9400-742AC1A71FA2}" type="pres">
      <dgm:prSet presAssocID="{BF306337-751A-4CFC-A0EE-631001EEA343}" presName="ThreeNodes_3_text" presStyleLbl="node1" presStyleIdx="2" presStyleCnt="3">
        <dgm:presLayoutVars>
          <dgm:bulletEnabled val="1"/>
        </dgm:presLayoutVars>
      </dgm:prSet>
      <dgm:spPr/>
    </dgm:pt>
  </dgm:ptLst>
  <dgm:cxnLst>
    <dgm:cxn modelId="{82B59316-611D-4689-B7A1-B7BAD3A6C5FF}" srcId="{BF306337-751A-4CFC-A0EE-631001EEA343}" destId="{8A238E00-571E-4116-9F07-8870266E236F}" srcOrd="1" destOrd="0" parTransId="{1A183348-E9A7-437A-BEAD-D7F7B044900F}" sibTransId="{F0C8E4B0-58AC-4D05-9B32-AA1B7023EBF9}"/>
    <dgm:cxn modelId="{E5BF8B1A-00BC-4864-B260-B2BE1E96BDC4}" type="presOf" srcId="{8A238E00-571E-4116-9F07-8870266E236F}" destId="{F6C6B8DF-CD9E-4B0B-882E-9AE22851D11C}" srcOrd="0" destOrd="0" presId="urn:microsoft.com/office/officeart/2005/8/layout/vProcess5"/>
    <dgm:cxn modelId="{F4989421-06E0-4C6F-BCDF-0A0A04B74340}" type="presOf" srcId="{B25DD160-A712-4DB8-A12F-C2D2444FC6AA}" destId="{4079D9BB-6940-4B3A-B88B-B9A84E9C9D69}" srcOrd="1" destOrd="0" presId="urn:microsoft.com/office/officeart/2005/8/layout/vProcess5"/>
    <dgm:cxn modelId="{1E71142C-A792-4BFE-88CB-E7DDC76A84DF}" srcId="{BF306337-751A-4CFC-A0EE-631001EEA343}" destId="{F6F542BB-CCD4-46A1-BB77-BDE046DBD768}" srcOrd="2" destOrd="0" parTransId="{26B4D060-A840-45BC-8288-6C58F4505FD3}" sibTransId="{29E943CD-AF8B-413B-A704-1CEEFD60993D}"/>
    <dgm:cxn modelId="{CC202B2E-1CD8-4AE4-9F99-658D3DB50A68}" type="presOf" srcId="{B25DD160-A712-4DB8-A12F-C2D2444FC6AA}" destId="{CCA5F8AB-4308-4685-A185-7E1641733DC7}" srcOrd="0" destOrd="0" presId="urn:microsoft.com/office/officeart/2005/8/layout/vProcess5"/>
    <dgm:cxn modelId="{1EA2D12F-066A-41D2-97CB-6983E81EC5E7}" type="presOf" srcId="{8A238E00-571E-4116-9F07-8870266E236F}" destId="{DA3C00C1-39BD-4BF2-A99B-11818523C8E1}" srcOrd="1" destOrd="0" presId="urn:microsoft.com/office/officeart/2005/8/layout/vProcess5"/>
    <dgm:cxn modelId="{CFCEA3B4-670E-4018-9069-75FB28960E30}" type="presOf" srcId="{F6F542BB-CCD4-46A1-BB77-BDE046DBD768}" destId="{BD0AAC6E-DD46-4956-9ED9-6C039BEC36CE}" srcOrd="0" destOrd="0" presId="urn:microsoft.com/office/officeart/2005/8/layout/vProcess5"/>
    <dgm:cxn modelId="{A570D1C6-E2CB-48C1-8C87-4EA6EE8753E1}" type="presOf" srcId="{4510E683-21CA-4E09-BED7-25DAABE384B0}" destId="{F086965C-9E5E-4096-BE4F-EAC911A2AF74}" srcOrd="0" destOrd="0" presId="urn:microsoft.com/office/officeart/2005/8/layout/vProcess5"/>
    <dgm:cxn modelId="{EDA556CF-B701-41CB-8883-67028C6C59A6}" type="presOf" srcId="{F6F542BB-CCD4-46A1-BB77-BDE046DBD768}" destId="{65635E34-EA5F-44F3-9400-742AC1A71FA2}" srcOrd="1" destOrd="0" presId="urn:microsoft.com/office/officeart/2005/8/layout/vProcess5"/>
    <dgm:cxn modelId="{C94E9DE6-38C5-47CF-BF72-DAD7BD97E280}" type="presOf" srcId="{BF306337-751A-4CFC-A0EE-631001EEA343}" destId="{6E1DF584-7667-455D-9EDA-F2EAABEF6D46}" srcOrd="0" destOrd="0" presId="urn:microsoft.com/office/officeart/2005/8/layout/vProcess5"/>
    <dgm:cxn modelId="{390400ED-671B-4EFD-AFA2-76DEA8D4E905}" type="presOf" srcId="{F0C8E4B0-58AC-4D05-9B32-AA1B7023EBF9}" destId="{AA0FE947-266D-49DC-9D63-684AD4B3EC00}" srcOrd="0" destOrd="0" presId="urn:microsoft.com/office/officeart/2005/8/layout/vProcess5"/>
    <dgm:cxn modelId="{1B0F89FD-7F28-4572-AC41-B9DCA7575883}" srcId="{BF306337-751A-4CFC-A0EE-631001EEA343}" destId="{B25DD160-A712-4DB8-A12F-C2D2444FC6AA}" srcOrd="0" destOrd="0" parTransId="{0C0535F6-F493-4424-B30C-B56487207A21}" sibTransId="{4510E683-21CA-4E09-BED7-25DAABE384B0}"/>
    <dgm:cxn modelId="{61C1C72D-4E12-4E18-82C7-4F5860BC84B5}" type="presParOf" srcId="{6E1DF584-7667-455D-9EDA-F2EAABEF6D46}" destId="{E372D1D5-6209-479A-BCD1-F40FE8AC9D9E}" srcOrd="0" destOrd="0" presId="urn:microsoft.com/office/officeart/2005/8/layout/vProcess5"/>
    <dgm:cxn modelId="{149A4630-C24B-42EE-B835-66C5F91E3EAB}" type="presParOf" srcId="{6E1DF584-7667-455D-9EDA-F2EAABEF6D46}" destId="{CCA5F8AB-4308-4685-A185-7E1641733DC7}" srcOrd="1" destOrd="0" presId="urn:microsoft.com/office/officeart/2005/8/layout/vProcess5"/>
    <dgm:cxn modelId="{601691EA-34DE-4F65-A5B7-1316E507E353}" type="presParOf" srcId="{6E1DF584-7667-455D-9EDA-F2EAABEF6D46}" destId="{F6C6B8DF-CD9E-4B0B-882E-9AE22851D11C}" srcOrd="2" destOrd="0" presId="urn:microsoft.com/office/officeart/2005/8/layout/vProcess5"/>
    <dgm:cxn modelId="{BB727120-1A0A-463D-B731-0D5E828D78E2}" type="presParOf" srcId="{6E1DF584-7667-455D-9EDA-F2EAABEF6D46}" destId="{BD0AAC6E-DD46-4956-9ED9-6C039BEC36CE}" srcOrd="3" destOrd="0" presId="urn:microsoft.com/office/officeart/2005/8/layout/vProcess5"/>
    <dgm:cxn modelId="{2E9D0055-CF81-4A4D-A63F-7B284CB6648F}" type="presParOf" srcId="{6E1DF584-7667-455D-9EDA-F2EAABEF6D46}" destId="{F086965C-9E5E-4096-BE4F-EAC911A2AF74}" srcOrd="4" destOrd="0" presId="urn:microsoft.com/office/officeart/2005/8/layout/vProcess5"/>
    <dgm:cxn modelId="{0BE86B56-4F91-4710-968B-2825EB833989}" type="presParOf" srcId="{6E1DF584-7667-455D-9EDA-F2EAABEF6D46}" destId="{AA0FE947-266D-49DC-9D63-684AD4B3EC00}" srcOrd="5" destOrd="0" presId="urn:microsoft.com/office/officeart/2005/8/layout/vProcess5"/>
    <dgm:cxn modelId="{1BA9F08E-5E7F-44B8-87FB-AE014042A064}" type="presParOf" srcId="{6E1DF584-7667-455D-9EDA-F2EAABEF6D46}" destId="{4079D9BB-6940-4B3A-B88B-B9A84E9C9D69}" srcOrd="6" destOrd="0" presId="urn:microsoft.com/office/officeart/2005/8/layout/vProcess5"/>
    <dgm:cxn modelId="{28F8DB1B-5AA3-4189-9B12-5EA8CC61A8E3}" type="presParOf" srcId="{6E1DF584-7667-455D-9EDA-F2EAABEF6D46}" destId="{DA3C00C1-39BD-4BF2-A99B-11818523C8E1}" srcOrd="7" destOrd="0" presId="urn:microsoft.com/office/officeart/2005/8/layout/vProcess5"/>
    <dgm:cxn modelId="{50AED6CE-E7F8-4671-B927-C152F760AD24}" type="presParOf" srcId="{6E1DF584-7667-455D-9EDA-F2EAABEF6D46}" destId="{65635E34-EA5F-44F3-9400-742AC1A71FA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5F8AB-4308-4685-A185-7E1641733DC7}">
      <dsp:nvSpPr>
        <dsp:cNvPr id="0" name=""/>
        <dsp:cNvSpPr/>
      </dsp:nvSpPr>
      <dsp:spPr>
        <a:xfrm>
          <a:off x="76169" y="25408"/>
          <a:ext cx="10363200" cy="243840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u="sng" kern="1200" dirty="0">
              <a:latin typeface="Calibri" panose="020F0502020204030204"/>
            </a:rPr>
            <a:t>Cost-effectiveness</a:t>
          </a:r>
          <a:r>
            <a:rPr lang="en-US" sz="2300" kern="1200" dirty="0">
              <a:latin typeface="Calibri" panose="020F0502020204030204"/>
            </a:rPr>
            <a:t>:</a:t>
          </a:r>
        </a:p>
        <a:p>
          <a:pPr marL="0" lvl="0" indent="0" algn="l" defTabSz="1022350">
            <a:lnSpc>
              <a:spcPct val="90000"/>
            </a:lnSpc>
            <a:spcBef>
              <a:spcPct val="0"/>
            </a:spcBef>
            <a:spcAft>
              <a:spcPct val="35000"/>
            </a:spcAft>
            <a:buNone/>
          </a:pPr>
          <a:r>
            <a:rPr lang="en-US" sz="2300" kern="1200" dirty="0">
              <a:latin typeface="Calibri" panose="020F0502020204030204"/>
            </a:rPr>
            <a:t> Buying a used car in Pakistan is  generally more affordable compared to purchasing a brand new car. This allows individuals to own a vehicle at a lower cost, especially for those on a tight budget.</a:t>
          </a:r>
          <a:endParaRPr lang="en-US" sz="2300" kern="1200" dirty="0"/>
        </a:p>
      </dsp:txBody>
      <dsp:txXfrm>
        <a:off x="147587" y="96826"/>
        <a:ext cx="7731976" cy="2295564"/>
      </dsp:txXfrm>
    </dsp:sp>
    <dsp:sp modelId="{F6C6B8DF-CD9E-4B0B-882E-9AE22851D11C}">
      <dsp:nvSpPr>
        <dsp:cNvPr id="0" name=""/>
        <dsp:cNvSpPr/>
      </dsp:nvSpPr>
      <dsp:spPr>
        <a:xfrm>
          <a:off x="914399" y="2844799"/>
          <a:ext cx="10363200" cy="243840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u="sng" kern="1200" dirty="0"/>
            <a:t>2. Variety of options:</a:t>
          </a:r>
        </a:p>
        <a:p>
          <a:pPr marL="0" lvl="0" indent="0" algn="l" defTabSz="1022350">
            <a:lnSpc>
              <a:spcPct val="90000"/>
            </a:lnSpc>
            <a:spcBef>
              <a:spcPct val="0"/>
            </a:spcBef>
            <a:spcAft>
              <a:spcPct val="35000"/>
            </a:spcAft>
            <a:buNone/>
          </a:pPr>
          <a:r>
            <a:rPr lang="en-US" sz="2300" b="0" i="0" kern="1200" dirty="0"/>
            <a:t> The used car market in Pakistan offers a wide range of vehicle options, including different makes, models, and years. This allows buyers to choose from a diverse selection based on their preferences and requirements.</a:t>
          </a:r>
          <a:endParaRPr lang="en-US" sz="2300" kern="1200" dirty="0"/>
        </a:p>
      </dsp:txBody>
      <dsp:txXfrm>
        <a:off x="985817" y="2916217"/>
        <a:ext cx="7721004" cy="2295564"/>
      </dsp:txXfrm>
    </dsp:sp>
    <dsp:sp modelId="{BD0AAC6E-DD46-4956-9ED9-6C039BEC36CE}">
      <dsp:nvSpPr>
        <dsp:cNvPr id="0" name=""/>
        <dsp:cNvSpPr/>
      </dsp:nvSpPr>
      <dsp:spPr>
        <a:xfrm>
          <a:off x="1828799" y="5689599"/>
          <a:ext cx="10363200" cy="243840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u="sng" kern="1200" dirty="0"/>
            <a:t>3. Depreciation advantage:</a:t>
          </a:r>
        </a:p>
        <a:p>
          <a:pPr marL="0" lvl="0" indent="0" algn="l" defTabSz="1022350">
            <a:lnSpc>
              <a:spcPct val="90000"/>
            </a:lnSpc>
            <a:spcBef>
              <a:spcPct val="0"/>
            </a:spcBef>
            <a:spcAft>
              <a:spcPct val="35000"/>
            </a:spcAft>
            <a:buNone/>
          </a:pPr>
          <a:r>
            <a:rPr lang="en-US" sz="2300" b="0" i="0" kern="1200" dirty="0"/>
            <a:t> Unlike new cars that experience significant depreciation in their initial years, used cars have already undergone this depreciation. This means that the value of a used car tends to stabilize, resulting in a slower rate of depreciation for the buyer.</a:t>
          </a:r>
          <a:endParaRPr lang="en-US" sz="2300" kern="1200" dirty="0"/>
        </a:p>
      </dsp:txBody>
      <dsp:txXfrm>
        <a:off x="1900217" y="5761017"/>
        <a:ext cx="7721004" cy="2295564"/>
      </dsp:txXfrm>
    </dsp:sp>
    <dsp:sp modelId="{F086965C-9E5E-4096-BE4F-EAC911A2AF74}">
      <dsp:nvSpPr>
        <dsp:cNvPr id="0" name=""/>
        <dsp:cNvSpPr/>
      </dsp:nvSpPr>
      <dsp:spPr>
        <a:xfrm>
          <a:off x="8778240" y="1849120"/>
          <a:ext cx="1584960" cy="158496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34856" y="1849120"/>
        <a:ext cx="871728" cy="1192682"/>
      </dsp:txXfrm>
    </dsp:sp>
    <dsp:sp modelId="{AA0FE947-266D-49DC-9D63-684AD4B3EC00}">
      <dsp:nvSpPr>
        <dsp:cNvPr id="0" name=""/>
        <dsp:cNvSpPr/>
      </dsp:nvSpPr>
      <dsp:spPr>
        <a:xfrm>
          <a:off x="9692640" y="4677664"/>
          <a:ext cx="1584960" cy="158496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049256" y="4677664"/>
        <a:ext cx="871728" cy="11926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4922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428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863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67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580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784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01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415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7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637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07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10/28/2023</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7569988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CDA4C6-F5D4-1A33-409A-7346365CE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38300"/>
            <a:ext cx="9906000" cy="7391400"/>
          </a:xfrm>
          <a:prstGeom prst="rect">
            <a:avLst/>
          </a:prstGeom>
        </p:spPr>
      </p:pic>
      <p:sp>
        <p:nvSpPr>
          <p:cNvPr id="7" name="Title 1">
            <a:extLst>
              <a:ext uri="{FF2B5EF4-FFF2-40B4-BE49-F238E27FC236}">
                <a16:creationId xmlns:a16="http://schemas.microsoft.com/office/drawing/2014/main" id="{29D7EC69-101E-1827-6A54-3CD911C555BA}"/>
              </a:ext>
            </a:extLst>
          </p:cNvPr>
          <p:cNvSpPr txBox="1">
            <a:spLocks/>
          </p:cNvSpPr>
          <p:nvPr/>
        </p:nvSpPr>
        <p:spPr>
          <a:xfrm>
            <a:off x="11201400" y="3353921"/>
            <a:ext cx="6248400" cy="4311383"/>
          </a:xfrm>
          <a:prstGeom prst="rect">
            <a:avLst/>
          </a:prstGeom>
        </p:spPr>
        <p:txBody>
          <a:bodyPr anchor="ctr">
            <a:normAutofit/>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pPr algn="ctr"/>
            <a:r>
              <a:rPr lang="en-US" sz="1050" b="0" i="0" dirty="0">
                <a:solidFill>
                  <a:srgbClr val="FFFFFF"/>
                </a:solidFill>
                <a:effectLst/>
              </a:rPr>
              <a:t>The </a:t>
            </a:r>
            <a:r>
              <a:rPr lang="en-US" sz="4000" b="0" i="0" dirty="0">
                <a:effectLst/>
              </a:rPr>
              <a:t>Pakistan used car market</a:t>
            </a:r>
            <a:endParaRPr lang="en-US" sz="1050" dirty="0"/>
          </a:p>
        </p:txBody>
      </p:sp>
    </p:spTree>
    <p:extLst>
      <p:ext uri="{BB962C8B-B14F-4D97-AF65-F5344CB8AC3E}">
        <p14:creationId xmlns:p14="http://schemas.microsoft.com/office/powerpoint/2010/main" val="2260860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5499357" y="192556"/>
            <a:ext cx="6863749" cy="545973"/>
          </a:xfrm>
          <a:prstGeom prst="rect">
            <a:avLst/>
          </a:prstGeom>
        </p:spPr>
        <p:txBody>
          <a:bodyPr lIns="0" tIns="0" rIns="0" bIns="0" rtlCol="0" anchor="t">
            <a:spAutoFit/>
          </a:bodyPr>
          <a:lstStyle/>
          <a:p>
            <a:pPr marL="0" lvl="0" indent="0" algn="ctr">
              <a:lnSpc>
                <a:spcPts val="4416"/>
              </a:lnSpc>
              <a:spcBef>
                <a:spcPct val="0"/>
              </a:spcBef>
            </a:pPr>
            <a:r>
              <a:rPr lang="en-US" sz="3200" spc="112">
                <a:solidFill>
                  <a:srgbClr val="010101"/>
                </a:solidFill>
                <a:latin typeface="Archivo Black"/>
              </a:rPr>
              <a:t>EDA</a:t>
            </a:r>
          </a:p>
        </p:txBody>
      </p:sp>
      <p:sp>
        <p:nvSpPr>
          <p:cNvPr id="4" name="TextBox 4"/>
          <p:cNvSpPr txBox="1"/>
          <p:nvPr/>
        </p:nvSpPr>
        <p:spPr>
          <a:xfrm>
            <a:off x="212768" y="748160"/>
            <a:ext cx="18532432" cy="1013547"/>
          </a:xfrm>
          <a:prstGeom prst="rect">
            <a:avLst/>
          </a:prstGeom>
        </p:spPr>
        <p:txBody>
          <a:bodyPr wrap="square" lIns="0" tIns="0" rIns="0" bIns="0" rtlCol="0" anchor="t">
            <a:spAutoFit/>
          </a:bodyPr>
          <a:lstStyle/>
          <a:p>
            <a:pPr algn="ctr">
              <a:lnSpc>
                <a:spcPts val="4107"/>
              </a:lnSpc>
            </a:pPr>
            <a:r>
              <a:rPr lang="en-US" sz="2933" dirty="0">
                <a:solidFill>
                  <a:srgbClr val="010101"/>
                </a:solidFill>
                <a:latin typeface="Canva Sans Bold"/>
              </a:rPr>
              <a:t>Is there a correlation between engine volume (</a:t>
            </a:r>
            <a:r>
              <a:rPr lang="en-US" sz="2933" dirty="0" err="1">
                <a:solidFill>
                  <a:srgbClr val="010101"/>
                </a:solidFill>
                <a:latin typeface="Canva Sans Bold"/>
              </a:rPr>
              <a:t>engine_cc</a:t>
            </a:r>
            <a:r>
              <a:rPr lang="en-US" sz="2933" dirty="0">
                <a:solidFill>
                  <a:srgbClr val="010101"/>
                </a:solidFill>
                <a:latin typeface="Canva Sans Bold"/>
              </a:rPr>
              <a:t>) and car price, and how strong is this correlation?</a:t>
            </a:r>
          </a:p>
        </p:txBody>
      </p:sp>
      <p:pic>
        <p:nvPicPr>
          <p:cNvPr id="7" name="Picture 6">
            <a:extLst>
              <a:ext uri="{FF2B5EF4-FFF2-40B4-BE49-F238E27FC236}">
                <a16:creationId xmlns:a16="http://schemas.microsoft.com/office/drawing/2014/main" id="{813A47BC-95EC-FB97-F192-E9A633B19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088403"/>
            <a:ext cx="12877800" cy="7006041"/>
          </a:xfrm>
          <a:prstGeom prst="rect">
            <a:avLst/>
          </a:prstGeom>
        </p:spPr>
      </p:pic>
      <p:sp>
        <p:nvSpPr>
          <p:cNvPr id="9" name="Rectangle 2">
            <a:extLst>
              <a:ext uri="{FF2B5EF4-FFF2-40B4-BE49-F238E27FC236}">
                <a16:creationId xmlns:a16="http://schemas.microsoft.com/office/drawing/2014/main" id="{F023F3DE-DE14-2E39-16E5-F6DC84019A02}"/>
              </a:ext>
            </a:extLst>
          </p:cNvPr>
          <p:cNvSpPr>
            <a:spLocks noChangeArrowheads="1"/>
          </p:cNvSpPr>
          <p:nvPr/>
        </p:nvSpPr>
        <p:spPr bwMode="auto">
          <a:xfrm>
            <a:off x="177326" y="2085751"/>
            <a:ext cx="17862464" cy="541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indent="0" algn="ctr" fontAlgn="base">
              <a:lnSpc>
                <a:spcPts val="4759"/>
              </a:lnSpc>
              <a:spcBef>
                <a:spcPct val="0"/>
              </a:spcBef>
              <a:spcAft>
                <a:spcPct val="0"/>
              </a:spcAft>
              <a:buClrTx/>
              <a:buSzTx/>
              <a:buFontTx/>
              <a:buNone/>
              <a:tabLst/>
            </a:pPr>
            <a:r>
              <a:rPr lang="en-US" altLang="en-US" sz="2400" dirty="0">
                <a:solidFill>
                  <a:srgbClr val="010101"/>
                </a:solidFill>
                <a:latin typeface="Canva Sans"/>
              </a:rPr>
              <a:t>There is a correlation between engine volume (engine) and car price with a correlation coefficient of 0.46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4" name="TextBox 4"/>
          <p:cNvSpPr txBox="1"/>
          <p:nvPr/>
        </p:nvSpPr>
        <p:spPr>
          <a:xfrm>
            <a:off x="5499357" y="192556"/>
            <a:ext cx="6863749" cy="545973"/>
          </a:xfrm>
          <a:prstGeom prst="rect">
            <a:avLst/>
          </a:prstGeom>
        </p:spPr>
        <p:txBody>
          <a:bodyPr lIns="0" tIns="0" rIns="0" bIns="0" rtlCol="0" anchor="t">
            <a:spAutoFit/>
          </a:bodyPr>
          <a:lstStyle/>
          <a:p>
            <a:pPr marL="0" lvl="0" indent="0" algn="ctr">
              <a:lnSpc>
                <a:spcPts val="4416"/>
              </a:lnSpc>
              <a:spcBef>
                <a:spcPct val="0"/>
              </a:spcBef>
            </a:pPr>
            <a:r>
              <a:rPr lang="en-US" sz="3200" spc="112" dirty="0">
                <a:solidFill>
                  <a:srgbClr val="010101"/>
                </a:solidFill>
                <a:latin typeface="Archivo Black"/>
              </a:rPr>
              <a:t>EDA</a:t>
            </a:r>
          </a:p>
        </p:txBody>
      </p:sp>
      <p:pic>
        <p:nvPicPr>
          <p:cNvPr id="7" name="Picture 6">
            <a:extLst>
              <a:ext uri="{FF2B5EF4-FFF2-40B4-BE49-F238E27FC236}">
                <a16:creationId xmlns:a16="http://schemas.microsoft.com/office/drawing/2014/main" id="{5217E521-48D2-3EE7-E737-7C57FE579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503145"/>
            <a:ext cx="14935200" cy="6591299"/>
          </a:xfrm>
          <a:prstGeom prst="rect">
            <a:avLst/>
          </a:prstGeom>
        </p:spPr>
      </p:pic>
      <p:sp>
        <p:nvSpPr>
          <p:cNvPr id="11" name="TextBox 10">
            <a:extLst>
              <a:ext uri="{FF2B5EF4-FFF2-40B4-BE49-F238E27FC236}">
                <a16:creationId xmlns:a16="http://schemas.microsoft.com/office/drawing/2014/main" id="{6EEAAE54-5FA2-CB16-F0BE-A2CF9B726D8C}"/>
              </a:ext>
            </a:extLst>
          </p:cNvPr>
          <p:cNvSpPr txBox="1"/>
          <p:nvPr/>
        </p:nvSpPr>
        <p:spPr>
          <a:xfrm>
            <a:off x="3810000" y="1308498"/>
            <a:ext cx="9144000" cy="584775"/>
          </a:xfrm>
          <a:prstGeom prst="rect">
            <a:avLst/>
          </a:prstGeom>
          <a:noFill/>
        </p:spPr>
        <p:txBody>
          <a:bodyPr wrap="square">
            <a:spAutoFit/>
          </a:bodyPr>
          <a:lstStyle/>
          <a:p>
            <a:pPr algn="ctr"/>
            <a:r>
              <a:rPr lang="en-US" sz="3200" dirty="0"/>
              <a:t>Top 10 city with the highest average car price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5499357" y="192556"/>
            <a:ext cx="6863749" cy="545973"/>
          </a:xfrm>
          <a:prstGeom prst="rect">
            <a:avLst/>
          </a:prstGeom>
        </p:spPr>
        <p:txBody>
          <a:bodyPr lIns="0" tIns="0" rIns="0" bIns="0" rtlCol="0" anchor="t">
            <a:spAutoFit/>
          </a:bodyPr>
          <a:lstStyle/>
          <a:p>
            <a:pPr marL="0" lvl="0" indent="0" algn="ctr">
              <a:lnSpc>
                <a:spcPts val="4416"/>
              </a:lnSpc>
              <a:spcBef>
                <a:spcPct val="0"/>
              </a:spcBef>
            </a:pPr>
            <a:r>
              <a:rPr lang="en-US" sz="3200" spc="112" dirty="0">
                <a:solidFill>
                  <a:srgbClr val="010101"/>
                </a:solidFill>
                <a:latin typeface="Archivo Black"/>
              </a:rPr>
              <a:t>EDA</a:t>
            </a:r>
          </a:p>
        </p:txBody>
      </p:sp>
      <p:sp>
        <p:nvSpPr>
          <p:cNvPr id="5" name="TextBox 5"/>
          <p:cNvSpPr txBox="1"/>
          <p:nvPr/>
        </p:nvSpPr>
        <p:spPr>
          <a:xfrm>
            <a:off x="762000" y="1671084"/>
            <a:ext cx="17145000" cy="523092"/>
          </a:xfrm>
          <a:prstGeom prst="rect">
            <a:avLst/>
          </a:prstGeom>
        </p:spPr>
        <p:txBody>
          <a:bodyPr wrap="square" lIns="0" tIns="0" rIns="0" bIns="0" rtlCol="0" anchor="t">
            <a:spAutoFit/>
          </a:bodyPr>
          <a:lstStyle/>
          <a:p>
            <a:pPr algn="l"/>
            <a:r>
              <a:rPr lang="en-US" sz="3399" dirty="0">
                <a:solidFill>
                  <a:srgbClr val="010101"/>
                </a:solidFill>
                <a:latin typeface="Canva Sans"/>
              </a:rPr>
              <a:t>Observation: The majority of cars have engines ranging from 600 CC to 2000 CC</a:t>
            </a:r>
          </a:p>
        </p:txBody>
      </p:sp>
      <p:pic>
        <p:nvPicPr>
          <p:cNvPr id="7" name="Picture 6">
            <a:extLst>
              <a:ext uri="{FF2B5EF4-FFF2-40B4-BE49-F238E27FC236}">
                <a16:creationId xmlns:a16="http://schemas.microsoft.com/office/drawing/2014/main" id="{F9D93CF5-6FB9-7E4B-D7ED-90EE670EE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600234"/>
            <a:ext cx="16383000" cy="64942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6C7567D-F2F2-BCCE-CA15-F16FEB98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262554"/>
            <a:ext cx="12954000" cy="7910146"/>
          </a:xfrm>
          <a:prstGeom prst="rect">
            <a:avLst/>
          </a:prstGeom>
        </p:spPr>
      </p:pic>
      <p:sp>
        <p:nvSpPr>
          <p:cNvPr id="13" name="TextBox 12">
            <a:extLst>
              <a:ext uri="{FF2B5EF4-FFF2-40B4-BE49-F238E27FC236}">
                <a16:creationId xmlns:a16="http://schemas.microsoft.com/office/drawing/2014/main" id="{340C420C-DCC5-4C33-4929-F2964A57AF5C}"/>
              </a:ext>
            </a:extLst>
          </p:cNvPr>
          <p:cNvSpPr txBox="1"/>
          <p:nvPr/>
        </p:nvSpPr>
        <p:spPr>
          <a:xfrm>
            <a:off x="4038600" y="1181100"/>
            <a:ext cx="9144000" cy="584775"/>
          </a:xfrm>
          <a:prstGeom prst="rect">
            <a:avLst/>
          </a:prstGeom>
          <a:noFill/>
        </p:spPr>
        <p:txBody>
          <a:bodyPr wrap="square">
            <a:spAutoFit/>
          </a:bodyPr>
          <a:lstStyle/>
          <a:p>
            <a:pPr algn="ctr" eaLnBrk="0" fontAlgn="base" hangingPunct="0">
              <a:spcBef>
                <a:spcPct val="0"/>
              </a:spcBef>
              <a:spcAft>
                <a:spcPct val="0"/>
              </a:spcAft>
            </a:pPr>
            <a:r>
              <a:rPr lang="en-US" sz="3200" dirty="0">
                <a:solidFill>
                  <a:srgbClr val="010101"/>
                </a:solidFill>
                <a:latin typeface="Canva Sans"/>
              </a:rPr>
              <a:t>Average Car Prices by transmission Type</a:t>
            </a:r>
          </a:p>
        </p:txBody>
      </p:sp>
      <p:sp>
        <p:nvSpPr>
          <p:cNvPr id="15" name="TextBox 14">
            <a:extLst>
              <a:ext uri="{FF2B5EF4-FFF2-40B4-BE49-F238E27FC236}">
                <a16:creationId xmlns:a16="http://schemas.microsoft.com/office/drawing/2014/main" id="{F609E2E2-EE91-F1B4-A2AD-573A852B1A6D}"/>
              </a:ext>
            </a:extLst>
          </p:cNvPr>
          <p:cNvSpPr txBox="1"/>
          <p:nvPr/>
        </p:nvSpPr>
        <p:spPr>
          <a:xfrm>
            <a:off x="7620000" y="462290"/>
            <a:ext cx="9144000" cy="584775"/>
          </a:xfrm>
          <a:prstGeom prst="rect">
            <a:avLst/>
          </a:prstGeom>
          <a:noFill/>
        </p:spPr>
        <p:txBody>
          <a:bodyPr wrap="square">
            <a:spAutoFit/>
          </a:bodyPr>
          <a:lstStyle/>
          <a:p>
            <a:r>
              <a:rPr lang="en-US" sz="3200" spc="142" dirty="0">
                <a:solidFill>
                  <a:srgbClr val="010101"/>
                </a:solidFill>
                <a:latin typeface="Archivo Black"/>
              </a:rPr>
              <a:t>EDA</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5196438" y="636853"/>
            <a:ext cx="6863749" cy="704830"/>
          </a:xfrm>
          <a:prstGeom prst="rect">
            <a:avLst/>
          </a:prstGeom>
        </p:spPr>
        <p:txBody>
          <a:bodyPr lIns="0" tIns="0" rIns="0" bIns="0" rtlCol="0" anchor="t">
            <a:spAutoFit/>
          </a:bodyPr>
          <a:lstStyle/>
          <a:p>
            <a:pPr marL="0" lvl="0" indent="0" algn="ctr">
              <a:lnSpc>
                <a:spcPts val="5620"/>
              </a:lnSpc>
              <a:spcBef>
                <a:spcPct val="0"/>
              </a:spcBef>
            </a:pPr>
            <a:r>
              <a:rPr lang="en-US" sz="4072" spc="142" dirty="0">
                <a:solidFill>
                  <a:srgbClr val="010101"/>
                </a:solidFill>
                <a:latin typeface="Archivo Black"/>
              </a:rPr>
              <a:t>EDA</a:t>
            </a:r>
          </a:p>
        </p:txBody>
      </p:sp>
      <p:sp>
        <p:nvSpPr>
          <p:cNvPr id="5" name="TextBox 5"/>
          <p:cNvSpPr txBox="1"/>
          <p:nvPr/>
        </p:nvSpPr>
        <p:spPr>
          <a:xfrm>
            <a:off x="2590800" y="1790804"/>
            <a:ext cx="11705182" cy="503929"/>
          </a:xfrm>
          <a:prstGeom prst="rect">
            <a:avLst/>
          </a:prstGeom>
        </p:spPr>
        <p:txBody>
          <a:bodyPr wrap="square" lIns="0" tIns="0" rIns="0" bIns="0" rtlCol="0"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200" dirty="0">
                <a:solidFill>
                  <a:srgbClr val="010101"/>
                </a:solidFill>
                <a:latin typeface="Canva Sans"/>
              </a:rPr>
              <a:t>The most common fuel type is Petrol </a:t>
            </a:r>
          </a:p>
        </p:txBody>
      </p:sp>
      <p:pic>
        <p:nvPicPr>
          <p:cNvPr id="9" name="Picture 8">
            <a:extLst>
              <a:ext uri="{FF2B5EF4-FFF2-40B4-BE49-F238E27FC236}">
                <a16:creationId xmlns:a16="http://schemas.microsoft.com/office/drawing/2014/main" id="{201F7ACA-D2E4-522E-0215-4F308D358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113" y="2920998"/>
            <a:ext cx="10820400" cy="72583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5559725" y="210437"/>
            <a:ext cx="6863749" cy="704830"/>
          </a:xfrm>
          <a:prstGeom prst="rect">
            <a:avLst/>
          </a:prstGeom>
        </p:spPr>
        <p:txBody>
          <a:bodyPr lIns="0" tIns="0" rIns="0" bIns="0" rtlCol="0" anchor="t">
            <a:spAutoFit/>
          </a:bodyPr>
          <a:lstStyle/>
          <a:p>
            <a:pPr marL="0" lvl="0" indent="0" algn="ctr">
              <a:lnSpc>
                <a:spcPts val="5620"/>
              </a:lnSpc>
              <a:spcBef>
                <a:spcPct val="0"/>
              </a:spcBef>
            </a:pPr>
            <a:r>
              <a:rPr lang="en-US" sz="4072" spc="142" dirty="0">
                <a:solidFill>
                  <a:srgbClr val="010101"/>
                </a:solidFill>
                <a:latin typeface="Archivo Black"/>
              </a:rPr>
              <a:t>EDA</a:t>
            </a:r>
          </a:p>
        </p:txBody>
      </p:sp>
      <p:sp>
        <p:nvSpPr>
          <p:cNvPr id="4" name="TextBox 4"/>
          <p:cNvSpPr txBox="1"/>
          <p:nvPr/>
        </p:nvSpPr>
        <p:spPr>
          <a:xfrm>
            <a:off x="4236449" y="915267"/>
            <a:ext cx="9815102" cy="500265"/>
          </a:xfrm>
          <a:prstGeom prst="rect">
            <a:avLst/>
          </a:prstGeom>
        </p:spPr>
        <p:txBody>
          <a:bodyPr lIns="0" tIns="0" rIns="0" bIns="0" rtlCol="0" anchor="t">
            <a:spAutoFit/>
          </a:bodyPr>
          <a:lstStyle/>
          <a:p>
            <a:pPr algn="ctr">
              <a:lnSpc>
                <a:spcPts val="4107"/>
              </a:lnSpc>
            </a:pPr>
            <a:r>
              <a:rPr lang="en-US" sz="3200" dirty="0">
                <a:solidFill>
                  <a:srgbClr val="010101"/>
                </a:solidFill>
                <a:latin typeface="Canva Sans"/>
              </a:rPr>
              <a:t>Popular Car Colors</a:t>
            </a:r>
          </a:p>
        </p:txBody>
      </p:sp>
      <p:sp>
        <p:nvSpPr>
          <p:cNvPr id="5" name="TextBox 5"/>
          <p:cNvSpPr txBox="1"/>
          <p:nvPr/>
        </p:nvSpPr>
        <p:spPr>
          <a:xfrm>
            <a:off x="381000" y="1373140"/>
            <a:ext cx="17907000" cy="492443"/>
          </a:xfrm>
          <a:prstGeom prst="rect">
            <a:avLst/>
          </a:prstGeom>
        </p:spPr>
        <p:txBody>
          <a:bodyPr wrap="square" lIns="0" tIns="0" rIns="0" bIns="0" rtlCol="0" anchor="t">
            <a:spAutoFit/>
          </a:bodyPr>
          <a:lstStyle/>
          <a:p>
            <a:r>
              <a:rPr lang="en-US" sz="3200" dirty="0">
                <a:solidFill>
                  <a:srgbClr val="010101"/>
                </a:solidFill>
                <a:latin typeface="Canva Sans"/>
              </a:rPr>
              <a:t>Observation: White remains the most popular car color followed by silver, black and grey </a:t>
            </a:r>
          </a:p>
        </p:txBody>
      </p:sp>
      <p:pic>
        <p:nvPicPr>
          <p:cNvPr id="7" name="Picture 6">
            <a:extLst>
              <a:ext uri="{FF2B5EF4-FFF2-40B4-BE49-F238E27FC236}">
                <a16:creationId xmlns:a16="http://schemas.microsoft.com/office/drawing/2014/main" id="{7D329475-9AEF-2379-5BF7-1F956D52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385011"/>
            <a:ext cx="15773400" cy="790198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2667000" y="876300"/>
            <a:ext cx="12039599" cy="522964"/>
          </a:xfrm>
          <a:prstGeom prst="rect">
            <a:avLst/>
          </a:prstGeom>
        </p:spPr>
        <p:txBody>
          <a:bodyPr wrap="square" lIns="0" tIns="0" rIns="0" bIns="0" rtlCol="0" anchor="t">
            <a:spAutoFit/>
          </a:bodyPr>
          <a:lstStyle/>
          <a:p>
            <a:pPr marL="0" lvl="0" indent="0" algn="ctr">
              <a:lnSpc>
                <a:spcPts val="4416"/>
              </a:lnSpc>
              <a:spcBef>
                <a:spcPct val="0"/>
              </a:spcBef>
            </a:pPr>
            <a:r>
              <a:rPr lang="en-US" sz="2799" u="sng" spc="97" dirty="0">
                <a:solidFill>
                  <a:srgbClr val="010101"/>
                </a:solidFill>
                <a:latin typeface="Archivo Black"/>
              </a:rPr>
              <a:t>suggestions to improve the used car market in Pakistan</a:t>
            </a:r>
          </a:p>
        </p:txBody>
      </p:sp>
      <p:sp>
        <p:nvSpPr>
          <p:cNvPr id="4" name="TextBox 4"/>
          <p:cNvSpPr txBox="1"/>
          <p:nvPr/>
        </p:nvSpPr>
        <p:spPr>
          <a:xfrm>
            <a:off x="914400" y="1912359"/>
            <a:ext cx="16814054" cy="6462282"/>
          </a:xfrm>
          <a:prstGeom prst="rect">
            <a:avLst/>
          </a:prstGeom>
        </p:spPr>
        <p:txBody>
          <a:bodyPr lIns="0" tIns="0" rIns="0" bIns="0" rtlCol="0" anchor="t">
            <a:spAutoFit/>
          </a:bodyPr>
          <a:lstStyle/>
          <a:p>
            <a:pPr>
              <a:lnSpc>
                <a:spcPts val="3863"/>
              </a:lnSpc>
            </a:pPr>
            <a:endParaRPr lang="en-US" sz="3600" spc="97" dirty="0">
              <a:solidFill>
                <a:srgbClr val="010101"/>
              </a:solidFill>
              <a:latin typeface="Canva Sans" panose="020B0604020202020204" charset="0"/>
            </a:endParaRPr>
          </a:p>
          <a:p>
            <a:pPr marL="604519" lvl="1" indent="-302260">
              <a:lnSpc>
                <a:spcPts val="3863"/>
              </a:lnSpc>
              <a:buFont typeface="Arial"/>
              <a:buChar char="•"/>
            </a:pPr>
            <a:r>
              <a:rPr lang="en-US" sz="2400" spc="97" dirty="0">
                <a:solidFill>
                  <a:srgbClr val="010101"/>
                </a:solidFill>
                <a:latin typeface="Canva Sans" panose="020B0604020202020204" charset="0"/>
              </a:rPr>
              <a:t> Promote standardized vehicle inspections: Implement a standardized and reliable vehicle inspection system to assess the condition of used cars. This can help buyers make informed decisions and ensure that vehicles meet safety and quality standards</a:t>
            </a:r>
          </a:p>
          <a:p>
            <a:pPr marL="302259" lvl="1">
              <a:lnSpc>
                <a:spcPts val="3863"/>
              </a:lnSpc>
            </a:pPr>
            <a:endParaRPr lang="en-US" sz="2400" spc="97" dirty="0">
              <a:solidFill>
                <a:srgbClr val="010101"/>
              </a:solidFill>
              <a:latin typeface="Canva Sans" panose="020B0604020202020204" charset="0"/>
            </a:endParaRPr>
          </a:p>
          <a:p>
            <a:pPr marL="604519" lvl="1" indent="-302260">
              <a:lnSpc>
                <a:spcPts val="3863"/>
              </a:lnSpc>
              <a:buFont typeface="Arial"/>
              <a:buChar char="•"/>
            </a:pPr>
            <a:r>
              <a:rPr lang="en-US" sz="2400" spc="97" dirty="0">
                <a:solidFill>
                  <a:srgbClr val="010101"/>
                </a:solidFill>
                <a:latin typeface="Canva Sans" panose="020B0604020202020204" charset="0"/>
              </a:rPr>
              <a:t>Foster a culture of maintenance and documentation: Encourage car owners to maintain proper documentation of their vehicles' service history and maintenance records. This can help increase the trustworthiness of used cars and provide buyers with valuable information about the vehicle's condition.</a:t>
            </a:r>
          </a:p>
          <a:p>
            <a:pPr marL="604519" lvl="1" indent="-302260">
              <a:lnSpc>
                <a:spcPts val="3863"/>
              </a:lnSpc>
              <a:buFont typeface="Arial"/>
              <a:buChar char="•"/>
            </a:pPr>
            <a:endParaRPr lang="en-US" sz="2400" spc="97" dirty="0">
              <a:solidFill>
                <a:srgbClr val="010101"/>
              </a:solidFill>
              <a:latin typeface="Canva Sans" panose="020B0604020202020204" charset="0"/>
            </a:endParaRPr>
          </a:p>
          <a:p>
            <a:pPr marL="604519" lvl="1" indent="-302260">
              <a:lnSpc>
                <a:spcPts val="3863"/>
              </a:lnSpc>
              <a:buFont typeface="Arial"/>
              <a:buChar char="•"/>
            </a:pPr>
            <a:r>
              <a:rPr lang="en-US" sz="2400" spc="97" dirty="0">
                <a:solidFill>
                  <a:srgbClr val="010101"/>
                </a:solidFill>
                <a:latin typeface="Canva Sans" panose="020B0604020202020204" charset="0"/>
              </a:rPr>
              <a:t>Improve access to financing options: Facilitate easier access to financing options for purchasing used cars. This can include working with financial institutions to develop specialized loan products with favorable terms for used car buyers.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1676400" y="1028700"/>
            <a:ext cx="14020800" cy="2068836"/>
          </a:xfrm>
          <a:prstGeom prst="rect">
            <a:avLst/>
          </a:prstGeom>
        </p:spPr>
        <p:txBody>
          <a:bodyPr wrap="square" lIns="0" tIns="0" rIns="0" bIns="0" rtlCol="0" anchor="t">
            <a:spAutoFit/>
          </a:bodyPr>
          <a:lstStyle/>
          <a:p>
            <a:pPr algn="ctr">
              <a:lnSpc>
                <a:spcPts val="4107"/>
              </a:lnSpc>
            </a:pPr>
            <a:r>
              <a:rPr lang="en-US" sz="2933" dirty="0">
                <a:solidFill>
                  <a:srgbClr val="010101"/>
                </a:solidFill>
                <a:latin typeface="Canva Sans Bold" panose="020B0604020202020204" charset="0"/>
              </a:rPr>
              <a:t>The Pakistan used car market is one of the largest and most dynamic markets in the world. With millions of cars sold every year, it is a key driver of the Pakistan economy and an important source of employment for thousands of people</a:t>
            </a:r>
          </a:p>
        </p:txBody>
      </p:sp>
      <p:pic>
        <p:nvPicPr>
          <p:cNvPr id="5" name="Picture 4">
            <a:extLst>
              <a:ext uri="{FF2B5EF4-FFF2-40B4-BE49-F238E27FC236}">
                <a16:creationId xmlns:a16="http://schemas.microsoft.com/office/drawing/2014/main" id="{D79C6A36-DF13-A3F2-1FB0-594B87B1B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695700"/>
            <a:ext cx="12573000" cy="5972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362DED5A-222C-A091-B233-63147E41FC33}"/>
              </a:ext>
            </a:extLst>
          </p:cNvPr>
          <p:cNvGraphicFramePr/>
          <p:nvPr>
            <p:extLst>
              <p:ext uri="{D42A27DB-BD31-4B8C-83A1-F6EECF244321}">
                <p14:modId xmlns:p14="http://schemas.microsoft.com/office/powerpoint/2010/main" val="217955426"/>
              </p:ext>
            </p:extLst>
          </p:nvPr>
        </p:nvGraphicFramePr>
        <p:xfrm>
          <a:off x="3048000" y="1079500"/>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4421829" y="130308"/>
            <a:ext cx="8904094" cy="898392"/>
          </a:xfrm>
          <a:prstGeom prst="rect">
            <a:avLst/>
          </a:prstGeom>
        </p:spPr>
        <p:txBody>
          <a:bodyPr lIns="0" tIns="0" rIns="0" bIns="0" rtlCol="0" anchor="t">
            <a:spAutoFit/>
          </a:bodyPr>
          <a:lstStyle/>
          <a:p>
            <a:pPr marL="0" lvl="0" indent="0" algn="ctr">
              <a:lnSpc>
                <a:spcPts val="7291"/>
              </a:lnSpc>
              <a:spcBef>
                <a:spcPct val="0"/>
              </a:spcBef>
            </a:pPr>
            <a:r>
              <a:rPr lang="en-US" sz="5283" spc="184" dirty="0">
                <a:solidFill>
                  <a:srgbClr val="010101"/>
                </a:solidFill>
                <a:latin typeface="Archivo Black"/>
              </a:rPr>
              <a:t>EDA</a:t>
            </a:r>
          </a:p>
        </p:txBody>
      </p:sp>
      <p:sp>
        <p:nvSpPr>
          <p:cNvPr id="4" name="TextBox 4"/>
          <p:cNvSpPr txBox="1"/>
          <p:nvPr/>
        </p:nvSpPr>
        <p:spPr>
          <a:xfrm>
            <a:off x="3720762" y="971550"/>
            <a:ext cx="9815102" cy="503930"/>
          </a:xfrm>
          <a:prstGeom prst="rect">
            <a:avLst/>
          </a:prstGeom>
        </p:spPr>
        <p:txBody>
          <a:bodyPr lIns="0" tIns="0" rIns="0" bIns="0" rtlCol="0" anchor="t">
            <a:spAutoFit/>
          </a:bodyPr>
          <a:lstStyle/>
          <a:p>
            <a:pPr algn="ctr">
              <a:lnSpc>
                <a:spcPts val="4107"/>
              </a:lnSpc>
            </a:pPr>
            <a:r>
              <a:rPr lang="en-US" sz="2933" dirty="0">
                <a:solidFill>
                  <a:srgbClr val="010101"/>
                </a:solidFill>
                <a:latin typeface="Canva Sans Bold"/>
              </a:rPr>
              <a:t>the Average Car Prices by Year of Production</a:t>
            </a:r>
          </a:p>
        </p:txBody>
      </p:sp>
      <p:sp>
        <p:nvSpPr>
          <p:cNvPr id="5" name="TextBox 5"/>
          <p:cNvSpPr txBox="1"/>
          <p:nvPr/>
        </p:nvSpPr>
        <p:spPr>
          <a:xfrm>
            <a:off x="457200" y="1777248"/>
            <a:ext cx="18288000" cy="334259"/>
          </a:xfrm>
          <a:prstGeom prst="rect">
            <a:avLst/>
          </a:prstGeom>
        </p:spPr>
        <p:txBody>
          <a:bodyPr wrap="square" lIns="0" tIns="0" rIns="0" bIns="0" rtlCol="0" anchor="t">
            <a:spAutoFit/>
          </a:bodyPr>
          <a:lstStyle/>
          <a:p>
            <a:pPr algn="l"/>
            <a:r>
              <a:rPr lang="en-US" sz="2172" dirty="0">
                <a:solidFill>
                  <a:srgbClr val="010101"/>
                </a:solidFill>
                <a:latin typeface="Canva Sans"/>
              </a:rPr>
              <a:t>Observation: It appears that the price is directly proportional to the car's manufacturing year, with newer cars having higher prices</a:t>
            </a:r>
            <a:endParaRPr lang="en-US" sz="2400" b="0" i="0" dirty="0">
              <a:solidFill>
                <a:srgbClr val="000000"/>
              </a:solidFill>
              <a:effectLst/>
              <a:latin typeface="Inter"/>
            </a:endParaRPr>
          </a:p>
        </p:txBody>
      </p:sp>
      <p:pic>
        <p:nvPicPr>
          <p:cNvPr id="7" name="Picture 6">
            <a:extLst>
              <a:ext uri="{FF2B5EF4-FFF2-40B4-BE49-F238E27FC236}">
                <a16:creationId xmlns:a16="http://schemas.microsoft.com/office/drawing/2014/main" id="{D1EE60FE-D15C-7941-8DFC-CCC977C74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13467"/>
            <a:ext cx="18288000" cy="72735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5499357" y="173506"/>
            <a:ext cx="6863749" cy="704830"/>
          </a:xfrm>
          <a:prstGeom prst="rect">
            <a:avLst/>
          </a:prstGeom>
        </p:spPr>
        <p:txBody>
          <a:bodyPr lIns="0" tIns="0" rIns="0" bIns="0" rtlCol="0" anchor="t">
            <a:spAutoFit/>
          </a:bodyPr>
          <a:lstStyle/>
          <a:p>
            <a:pPr marL="0" lvl="0" indent="0" algn="ctr">
              <a:lnSpc>
                <a:spcPts val="5620"/>
              </a:lnSpc>
              <a:spcBef>
                <a:spcPct val="0"/>
              </a:spcBef>
            </a:pPr>
            <a:r>
              <a:rPr lang="en-US" sz="4072" spc="142" dirty="0">
                <a:solidFill>
                  <a:srgbClr val="010101"/>
                </a:solidFill>
                <a:latin typeface="Archivo Black"/>
              </a:rPr>
              <a:t>EDA</a:t>
            </a:r>
          </a:p>
        </p:txBody>
      </p:sp>
      <p:sp>
        <p:nvSpPr>
          <p:cNvPr id="4" name="TextBox 4"/>
          <p:cNvSpPr txBox="1"/>
          <p:nvPr/>
        </p:nvSpPr>
        <p:spPr>
          <a:xfrm>
            <a:off x="4419600" y="901907"/>
            <a:ext cx="9815102" cy="503930"/>
          </a:xfrm>
          <a:prstGeom prst="rect">
            <a:avLst/>
          </a:prstGeom>
        </p:spPr>
        <p:txBody>
          <a:bodyPr lIns="0" tIns="0" rIns="0" bIns="0" rtlCol="0" anchor="t">
            <a:spAutoFit/>
          </a:bodyPr>
          <a:lstStyle/>
          <a:p>
            <a:pPr algn="ctr">
              <a:lnSpc>
                <a:spcPts val="4107"/>
              </a:lnSpc>
            </a:pPr>
            <a:r>
              <a:rPr lang="en-US" sz="2933" dirty="0">
                <a:solidFill>
                  <a:srgbClr val="010101"/>
                </a:solidFill>
                <a:latin typeface="Canva Sans Bold" panose="020B0604020202020204" charset="0"/>
              </a:rPr>
              <a:t>Are there more old cars for sale than new ones?</a:t>
            </a:r>
          </a:p>
        </p:txBody>
      </p:sp>
      <p:sp>
        <p:nvSpPr>
          <p:cNvPr id="5" name="TextBox 5"/>
          <p:cNvSpPr txBox="1"/>
          <p:nvPr/>
        </p:nvSpPr>
        <p:spPr>
          <a:xfrm>
            <a:off x="0" y="1758983"/>
            <a:ext cx="18288000" cy="769441"/>
          </a:xfrm>
          <a:prstGeom prst="rect">
            <a:avLst/>
          </a:prstGeom>
        </p:spPr>
        <p:txBody>
          <a:bodyPr wrap="square" lIns="0" tIns="0" rIns="0" bIns="0" rtlCol="0" anchor="t">
            <a:spAutoFit/>
          </a:bodyPr>
          <a:lstStyle/>
          <a:p>
            <a:pPr algn="ctr">
              <a:lnSpc>
                <a:spcPts val="3041"/>
              </a:lnSpc>
            </a:pPr>
            <a:r>
              <a:rPr lang="en-US" sz="2172" dirty="0">
                <a:solidFill>
                  <a:srgbClr val="010101"/>
                </a:solidFill>
                <a:latin typeface="Canva Sans" panose="020B0604020202020204" charset="0"/>
              </a:rPr>
              <a:t>Observations: It appears that there is a direct correlation between the manufacturing year and the number of </a:t>
            </a:r>
            <a:r>
              <a:rPr lang="en-US" sz="2172" dirty="0" err="1">
                <a:solidFill>
                  <a:srgbClr val="010101"/>
                </a:solidFill>
                <a:latin typeface="Canva Sans" panose="020B0604020202020204" charset="0"/>
              </a:rPr>
              <a:t>ads.Fewer</a:t>
            </a:r>
            <a:r>
              <a:rPr lang="en-US" sz="2172" dirty="0">
                <a:solidFill>
                  <a:srgbClr val="010101"/>
                </a:solidFill>
                <a:latin typeface="Canva Sans" panose="020B0604020202020204" charset="0"/>
              </a:rPr>
              <a:t> cars listed  on Pak Wheels have older manufacturing year</a:t>
            </a:r>
          </a:p>
        </p:txBody>
      </p:sp>
      <p:pic>
        <p:nvPicPr>
          <p:cNvPr id="7" name="Picture 6">
            <a:extLst>
              <a:ext uri="{FF2B5EF4-FFF2-40B4-BE49-F238E27FC236}">
                <a16:creationId xmlns:a16="http://schemas.microsoft.com/office/drawing/2014/main" id="{FA22952C-74B8-6DAF-0ECA-26B0D48CE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97475"/>
            <a:ext cx="18288000" cy="73041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5499357" y="173506"/>
            <a:ext cx="6863749" cy="704830"/>
          </a:xfrm>
          <a:prstGeom prst="rect">
            <a:avLst/>
          </a:prstGeom>
        </p:spPr>
        <p:txBody>
          <a:bodyPr lIns="0" tIns="0" rIns="0" bIns="0" rtlCol="0" anchor="t">
            <a:spAutoFit/>
          </a:bodyPr>
          <a:lstStyle/>
          <a:p>
            <a:pPr marL="0" lvl="0" indent="0" algn="ctr">
              <a:lnSpc>
                <a:spcPts val="5620"/>
              </a:lnSpc>
              <a:spcBef>
                <a:spcPct val="0"/>
              </a:spcBef>
            </a:pPr>
            <a:r>
              <a:rPr lang="en-US" sz="4072" spc="142">
                <a:solidFill>
                  <a:srgbClr val="010101"/>
                </a:solidFill>
                <a:latin typeface="Archivo Black"/>
              </a:rPr>
              <a:t>EDA</a:t>
            </a:r>
          </a:p>
        </p:txBody>
      </p:sp>
      <p:sp>
        <p:nvSpPr>
          <p:cNvPr id="4" name="TextBox 4"/>
          <p:cNvSpPr txBox="1"/>
          <p:nvPr/>
        </p:nvSpPr>
        <p:spPr>
          <a:xfrm>
            <a:off x="3720762" y="971550"/>
            <a:ext cx="9815102" cy="525785"/>
          </a:xfrm>
          <a:prstGeom prst="rect">
            <a:avLst/>
          </a:prstGeom>
        </p:spPr>
        <p:txBody>
          <a:bodyPr lIns="0" tIns="0" rIns="0" bIns="0" rtlCol="0" anchor="t">
            <a:spAutoFit/>
          </a:bodyPr>
          <a:lstStyle/>
          <a:p>
            <a:pPr algn="ctr">
              <a:lnSpc>
                <a:spcPts val="4107"/>
              </a:lnSpc>
            </a:pPr>
            <a:r>
              <a:rPr lang="en-US" sz="4000" dirty="0">
                <a:solidFill>
                  <a:srgbClr val="010101"/>
                </a:solidFill>
                <a:latin typeface="Canva Sans Bold"/>
              </a:rPr>
              <a:t>Price by Assembly</a:t>
            </a:r>
          </a:p>
        </p:txBody>
      </p:sp>
      <p:sp>
        <p:nvSpPr>
          <p:cNvPr id="5" name="TextBox 5"/>
          <p:cNvSpPr txBox="1"/>
          <p:nvPr/>
        </p:nvSpPr>
        <p:spPr>
          <a:xfrm>
            <a:off x="2209800" y="1643514"/>
            <a:ext cx="14951819" cy="492443"/>
          </a:xfrm>
          <a:prstGeom prst="rect">
            <a:avLst/>
          </a:prstGeom>
        </p:spPr>
        <p:txBody>
          <a:bodyPr lIns="0" tIns="0" rIns="0" bIns="0" rtlCol="0" anchor="t">
            <a:spAutoFit/>
          </a:bodyPr>
          <a:lstStyle/>
          <a:p>
            <a:pPr algn="l"/>
            <a:r>
              <a:rPr lang="en-US" sz="3200" dirty="0">
                <a:solidFill>
                  <a:srgbClr val="010101"/>
                </a:solidFill>
                <a:latin typeface="Canva Sans" panose="020B0604020202020204" charset="0"/>
              </a:rPr>
              <a:t>Observation: Locally assembled cars are cheaper than imported ones</a:t>
            </a:r>
          </a:p>
        </p:txBody>
      </p:sp>
      <p:pic>
        <p:nvPicPr>
          <p:cNvPr id="6" name="Picture 5">
            <a:extLst>
              <a:ext uri="{FF2B5EF4-FFF2-40B4-BE49-F238E27FC236}">
                <a16:creationId xmlns:a16="http://schemas.microsoft.com/office/drawing/2014/main" id="{D99C2D08-A28B-281A-4EAF-8A135A696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363" y="2539512"/>
            <a:ext cx="15371273" cy="6775938"/>
          </a:xfrm>
          <a:prstGeom prst="rect">
            <a:avLst/>
          </a:prstGeom>
        </p:spPr>
      </p:pic>
    </p:spTree>
    <p:extLst>
      <p:ext uri="{BB962C8B-B14F-4D97-AF65-F5344CB8AC3E}">
        <p14:creationId xmlns:p14="http://schemas.microsoft.com/office/powerpoint/2010/main" val="20426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5499357" y="173506"/>
            <a:ext cx="6863749" cy="704830"/>
          </a:xfrm>
          <a:prstGeom prst="rect">
            <a:avLst/>
          </a:prstGeom>
        </p:spPr>
        <p:txBody>
          <a:bodyPr lIns="0" tIns="0" rIns="0" bIns="0" rtlCol="0" anchor="t">
            <a:spAutoFit/>
          </a:bodyPr>
          <a:lstStyle/>
          <a:p>
            <a:pPr marL="0" lvl="0" indent="0" algn="ctr">
              <a:lnSpc>
                <a:spcPts val="5620"/>
              </a:lnSpc>
              <a:spcBef>
                <a:spcPct val="0"/>
              </a:spcBef>
            </a:pPr>
            <a:r>
              <a:rPr lang="en-US" sz="4072" spc="142">
                <a:solidFill>
                  <a:srgbClr val="010101"/>
                </a:solidFill>
                <a:latin typeface="Archivo Black"/>
              </a:rPr>
              <a:t>EDA</a:t>
            </a:r>
          </a:p>
        </p:txBody>
      </p:sp>
      <p:sp>
        <p:nvSpPr>
          <p:cNvPr id="4" name="TextBox 4"/>
          <p:cNvSpPr txBox="1"/>
          <p:nvPr/>
        </p:nvSpPr>
        <p:spPr>
          <a:xfrm>
            <a:off x="3720762" y="971550"/>
            <a:ext cx="9815102" cy="503930"/>
          </a:xfrm>
          <a:prstGeom prst="rect">
            <a:avLst/>
          </a:prstGeom>
        </p:spPr>
        <p:txBody>
          <a:bodyPr lIns="0" tIns="0" rIns="0" bIns="0" rtlCol="0" anchor="t">
            <a:spAutoFit/>
          </a:bodyPr>
          <a:lstStyle/>
          <a:p>
            <a:pPr algn="ctr">
              <a:lnSpc>
                <a:spcPts val="4107"/>
              </a:lnSpc>
            </a:pPr>
            <a:r>
              <a:rPr lang="en-US" sz="2933" dirty="0">
                <a:solidFill>
                  <a:srgbClr val="010101"/>
                </a:solidFill>
                <a:latin typeface="Canva Sans Bold"/>
              </a:rPr>
              <a:t>what is The most expensive make and model?</a:t>
            </a:r>
          </a:p>
        </p:txBody>
      </p:sp>
      <p:pic>
        <p:nvPicPr>
          <p:cNvPr id="7" name="Picture 6">
            <a:extLst>
              <a:ext uri="{FF2B5EF4-FFF2-40B4-BE49-F238E27FC236}">
                <a16:creationId xmlns:a16="http://schemas.microsoft.com/office/drawing/2014/main" id="{5E52455F-793B-F74B-28CB-32182184D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95471"/>
            <a:ext cx="18288000" cy="6691529"/>
          </a:xfrm>
          <a:prstGeom prst="rect">
            <a:avLst/>
          </a:prstGeom>
        </p:spPr>
      </p:pic>
      <p:sp>
        <p:nvSpPr>
          <p:cNvPr id="8" name="Rectangle 1">
            <a:extLst>
              <a:ext uri="{FF2B5EF4-FFF2-40B4-BE49-F238E27FC236}">
                <a16:creationId xmlns:a16="http://schemas.microsoft.com/office/drawing/2014/main" id="{944A0072-EDD6-6920-211A-6CC2EC3218FE}"/>
              </a:ext>
            </a:extLst>
          </p:cNvPr>
          <p:cNvSpPr>
            <a:spLocks noChangeArrowheads="1"/>
          </p:cNvSpPr>
          <p:nvPr/>
        </p:nvSpPr>
        <p:spPr bwMode="auto">
          <a:xfrm>
            <a:off x="2438400" y="1789619"/>
            <a:ext cx="13334108" cy="3604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indent="0" algn="ctr" fontAlgn="base">
              <a:lnSpc>
                <a:spcPts val="3041"/>
              </a:lnSpc>
              <a:spcBef>
                <a:spcPct val="0"/>
              </a:spcBef>
              <a:spcAft>
                <a:spcPct val="0"/>
              </a:spcAft>
              <a:buClrTx/>
              <a:buSzTx/>
              <a:buFontTx/>
              <a:buNone/>
              <a:tabLst/>
            </a:pPr>
            <a:r>
              <a:rPr lang="en-US" altLang="en-US" sz="2172" dirty="0">
                <a:solidFill>
                  <a:srgbClr val="010101"/>
                </a:solidFill>
                <a:latin typeface="Canva Sans" panose="020B0604020202020204" charset="0"/>
              </a:rPr>
              <a:t>The most expensive make and model is ('Bentley', 'Mulsanne')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4421829" y="130308"/>
            <a:ext cx="8904094" cy="898392"/>
          </a:xfrm>
          <a:prstGeom prst="rect">
            <a:avLst/>
          </a:prstGeom>
        </p:spPr>
        <p:txBody>
          <a:bodyPr lIns="0" tIns="0" rIns="0" bIns="0" rtlCol="0" anchor="t">
            <a:spAutoFit/>
          </a:bodyPr>
          <a:lstStyle/>
          <a:p>
            <a:pPr marL="0" lvl="0" indent="0" algn="ctr">
              <a:lnSpc>
                <a:spcPts val="7291"/>
              </a:lnSpc>
              <a:spcBef>
                <a:spcPct val="0"/>
              </a:spcBef>
            </a:pPr>
            <a:r>
              <a:rPr lang="en-US" sz="5283" spc="184">
                <a:solidFill>
                  <a:srgbClr val="010101"/>
                </a:solidFill>
                <a:latin typeface="Archivo Black"/>
              </a:rPr>
              <a:t>EDA</a:t>
            </a:r>
          </a:p>
        </p:txBody>
      </p:sp>
      <p:pic>
        <p:nvPicPr>
          <p:cNvPr id="7" name="Picture 6">
            <a:extLst>
              <a:ext uri="{FF2B5EF4-FFF2-40B4-BE49-F238E27FC236}">
                <a16:creationId xmlns:a16="http://schemas.microsoft.com/office/drawing/2014/main" id="{0DCFD986-25E0-4141-B083-7A8902724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9363"/>
            <a:ext cx="18287999" cy="7697637"/>
          </a:xfrm>
          <a:prstGeom prst="rect">
            <a:avLst/>
          </a:prstGeom>
        </p:spPr>
      </p:pic>
      <p:sp>
        <p:nvSpPr>
          <p:cNvPr id="8" name="Rectangle 1">
            <a:extLst>
              <a:ext uri="{FF2B5EF4-FFF2-40B4-BE49-F238E27FC236}">
                <a16:creationId xmlns:a16="http://schemas.microsoft.com/office/drawing/2014/main" id="{1230501E-4D9B-DFE8-988B-0AABD19F1654}"/>
              </a:ext>
            </a:extLst>
          </p:cNvPr>
          <p:cNvSpPr>
            <a:spLocks noChangeArrowheads="1"/>
          </p:cNvSpPr>
          <p:nvPr/>
        </p:nvSpPr>
        <p:spPr bwMode="auto">
          <a:xfrm>
            <a:off x="798984" y="1690237"/>
            <a:ext cx="16690029" cy="3342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172" dirty="0">
                <a:solidFill>
                  <a:srgbClr val="010101"/>
                </a:solidFill>
                <a:latin typeface="Canva Sans" panose="020B0604020202020204" charset="0"/>
              </a:rPr>
              <a:t>Observation: Sedan, hatchback and SUV holds more than 85% shares in Pakistani car industry</a:t>
            </a:r>
          </a:p>
        </p:txBody>
      </p:sp>
      <p:sp>
        <p:nvSpPr>
          <p:cNvPr id="11" name="TextBox 10">
            <a:extLst>
              <a:ext uri="{FF2B5EF4-FFF2-40B4-BE49-F238E27FC236}">
                <a16:creationId xmlns:a16="http://schemas.microsoft.com/office/drawing/2014/main" id="{4A38D16C-AB3C-0A26-F400-AA30D128EF12}"/>
              </a:ext>
            </a:extLst>
          </p:cNvPr>
          <p:cNvSpPr txBox="1"/>
          <p:nvPr/>
        </p:nvSpPr>
        <p:spPr>
          <a:xfrm>
            <a:off x="6019800" y="930959"/>
            <a:ext cx="6858000" cy="595035"/>
          </a:xfrm>
          <a:prstGeom prst="rect">
            <a:avLst/>
          </a:prstGeom>
          <a:noFill/>
        </p:spPr>
        <p:txBody>
          <a:bodyPr wrap="square">
            <a:spAutoFit/>
          </a:bodyPr>
          <a:lstStyle/>
          <a:p>
            <a:pPr algn="ctr">
              <a:lnSpc>
                <a:spcPts val="4107"/>
              </a:lnSpc>
            </a:pPr>
            <a:r>
              <a:rPr lang="en-US" sz="2933" dirty="0">
                <a:solidFill>
                  <a:srgbClr val="010101"/>
                </a:solidFill>
                <a:latin typeface="Canva Sans Bold"/>
              </a:rPr>
              <a:t>Most popular car body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3" name="TextBox 3"/>
          <p:cNvSpPr txBox="1"/>
          <p:nvPr/>
        </p:nvSpPr>
        <p:spPr>
          <a:xfrm>
            <a:off x="5499357" y="192556"/>
            <a:ext cx="6863749" cy="545973"/>
          </a:xfrm>
          <a:prstGeom prst="rect">
            <a:avLst/>
          </a:prstGeom>
        </p:spPr>
        <p:txBody>
          <a:bodyPr lIns="0" tIns="0" rIns="0" bIns="0" rtlCol="0" anchor="t">
            <a:spAutoFit/>
          </a:bodyPr>
          <a:lstStyle/>
          <a:p>
            <a:pPr marL="0" lvl="0" indent="0" algn="ctr">
              <a:lnSpc>
                <a:spcPts val="4416"/>
              </a:lnSpc>
              <a:spcBef>
                <a:spcPct val="0"/>
              </a:spcBef>
            </a:pPr>
            <a:r>
              <a:rPr lang="en-US" sz="3200" spc="112">
                <a:solidFill>
                  <a:srgbClr val="010101"/>
                </a:solidFill>
                <a:latin typeface="Archivo Black"/>
              </a:rPr>
              <a:t>EDA</a:t>
            </a:r>
          </a:p>
        </p:txBody>
      </p:sp>
      <p:sp>
        <p:nvSpPr>
          <p:cNvPr id="4" name="TextBox 4"/>
          <p:cNvSpPr txBox="1"/>
          <p:nvPr/>
        </p:nvSpPr>
        <p:spPr>
          <a:xfrm>
            <a:off x="2514600" y="1627297"/>
            <a:ext cx="11430000" cy="451342"/>
          </a:xfrm>
          <a:prstGeom prst="rect">
            <a:avLst/>
          </a:prstGeom>
        </p:spPr>
        <p:txBody>
          <a:bodyPr wrap="square" lIns="0" tIns="0" rIns="0" bIns="0" rtlCol="0" anchor="t">
            <a:spAutoFit/>
          </a:bodyPr>
          <a:lstStyle/>
          <a:p>
            <a:pPr algn="ctr"/>
            <a:r>
              <a:rPr lang="en-US" sz="2933" dirty="0">
                <a:solidFill>
                  <a:srgbClr val="010101"/>
                </a:solidFill>
                <a:latin typeface="Canva Sans Bold"/>
              </a:rPr>
              <a:t>Most popular car model by top 10 manufacturer</a:t>
            </a:r>
          </a:p>
        </p:txBody>
      </p:sp>
      <p:pic>
        <p:nvPicPr>
          <p:cNvPr id="7" name="Picture 6">
            <a:extLst>
              <a:ext uri="{FF2B5EF4-FFF2-40B4-BE49-F238E27FC236}">
                <a16:creationId xmlns:a16="http://schemas.microsoft.com/office/drawing/2014/main" id="{F39B5002-F61F-2477-6541-39735C0E1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70092"/>
            <a:ext cx="10511852" cy="6301211"/>
          </a:xfrm>
          <a:prstGeom prst="rect">
            <a:avLst/>
          </a:prstGeom>
        </p:spPr>
      </p:pic>
      <p:pic>
        <p:nvPicPr>
          <p:cNvPr id="9" name="Picture 8">
            <a:extLst>
              <a:ext uri="{FF2B5EF4-FFF2-40B4-BE49-F238E27FC236}">
                <a16:creationId xmlns:a16="http://schemas.microsoft.com/office/drawing/2014/main" id="{0D4068C5-FFCC-DF1C-8995-C4780EB83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3870091"/>
            <a:ext cx="6625652" cy="63012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2090</TotalTime>
  <Words>561</Words>
  <Application>Microsoft Office PowerPoint</Application>
  <PresentationFormat>Custom</PresentationFormat>
  <Paragraphs>46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 Light</vt:lpstr>
      <vt:lpstr>Canva Sans</vt:lpstr>
      <vt:lpstr>Canva Sans Bold</vt:lpstr>
      <vt:lpstr>Calibri</vt:lpstr>
      <vt:lpstr>Arial</vt:lpstr>
      <vt:lpstr>Archivo Black</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Crimes in</dc:title>
  <dc:creator>ATEF</dc:creator>
  <cp:lastModifiedBy>ATEF</cp:lastModifiedBy>
  <cp:revision>32</cp:revision>
  <dcterms:created xsi:type="dcterms:W3CDTF">2006-08-16T00:00:00Z</dcterms:created>
  <dcterms:modified xsi:type="dcterms:W3CDTF">2023-10-30T05:45:42Z</dcterms:modified>
  <dc:identifier>DAFwZMB7C3k</dc:identifier>
</cp:coreProperties>
</file>