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Roboto"/>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73C81C-C14F-4F83-B295-2ABCE6C5E63A}">
  <a:tblStyle styleId="{BB73C81C-C14F-4F83-B295-2ABCE6C5E63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cb64e4d52_0_2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cb64e4d52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cb64e4d52_0_2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cb64e4d52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965474a9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965474a9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cb64e4d52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cb64e4d52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cb64e4d5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5cb64e4d5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cb64e4d5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5cb64e4d5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5cb64e4d52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5cb64e4d52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5cb64e4d52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5cb64e4d52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5cb64e4d52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5cb64e4d52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5cb64e4d52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5cb64e4d52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5cb64e4d52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5cb64e4d52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965474a9_3_3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965474a9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b9a0b074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b9a0b074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cb64e4d52_0_2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cb64e4d52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1.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hyperlink" Target="http://travel.trade.gov/view/m-2015-O-001/index.html" TargetMode="External"/><Relationship Id="rId8" Type="http://schemas.openxmlformats.org/officeDocument/2006/relationships/image" Target="../media/image2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0.jpg"/><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298400" y="630225"/>
            <a:ext cx="74049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 Datos a Decisiones:           </a:t>
            </a:r>
            <a:r>
              <a:rPr lang="es" sz="4000"/>
              <a:t>Información clave </a:t>
            </a:r>
            <a:endParaRPr sz="4000"/>
          </a:p>
          <a:p>
            <a:pPr indent="0" lvl="0" marL="0" rtl="0" algn="l">
              <a:spcBef>
                <a:spcPts val="0"/>
              </a:spcBef>
              <a:spcAft>
                <a:spcPts val="0"/>
              </a:spcAft>
              <a:buNone/>
            </a:pPr>
            <a:r>
              <a:rPr lang="es" sz="4000"/>
              <a:t>                                  para Madrid</a:t>
            </a:r>
            <a:endParaRPr sz="40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2400"/>
              <a:t>Análisis elaborado por Ana Zubieta.</a:t>
            </a:r>
            <a:endParaRPr sz="2400"/>
          </a:p>
          <a:p>
            <a:pPr indent="0" lvl="0" marL="0" rtl="0" algn="r">
              <a:spcBef>
                <a:spcPts val="0"/>
              </a:spcBef>
              <a:spcAft>
                <a:spcPts val="0"/>
              </a:spcAft>
              <a:buNone/>
            </a:pPr>
            <a:r>
              <a:rPr lang="es" sz="2400"/>
              <a:t>24 de Octubre de 2023</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22"/>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s" sz="1200">
                <a:solidFill>
                  <a:schemeClr val="lt2"/>
                </a:solidFill>
                <a:latin typeface="Lato"/>
                <a:ea typeface="Lato"/>
                <a:cs typeface="Lato"/>
                <a:sym typeface="Lato"/>
              </a:rPr>
              <a:t>Esta historia es solo para fines ilustrativos.</a:t>
            </a:r>
            <a:endParaRPr i="1" sz="1200">
              <a:solidFill>
                <a:schemeClr val="lt2"/>
              </a:solidFill>
              <a:latin typeface="Lato"/>
              <a:ea typeface="Lato"/>
              <a:cs typeface="Lato"/>
              <a:sym typeface="Lato"/>
            </a:endParaRPr>
          </a:p>
        </p:txBody>
      </p:sp>
      <p:pic>
        <p:nvPicPr>
          <p:cNvPr id="156" name="Google Shape;156;p22"/>
          <p:cNvPicPr preferRelativeResize="0"/>
          <p:nvPr/>
        </p:nvPicPr>
        <p:blipFill rotWithShape="1">
          <a:blip r:embed="rId3">
            <a:alphaModFix/>
          </a:blip>
          <a:srcRect b="9936" l="7697" r="0" t="7602"/>
          <a:stretch/>
        </p:blipFill>
        <p:spPr>
          <a:xfrm>
            <a:off x="0" y="902375"/>
            <a:ext cx="7122949" cy="4241127"/>
          </a:xfrm>
          <a:prstGeom prst="rect">
            <a:avLst/>
          </a:prstGeom>
          <a:noFill/>
          <a:ln>
            <a:noFill/>
          </a:ln>
        </p:spPr>
      </p:pic>
      <p:grpSp>
        <p:nvGrpSpPr>
          <p:cNvPr id="157" name="Google Shape;157;p22"/>
          <p:cNvGrpSpPr/>
          <p:nvPr/>
        </p:nvGrpSpPr>
        <p:grpSpPr>
          <a:xfrm>
            <a:off x="5870377" y="491323"/>
            <a:ext cx="3339992" cy="4652236"/>
            <a:chOff x="6803275" y="395363"/>
            <a:chExt cx="2245373" cy="2537076"/>
          </a:xfrm>
        </p:grpSpPr>
        <p:pic>
          <p:nvPicPr>
            <p:cNvPr id="158" name="Google Shape;158;p22"/>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159" name="Google Shape;159;p22"/>
            <p:cNvPicPr preferRelativeResize="0"/>
            <p:nvPr/>
          </p:nvPicPr>
          <p:blipFill rotWithShape="1">
            <a:blip r:embed="rId5">
              <a:alphaModFix/>
            </a:blip>
            <a:srcRect b="10011" l="9244" r="2118" t="5926"/>
            <a:stretch/>
          </p:blipFill>
          <p:spPr>
            <a:xfrm rot="154826">
              <a:off x="7963306" y="419419"/>
              <a:ext cx="1077273" cy="382687"/>
            </a:xfrm>
            <a:prstGeom prst="rect">
              <a:avLst/>
            </a:prstGeom>
            <a:noFill/>
            <a:ln>
              <a:noFill/>
            </a:ln>
          </p:spPr>
        </p:pic>
        <p:sp>
          <p:nvSpPr>
            <p:cNvPr id="160" name="Google Shape;160;p22"/>
            <p:cNvSpPr txBox="1"/>
            <p:nvPr/>
          </p:nvSpPr>
          <p:spPr>
            <a:xfrm>
              <a:off x="6944800" y="624548"/>
              <a:ext cx="1929000" cy="20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latin typeface="Raleway"/>
                  <a:ea typeface="Raleway"/>
                  <a:cs typeface="Raleway"/>
                  <a:sym typeface="Raleway"/>
                </a:rPr>
                <a:t>Conclusiones:</a:t>
              </a:r>
              <a:endParaRPr b="1">
                <a:solidFill>
                  <a:schemeClr val="dk1"/>
                </a:solidFill>
                <a:latin typeface="Raleway"/>
                <a:ea typeface="Raleway"/>
                <a:cs typeface="Raleway"/>
                <a:sym typeface="Raleway"/>
              </a:endParaRPr>
            </a:p>
            <a:p>
              <a:pPr indent="0" lvl="0" marL="0" rtl="0" algn="l">
                <a:lnSpc>
                  <a:spcPct val="115000"/>
                </a:lnSpc>
                <a:spcBef>
                  <a:spcPts val="1500"/>
                </a:spcBef>
                <a:spcAft>
                  <a:spcPts val="0"/>
                </a:spcAft>
                <a:buNone/>
              </a:pPr>
              <a:r>
                <a:rPr b="1" lang="es" sz="1200">
                  <a:solidFill>
                    <a:schemeClr val="dk2"/>
                  </a:solidFill>
                  <a:latin typeface="Roboto"/>
                  <a:ea typeface="Roboto"/>
                  <a:cs typeface="Roboto"/>
                  <a:sym typeface="Roboto"/>
                </a:rPr>
                <a:t>Diferencias Temporales:</a:t>
              </a:r>
              <a:r>
                <a:rPr lang="es" sz="1200">
                  <a:solidFill>
                    <a:schemeClr val="dk2"/>
                  </a:solidFill>
                  <a:latin typeface="Roboto"/>
                  <a:ea typeface="Roboto"/>
                  <a:cs typeface="Roboto"/>
                  <a:sym typeface="Roboto"/>
                </a:rPr>
                <a:t> Algunos distritos muestran variaciones significativas en la percepción de seguridad entre el día y la noche.</a:t>
              </a:r>
              <a:endParaRPr sz="1200">
                <a:solidFill>
                  <a:schemeClr val="dk2"/>
                </a:solidFill>
                <a:latin typeface="Roboto"/>
                <a:ea typeface="Roboto"/>
                <a:cs typeface="Roboto"/>
                <a:sym typeface="Roboto"/>
              </a:endParaRPr>
            </a:p>
            <a:p>
              <a:pPr indent="0" lvl="0" marL="0" rtl="0" algn="l">
                <a:lnSpc>
                  <a:spcPct val="115000"/>
                </a:lnSpc>
                <a:spcBef>
                  <a:spcPts val="1500"/>
                </a:spcBef>
                <a:spcAft>
                  <a:spcPts val="0"/>
                </a:spcAft>
                <a:buNone/>
              </a:pPr>
              <a:r>
                <a:rPr b="1" lang="es" sz="1200">
                  <a:solidFill>
                    <a:schemeClr val="dk2"/>
                  </a:solidFill>
                  <a:latin typeface="Roboto"/>
                  <a:ea typeface="Roboto"/>
                  <a:cs typeface="Roboto"/>
                  <a:sym typeface="Roboto"/>
                </a:rPr>
                <a:t>Patrones Variados:</a:t>
              </a:r>
              <a:r>
                <a:rPr lang="es" sz="1200">
                  <a:solidFill>
                    <a:schemeClr val="dk2"/>
                  </a:solidFill>
                  <a:latin typeface="Roboto"/>
                  <a:ea typeface="Roboto"/>
                  <a:cs typeface="Roboto"/>
                  <a:sym typeface="Roboto"/>
                </a:rPr>
                <a:t> La relación entre delitos y seguridad percibida varía entre los distritos, indicando que existen diferentes dinámicas en cada área.</a:t>
              </a:r>
              <a:endParaRPr sz="1200">
                <a:solidFill>
                  <a:schemeClr val="dk2"/>
                </a:solidFill>
                <a:latin typeface="Roboto"/>
                <a:ea typeface="Roboto"/>
                <a:cs typeface="Roboto"/>
                <a:sym typeface="Roboto"/>
              </a:endParaRPr>
            </a:p>
            <a:p>
              <a:pPr indent="0" lvl="0" marL="0" rtl="0" algn="l">
                <a:lnSpc>
                  <a:spcPct val="115000"/>
                </a:lnSpc>
                <a:spcBef>
                  <a:spcPts val="1500"/>
                </a:spcBef>
                <a:spcAft>
                  <a:spcPts val="0"/>
                </a:spcAft>
                <a:buNone/>
              </a:pPr>
              <a:r>
                <a:rPr b="1" lang="es" sz="1200">
                  <a:solidFill>
                    <a:schemeClr val="dk2"/>
                  </a:solidFill>
                  <a:latin typeface="Roboto"/>
                  <a:ea typeface="Roboto"/>
                  <a:cs typeface="Roboto"/>
                  <a:sym typeface="Roboto"/>
                </a:rPr>
                <a:t>Áreas de Atención Especial:</a:t>
              </a:r>
              <a:r>
                <a:rPr lang="es" sz="1200">
                  <a:solidFill>
                    <a:schemeClr val="dk2"/>
                  </a:solidFill>
                  <a:latin typeface="Roboto"/>
                  <a:ea typeface="Roboto"/>
                  <a:cs typeface="Roboto"/>
                  <a:sym typeface="Roboto"/>
                </a:rPr>
                <a:t> Distritos con altos índices de delincuencia y baja percepción de seguridad pueden requerir intervenciones específicas para mejorar la seguridad y calidad de vida.</a:t>
              </a:r>
              <a:endParaRPr sz="1200">
                <a:solidFill>
                  <a:schemeClr val="dk2"/>
                </a:solidFill>
                <a:latin typeface="Roboto"/>
                <a:ea typeface="Roboto"/>
                <a:cs typeface="Roboto"/>
                <a:sym typeface="Roboto"/>
              </a:endParaRPr>
            </a:p>
            <a:p>
              <a:pPr indent="0" lvl="0" marL="0" rtl="0" algn="l">
                <a:lnSpc>
                  <a:spcPct val="115000"/>
                </a:lnSpc>
                <a:spcBef>
                  <a:spcPts val="1500"/>
                </a:spcBef>
                <a:spcAft>
                  <a:spcPts val="1500"/>
                </a:spcAft>
                <a:buNone/>
              </a:pPr>
              <a:r>
                <a:t/>
              </a:r>
              <a:endParaRPr sz="1200">
                <a:solidFill>
                  <a:schemeClr val="dk2"/>
                </a:solidFill>
                <a:latin typeface="Roboto"/>
                <a:ea typeface="Roboto"/>
                <a:cs typeface="Roboto"/>
                <a:sym typeface="Roboto"/>
              </a:endParaRPr>
            </a:p>
          </p:txBody>
        </p:sp>
      </p:grpSp>
      <p:sp>
        <p:nvSpPr>
          <p:cNvPr id="161" name="Google Shape;161;p22"/>
          <p:cNvSpPr txBox="1"/>
          <p:nvPr>
            <p:ph idx="1" type="subTitle"/>
          </p:nvPr>
        </p:nvSpPr>
        <p:spPr>
          <a:xfrm>
            <a:off x="295650" y="130350"/>
            <a:ext cx="8552700" cy="115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4800">
                <a:solidFill>
                  <a:schemeClr val="accent5"/>
                </a:solidFill>
                <a:latin typeface="Raleway"/>
                <a:ea typeface="Raleway"/>
                <a:cs typeface="Raleway"/>
                <a:sym typeface="Raleway"/>
              </a:rPr>
              <a:t>Seguridad               </a:t>
            </a:r>
            <a:r>
              <a:rPr b="1" lang="es" sz="4800">
                <a:solidFill>
                  <a:schemeClr val="lt1"/>
                </a:solidFill>
                <a:latin typeface="Raleway"/>
                <a:ea typeface="Raleway"/>
                <a:cs typeface="Raleway"/>
                <a:sym typeface="Raleway"/>
              </a:rPr>
              <a:t>Delitos</a:t>
            </a:r>
            <a:endParaRPr b="1" sz="4800">
              <a:solidFill>
                <a:schemeClr val="lt1"/>
              </a:solidFill>
              <a:latin typeface="Raleway"/>
              <a:ea typeface="Raleway"/>
              <a:cs typeface="Raleway"/>
              <a:sym typeface="Raleway"/>
            </a:endParaRPr>
          </a:p>
          <a:p>
            <a:pPr indent="0" lvl="0" marL="0" rtl="0" algn="l">
              <a:spcBef>
                <a:spcPts val="0"/>
              </a:spcBef>
              <a:spcAft>
                <a:spcPts val="0"/>
              </a:spcAft>
              <a:buNone/>
            </a:pPr>
            <a:r>
              <a:rPr b="1" lang="es" sz="4800">
                <a:solidFill>
                  <a:schemeClr val="accent5"/>
                </a:solidFill>
                <a:latin typeface="Raleway"/>
                <a:ea typeface="Raleway"/>
                <a:cs typeface="Raleway"/>
                <a:sym typeface="Raleway"/>
              </a:rPr>
              <a:t>                                        </a:t>
            </a:r>
            <a:endParaRPr sz="18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23"/>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s" sz="1200">
                <a:solidFill>
                  <a:schemeClr val="lt2"/>
                </a:solidFill>
                <a:latin typeface="Lato"/>
                <a:ea typeface="Lato"/>
                <a:cs typeface="Lato"/>
                <a:sym typeface="Lato"/>
              </a:rPr>
              <a:t>Esta historia es solo para fines ilustrativos.</a:t>
            </a:r>
            <a:endParaRPr i="1" sz="1200">
              <a:solidFill>
                <a:schemeClr val="lt2"/>
              </a:solidFill>
              <a:latin typeface="Lato"/>
              <a:ea typeface="Lato"/>
              <a:cs typeface="Lato"/>
              <a:sym typeface="Lato"/>
            </a:endParaRPr>
          </a:p>
        </p:txBody>
      </p:sp>
      <p:pic>
        <p:nvPicPr>
          <p:cNvPr id="167" name="Google Shape;167;p23"/>
          <p:cNvPicPr preferRelativeResize="0"/>
          <p:nvPr/>
        </p:nvPicPr>
        <p:blipFill rotWithShape="1">
          <a:blip r:embed="rId3">
            <a:alphaModFix/>
          </a:blip>
          <a:srcRect b="4973" l="0" r="0" t="10872"/>
          <a:stretch/>
        </p:blipFill>
        <p:spPr>
          <a:xfrm>
            <a:off x="152400" y="50138"/>
            <a:ext cx="8991601" cy="5043225"/>
          </a:xfrm>
          <a:prstGeom prst="rect">
            <a:avLst/>
          </a:prstGeom>
          <a:noFill/>
          <a:ln>
            <a:noFill/>
          </a:ln>
        </p:spPr>
      </p:pic>
      <p:sp>
        <p:nvSpPr>
          <p:cNvPr id="168" name="Google Shape;168;p23"/>
          <p:cNvSpPr txBox="1"/>
          <p:nvPr>
            <p:ph idx="1" type="subTitle"/>
          </p:nvPr>
        </p:nvSpPr>
        <p:spPr>
          <a:xfrm>
            <a:off x="782050" y="491275"/>
            <a:ext cx="4572000" cy="115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3800">
                <a:solidFill>
                  <a:schemeClr val="accent3"/>
                </a:solidFill>
                <a:latin typeface="Raleway"/>
                <a:ea typeface="Raleway"/>
                <a:cs typeface="Raleway"/>
                <a:sym typeface="Raleway"/>
              </a:rPr>
              <a:t>Precio Vivienda </a:t>
            </a:r>
            <a:r>
              <a:rPr b="1" lang="es" sz="3800">
                <a:solidFill>
                  <a:schemeClr val="accent3"/>
                </a:solidFill>
                <a:latin typeface="Raleway"/>
                <a:ea typeface="Raleway"/>
                <a:cs typeface="Raleway"/>
                <a:sym typeface="Raleway"/>
              </a:rPr>
              <a:t>     </a:t>
            </a:r>
            <a:endParaRPr b="1" sz="3800">
              <a:solidFill>
                <a:schemeClr val="accent3"/>
              </a:solidFill>
              <a:latin typeface="Raleway"/>
              <a:ea typeface="Raleway"/>
              <a:cs typeface="Raleway"/>
              <a:sym typeface="Raleway"/>
            </a:endParaRPr>
          </a:p>
          <a:p>
            <a:pPr indent="0" lvl="0" marL="0" rtl="0" algn="l">
              <a:spcBef>
                <a:spcPts val="0"/>
              </a:spcBef>
              <a:spcAft>
                <a:spcPts val="0"/>
              </a:spcAft>
              <a:buNone/>
            </a:pPr>
            <a:r>
              <a:rPr b="1" lang="es" sz="3800">
                <a:solidFill>
                  <a:schemeClr val="accent3"/>
                </a:solidFill>
                <a:latin typeface="Raleway"/>
                <a:ea typeface="Raleway"/>
                <a:cs typeface="Raleway"/>
                <a:sym typeface="Raleway"/>
              </a:rPr>
              <a:t> Máximo Histórico</a:t>
            </a:r>
            <a:endParaRPr b="1" sz="3800">
              <a:solidFill>
                <a:schemeClr val="accent3"/>
              </a:solidFill>
              <a:latin typeface="Raleway"/>
              <a:ea typeface="Raleway"/>
              <a:cs typeface="Raleway"/>
              <a:sym typeface="Raleway"/>
            </a:endParaRPr>
          </a:p>
          <a:p>
            <a:pPr indent="0" lvl="0" marL="0" rtl="0" algn="l">
              <a:spcBef>
                <a:spcPts val="0"/>
              </a:spcBef>
              <a:spcAft>
                <a:spcPts val="0"/>
              </a:spcAft>
              <a:buNone/>
            </a:pPr>
            <a:r>
              <a:rPr b="1" lang="es" sz="4800">
                <a:solidFill>
                  <a:schemeClr val="accent5"/>
                </a:solidFill>
                <a:latin typeface="Raleway"/>
                <a:ea typeface="Raleway"/>
                <a:cs typeface="Raleway"/>
                <a:sym typeface="Raleway"/>
              </a:rPr>
              <a:t>                                        </a:t>
            </a:r>
            <a:endParaRPr sz="1800">
              <a:solidFill>
                <a:schemeClr val="lt1"/>
              </a:solidFill>
            </a:endParaRPr>
          </a:p>
        </p:txBody>
      </p:sp>
      <p:grpSp>
        <p:nvGrpSpPr>
          <p:cNvPr id="169" name="Google Shape;169;p23"/>
          <p:cNvGrpSpPr/>
          <p:nvPr/>
        </p:nvGrpSpPr>
        <p:grpSpPr>
          <a:xfrm>
            <a:off x="7193563" y="-155399"/>
            <a:ext cx="1949922" cy="5248713"/>
            <a:chOff x="8822407" y="119229"/>
            <a:chExt cx="2212050" cy="2504994"/>
          </a:xfrm>
        </p:grpSpPr>
        <p:pic>
          <p:nvPicPr>
            <p:cNvPr id="170" name="Google Shape;170;p23"/>
            <p:cNvPicPr preferRelativeResize="0"/>
            <p:nvPr/>
          </p:nvPicPr>
          <p:blipFill>
            <a:blip r:embed="rId4">
              <a:alphaModFix/>
            </a:blip>
            <a:stretch>
              <a:fillRect/>
            </a:stretch>
          </p:blipFill>
          <p:spPr>
            <a:xfrm>
              <a:off x="8822407" y="119229"/>
              <a:ext cx="2212050" cy="2504994"/>
            </a:xfrm>
            <a:prstGeom prst="rect">
              <a:avLst/>
            </a:prstGeom>
            <a:noFill/>
            <a:ln>
              <a:noFill/>
            </a:ln>
          </p:spPr>
        </p:pic>
        <p:sp>
          <p:nvSpPr>
            <p:cNvPr id="171" name="Google Shape;171;p23"/>
            <p:cNvSpPr txBox="1"/>
            <p:nvPr/>
          </p:nvSpPr>
          <p:spPr>
            <a:xfrm>
              <a:off x="8939183" y="267358"/>
              <a:ext cx="1953600" cy="20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latin typeface="Raleway"/>
                  <a:ea typeface="Raleway"/>
                  <a:cs typeface="Raleway"/>
                  <a:sym typeface="Raleway"/>
                </a:rPr>
                <a:t>Conclusiones:</a:t>
              </a:r>
              <a:endParaRPr b="1">
                <a:solidFill>
                  <a:schemeClr val="dk1"/>
                </a:solidFill>
                <a:latin typeface="Raleway"/>
                <a:ea typeface="Raleway"/>
                <a:cs typeface="Raleway"/>
                <a:sym typeface="Raleway"/>
              </a:endParaRPr>
            </a:p>
            <a:p>
              <a:pPr indent="0" lvl="0" marL="0" rtl="0" algn="l">
                <a:lnSpc>
                  <a:spcPct val="115000"/>
                </a:lnSpc>
                <a:spcBef>
                  <a:spcPts val="1500"/>
                </a:spcBef>
                <a:spcAft>
                  <a:spcPts val="1500"/>
                </a:spcAft>
                <a:buNone/>
              </a:pPr>
              <a:r>
                <a:rPr lang="es" sz="1200">
                  <a:solidFill>
                    <a:schemeClr val="dk2"/>
                  </a:solidFill>
                  <a:latin typeface="Roboto"/>
                  <a:ea typeface="Roboto"/>
                  <a:cs typeface="Roboto"/>
                  <a:sym typeface="Roboto"/>
                </a:rPr>
                <a:t>Los puntos están dispuestos de manera que sugieren una fuerte correlación entre estos dos indicadores. Esta relación lineal indica que, en general, el precio máximo histórico ejerce una influencia significativa en los precios de viviendas en 2021. Este hallazgo destaca la importancia de considerar el historial de precios al analizar las tendencias actuales del mercado inmobiliario."</a:t>
              </a:r>
              <a:endParaRPr sz="1200">
                <a:solidFill>
                  <a:schemeClr val="dk2"/>
                </a:solidFill>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aphicFrame>
        <p:nvGraphicFramePr>
          <p:cNvPr id="176" name="Google Shape;176;p24"/>
          <p:cNvGraphicFramePr/>
          <p:nvPr/>
        </p:nvGraphicFramePr>
        <p:xfrm>
          <a:off x="303300" y="2243575"/>
          <a:ext cx="3000000" cy="3000000"/>
        </p:xfrm>
        <a:graphic>
          <a:graphicData uri="http://schemas.openxmlformats.org/drawingml/2006/table">
            <a:tbl>
              <a:tblPr>
                <a:noFill/>
                <a:tableStyleId>{BB73C81C-C14F-4F83-B295-2ABCE6C5E63A}</a:tableStyleId>
              </a:tblPr>
              <a:tblGrid>
                <a:gridCol w="1512400"/>
                <a:gridCol w="1035200"/>
                <a:gridCol w="1035200"/>
                <a:gridCol w="1035200"/>
                <a:gridCol w="1035200"/>
                <a:gridCol w="1035200"/>
                <a:gridCol w="1035200"/>
                <a:gridCol w="1035200"/>
              </a:tblGrid>
              <a:tr h="719125">
                <a:tc gridSpan="8">
                  <a:txBody>
                    <a:bodyPr/>
                    <a:lstStyle/>
                    <a:p>
                      <a:pPr indent="0" lvl="0" marL="0" rtl="0" algn="ctr">
                        <a:spcBef>
                          <a:spcPts val="0"/>
                        </a:spcBef>
                        <a:spcAft>
                          <a:spcPts val="0"/>
                        </a:spcAft>
                        <a:buNone/>
                      </a:pPr>
                      <a:r>
                        <a:rPr b="1" lang="es" sz="2400">
                          <a:solidFill>
                            <a:srgbClr val="FFFFFF"/>
                          </a:solidFill>
                        </a:rPr>
                        <a:t>METODOLOGÍA</a:t>
                      </a:r>
                      <a:endParaRPr b="1" sz="24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c hMerge="1"/>
                <a:tc hMerge="1"/>
                <a:tc hMerge="1"/>
                <a:tc hMerge="1"/>
                <a:tc hMerge="1"/>
                <a:tc hMerge="1"/>
              </a:tr>
            </a:tbl>
          </a:graphicData>
        </a:graphic>
      </p:graphicFrame>
      <p:cxnSp>
        <p:nvCxnSpPr>
          <p:cNvPr id="177" name="Google Shape;177;p24"/>
          <p:cNvCxnSpPr/>
          <p:nvPr/>
        </p:nvCxnSpPr>
        <p:spPr>
          <a:xfrm rot="10800000">
            <a:off x="1367075" y="1138575"/>
            <a:ext cx="0" cy="954600"/>
          </a:xfrm>
          <a:prstGeom prst="straightConnector1">
            <a:avLst/>
          </a:prstGeom>
          <a:noFill/>
          <a:ln cap="flat" cmpd="sng" w="9525">
            <a:solidFill>
              <a:schemeClr val="dk2"/>
            </a:solidFill>
            <a:prstDash val="solid"/>
            <a:round/>
            <a:headEnd len="med" w="med" type="none"/>
            <a:tailEnd len="med" w="med" type="oval"/>
          </a:ln>
        </p:spPr>
      </p:cxnSp>
      <p:sp>
        <p:nvSpPr>
          <p:cNvPr id="178" name="Google Shape;178;p24"/>
          <p:cNvSpPr txBox="1"/>
          <p:nvPr>
            <p:ph type="title"/>
          </p:nvPr>
        </p:nvSpPr>
        <p:spPr>
          <a:xfrm>
            <a:off x="1367075" y="1027925"/>
            <a:ext cx="27729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Roboto"/>
                <a:ea typeface="Roboto"/>
                <a:cs typeface="Roboto"/>
                <a:sym typeface="Roboto"/>
              </a:rPr>
              <a:t>Recopilación de Datos:</a:t>
            </a:r>
            <a:endParaRPr b="1" sz="2400">
              <a:solidFill>
                <a:schemeClr val="dk1"/>
              </a:solidFill>
            </a:endParaRPr>
          </a:p>
        </p:txBody>
      </p:sp>
      <p:sp>
        <p:nvSpPr>
          <p:cNvPr id="179" name="Google Shape;179;p24"/>
          <p:cNvSpPr txBox="1"/>
          <p:nvPr>
            <p:ph idx="4294967295" type="body"/>
          </p:nvPr>
        </p:nvSpPr>
        <p:spPr>
          <a:xfrm>
            <a:off x="1367075" y="1265175"/>
            <a:ext cx="3284100" cy="8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sz="1200">
                <a:latin typeface="Roboto"/>
                <a:ea typeface="Roboto"/>
                <a:cs typeface="Roboto"/>
                <a:sym typeface="Roboto"/>
              </a:rPr>
              <a:t>Se recopilaron datos demográficos, socioeconómicos y de calidad de vida de diferentes fuentes confiables</a:t>
            </a:r>
            <a:endParaRPr sz="1400"/>
          </a:p>
          <a:p>
            <a:pPr indent="0" lvl="0" marL="0" rtl="0" algn="l">
              <a:spcBef>
                <a:spcPts val="1600"/>
              </a:spcBef>
              <a:spcAft>
                <a:spcPts val="1600"/>
              </a:spcAft>
              <a:buNone/>
            </a:pPr>
            <a:r>
              <a:t/>
            </a:r>
            <a:endParaRPr sz="1400"/>
          </a:p>
        </p:txBody>
      </p:sp>
      <p:sp>
        <p:nvSpPr>
          <p:cNvPr id="180" name="Google Shape;180;p24"/>
          <p:cNvSpPr txBox="1"/>
          <p:nvPr>
            <p:ph type="title"/>
          </p:nvPr>
        </p:nvSpPr>
        <p:spPr>
          <a:xfrm>
            <a:off x="3584399" y="4562475"/>
            <a:ext cx="18798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Roboto"/>
                <a:ea typeface="Roboto"/>
                <a:cs typeface="Roboto"/>
                <a:sym typeface="Roboto"/>
              </a:rPr>
              <a:t>Interpretación de Resultados</a:t>
            </a:r>
            <a:endParaRPr b="1" sz="2400">
              <a:solidFill>
                <a:schemeClr val="dk1"/>
              </a:solidFill>
            </a:endParaRPr>
          </a:p>
        </p:txBody>
      </p:sp>
      <p:sp>
        <p:nvSpPr>
          <p:cNvPr id="181" name="Google Shape;181;p24"/>
          <p:cNvSpPr txBox="1"/>
          <p:nvPr>
            <p:ph idx="4294967295" type="body"/>
          </p:nvPr>
        </p:nvSpPr>
        <p:spPr>
          <a:xfrm>
            <a:off x="3720051" y="3038475"/>
            <a:ext cx="2842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200">
                <a:latin typeface="Roboto"/>
                <a:ea typeface="Roboto"/>
                <a:cs typeface="Roboto"/>
                <a:sym typeface="Roboto"/>
              </a:rPr>
              <a:t>Identificación de tendencias, patrones y relaciones significativas. Se prestaron especial atención a los insights que podrían tener implicaciones importantes en la toma de decisiones.</a:t>
            </a:r>
            <a:endParaRPr sz="1400"/>
          </a:p>
        </p:txBody>
      </p:sp>
      <p:sp>
        <p:nvSpPr>
          <p:cNvPr id="182" name="Google Shape;182;p24"/>
          <p:cNvSpPr txBox="1"/>
          <p:nvPr>
            <p:ph type="title"/>
          </p:nvPr>
        </p:nvSpPr>
        <p:spPr>
          <a:xfrm>
            <a:off x="5091046" y="535325"/>
            <a:ext cx="3576600" cy="392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1800">
                <a:solidFill>
                  <a:schemeClr val="dk1"/>
                </a:solidFill>
                <a:latin typeface="Roboto"/>
                <a:ea typeface="Roboto"/>
                <a:cs typeface="Roboto"/>
                <a:sym typeface="Roboto"/>
              </a:rPr>
              <a:t>Preprocesamiento y Limpieza:</a:t>
            </a:r>
            <a:endParaRPr b="1" sz="2400">
              <a:solidFill>
                <a:schemeClr val="dk1"/>
              </a:solidFill>
            </a:endParaRPr>
          </a:p>
        </p:txBody>
      </p:sp>
      <p:sp>
        <p:nvSpPr>
          <p:cNvPr id="183" name="Google Shape;183;p24"/>
          <p:cNvSpPr txBox="1"/>
          <p:nvPr>
            <p:ph idx="4294967295" type="body"/>
          </p:nvPr>
        </p:nvSpPr>
        <p:spPr>
          <a:xfrm>
            <a:off x="5091050" y="934625"/>
            <a:ext cx="38325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200">
                <a:latin typeface="Roboto"/>
                <a:ea typeface="Roboto"/>
                <a:cs typeface="Roboto"/>
                <a:sym typeface="Roboto"/>
              </a:rPr>
              <a:t>Los datos fueron sometidos a un proceso de preprocesamiento para asegurar su calidad y consistencia. Esto incluyó la identificación y manejo de valores atípicos, así como la corrección de posibles errores.</a:t>
            </a:r>
            <a:endParaRPr sz="1400"/>
          </a:p>
        </p:txBody>
      </p:sp>
      <p:sp>
        <p:nvSpPr>
          <p:cNvPr id="184" name="Google Shape;184;p24"/>
          <p:cNvSpPr txBox="1"/>
          <p:nvPr>
            <p:ph type="title"/>
          </p:nvPr>
        </p:nvSpPr>
        <p:spPr>
          <a:xfrm>
            <a:off x="6779950" y="4331600"/>
            <a:ext cx="21843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Roboto"/>
                <a:ea typeface="Roboto"/>
                <a:cs typeface="Roboto"/>
                <a:sym typeface="Roboto"/>
              </a:rPr>
              <a:t>Conclusiones y </a:t>
            </a:r>
            <a:r>
              <a:rPr lang="es" sz="1800">
                <a:solidFill>
                  <a:schemeClr val="dk1"/>
                </a:solidFill>
                <a:latin typeface="Roboto"/>
                <a:ea typeface="Roboto"/>
                <a:cs typeface="Roboto"/>
                <a:sym typeface="Roboto"/>
              </a:rPr>
              <a:t>Recomendaciones</a:t>
            </a:r>
            <a:endParaRPr b="1" sz="2400">
              <a:solidFill>
                <a:schemeClr val="dk1"/>
              </a:solidFill>
            </a:endParaRPr>
          </a:p>
        </p:txBody>
      </p:sp>
      <p:sp>
        <p:nvSpPr>
          <p:cNvPr id="185" name="Google Shape;185;p24"/>
          <p:cNvSpPr txBox="1"/>
          <p:nvPr>
            <p:ph idx="4294967295" type="body"/>
          </p:nvPr>
        </p:nvSpPr>
        <p:spPr>
          <a:xfrm>
            <a:off x="6547600" y="3038475"/>
            <a:ext cx="26490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200">
                <a:latin typeface="Roboto"/>
                <a:ea typeface="Roboto"/>
                <a:cs typeface="Roboto"/>
                <a:sym typeface="Roboto"/>
              </a:rPr>
              <a:t>Basado en los resultados obtenidos, se formularon conclusiones clave y se proporcionaron recomendaciones específicas para áreas de interés</a:t>
            </a:r>
            <a:endParaRPr sz="1400"/>
          </a:p>
        </p:txBody>
      </p:sp>
      <p:cxnSp>
        <p:nvCxnSpPr>
          <p:cNvPr id="186" name="Google Shape;186;p24"/>
          <p:cNvCxnSpPr/>
          <p:nvPr/>
        </p:nvCxnSpPr>
        <p:spPr>
          <a:xfrm flipH="1">
            <a:off x="3584399" y="2962675"/>
            <a:ext cx="2400" cy="1950300"/>
          </a:xfrm>
          <a:prstGeom prst="straightConnector1">
            <a:avLst/>
          </a:prstGeom>
          <a:noFill/>
          <a:ln cap="flat" cmpd="sng" w="9525">
            <a:solidFill>
              <a:schemeClr val="dk2"/>
            </a:solidFill>
            <a:prstDash val="solid"/>
            <a:round/>
            <a:headEnd len="med" w="med" type="none"/>
            <a:tailEnd len="med" w="med" type="oval"/>
          </a:ln>
        </p:spPr>
      </p:cxnSp>
      <p:cxnSp>
        <p:nvCxnSpPr>
          <p:cNvPr id="187" name="Google Shape;187;p24"/>
          <p:cNvCxnSpPr/>
          <p:nvPr/>
        </p:nvCxnSpPr>
        <p:spPr>
          <a:xfrm rot="10800000">
            <a:off x="4941050" y="701900"/>
            <a:ext cx="27000" cy="1503900"/>
          </a:xfrm>
          <a:prstGeom prst="straightConnector1">
            <a:avLst/>
          </a:prstGeom>
          <a:noFill/>
          <a:ln cap="flat" cmpd="sng" w="9525">
            <a:solidFill>
              <a:schemeClr val="dk2"/>
            </a:solidFill>
            <a:prstDash val="solid"/>
            <a:round/>
            <a:headEnd len="med" w="med" type="none"/>
            <a:tailEnd len="med" w="med" type="oval"/>
          </a:ln>
        </p:spPr>
      </p:cxnSp>
      <p:cxnSp>
        <p:nvCxnSpPr>
          <p:cNvPr id="188" name="Google Shape;188;p24"/>
          <p:cNvCxnSpPr/>
          <p:nvPr/>
        </p:nvCxnSpPr>
        <p:spPr>
          <a:xfrm>
            <a:off x="6562250" y="2962700"/>
            <a:ext cx="0" cy="1845000"/>
          </a:xfrm>
          <a:prstGeom prst="straightConnector1">
            <a:avLst/>
          </a:prstGeom>
          <a:noFill/>
          <a:ln cap="flat" cmpd="sng" w="9525">
            <a:solidFill>
              <a:schemeClr val="dk2"/>
            </a:solidFill>
            <a:prstDash val="solid"/>
            <a:round/>
            <a:headEnd len="med" w="med" type="none"/>
            <a:tailEnd len="med" w="med" type="oval"/>
          </a:ln>
        </p:spPr>
      </p:cxnSp>
      <p:cxnSp>
        <p:nvCxnSpPr>
          <p:cNvPr id="189" name="Google Shape;189;p24"/>
          <p:cNvCxnSpPr/>
          <p:nvPr/>
        </p:nvCxnSpPr>
        <p:spPr>
          <a:xfrm>
            <a:off x="303300" y="2962712"/>
            <a:ext cx="12300" cy="1368900"/>
          </a:xfrm>
          <a:prstGeom prst="straightConnector1">
            <a:avLst/>
          </a:prstGeom>
          <a:noFill/>
          <a:ln cap="flat" cmpd="sng" w="9525">
            <a:solidFill>
              <a:schemeClr val="dk2"/>
            </a:solidFill>
            <a:prstDash val="solid"/>
            <a:round/>
            <a:headEnd len="med" w="med" type="none"/>
            <a:tailEnd len="med" w="med" type="oval"/>
          </a:ln>
        </p:spPr>
      </p:cxnSp>
      <p:sp>
        <p:nvSpPr>
          <p:cNvPr id="190" name="Google Shape;190;p24"/>
          <p:cNvSpPr txBox="1"/>
          <p:nvPr>
            <p:ph type="title"/>
          </p:nvPr>
        </p:nvSpPr>
        <p:spPr>
          <a:xfrm>
            <a:off x="464775" y="4481537"/>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Roboto"/>
                <a:ea typeface="Roboto"/>
                <a:cs typeface="Roboto"/>
                <a:sym typeface="Roboto"/>
              </a:rPr>
              <a:t>Análisis Exploratorio de Datos:</a:t>
            </a:r>
            <a:endParaRPr b="1" sz="2400">
              <a:solidFill>
                <a:schemeClr val="dk1"/>
              </a:solidFill>
            </a:endParaRPr>
          </a:p>
        </p:txBody>
      </p:sp>
      <p:sp>
        <p:nvSpPr>
          <p:cNvPr id="191" name="Google Shape;191;p24"/>
          <p:cNvSpPr txBox="1"/>
          <p:nvPr>
            <p:ph idx="4294967295" type="body"/>
          </p:nvPr>
        </p:nvSpPr>
        <p:spPr>
          <a:xfrm>
            <a:off x="354030" y="2997988"/>
            <a:ext cx="31944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sz="1200">
                <a:latin typeface="Roboto"/>
                <a:ea typeface="Roboto"/>
                <a:cs typeface="Roboto"/>
                <a:sym typeface="Roboto"/>
              </a:rPr>
              <a:t>Python como lenguaje de programación y diversas bibliotecas como Pandas, Matplotlib y Seaborn para la visualización de gráficos y la aplicación de técnicas estadísticas para comprender la distribución y relaciones entre variables</a:t>
            </a:r>
            <a:endParaRPr sz="1400"/>
          </a:p>
          <a:p>
            <a:pPr indent="0" lvl="0" marL="0" rtl="0" algn="l">
              <a:spcBef>
                <a:spcPts val="1600"/>
              </a:spcBef>
              <a:spcAft>
                <a:spcPts val="16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261750" y="454925"/>
            <a:ext cx="2029200" cy="4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t>Hallazgos:</a:t>
            </a:r>
            <a:endParaRPr sz="3000"/>
          </a:p>
        </p:txBody>
      </p:sp>
      <p:sp>
        <p:nvSpPr>
          <p:cNvPr id="197" name="Google Shape;197;p25"/>
          <p:cNvSpPr/>
          <p:nvPr/>
        </p:nvSpPr>
        <p:spPr>
          <a:xfrm>
            <a:off x="106950" y="1129950"/>
            <a:ext cx="2184000" cy="1441800"/>
          </a:xfrm>
          <a:prstGeom prst="wedgeRectCallout">
            <a:avLst>
              <a:gd fmla="val -20833" name="adj1"/>
              <a:gd fmla="val 62500" name="adj2"/>
            </a:avLst>
          </a:prstGeom>
          <a:solidFill>
            <a:srgbClr val="CFE2F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1200">
                <a:solidFill>
                  <a:schemeClr val="dk2"/>
                </a:solidFill>
                <a:latin typeface="Roboto"/>
                <a:ea typeface="Roboto"/>
                <a:cs typeface="Roboto"/>
                <a:sym typeface="Roboto"/>
              </a:rPr>
              <a:t>Villaverde y Puente de Vallecas muestran alta participación laboral pero también altas tasas de desempleo, requiriendo atención específica.</a:t>
            </a:r>
            <a:endParaRPr sz="1200">
              <a:solidFill>
                <a:schemeClr val="dk2"/>
              </a:solidFill>
              <a:latin typeface="Roboto"/>
              <a:ea typeface="Roboto"/>
              <a:cs typeface="Roboto"/>
              <a:sym typeface="Roboto"/>
            </a:endParaRPr>
          </a:p>
        </p:txBody>
      </p:sp>
      <p:sp>
        <p:nvSpPr>
          <p:cNvPr id="198" name="Google Shape;198;p25"/>
          <p:cNvSpPr/>
          <p:nvPr/>
        </p:nvSpPr>
        <p:spPr>
          <a:xfrm>
            <a:off x="4750300" y="454925"/>
            <a:ext cx="1955400" cy="2116800"/>
          </a:xfrm>
          <a:prstGeom prst="wedgeRectCallout">
            <a:avLst>
              <a:gd fmla="val -20833" name="adj1"/>
              <a:gd fmla="val 62500" name="adj2"/>
            </a:avLst>
          </a:prstGeom>
          <a:solidFill>
            <a:srgbClr val="6FA8DC"/>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1200">
                <a:solidFill>
                  <a:schemeClr val="dk2"/>
                </a:solidFill>
                <a:latin typeface="Roboto"/>
                <a:ea typeface="Roboto"/>
                <a:cs typeface="Roboto"/>
                <a:sym typeface="Roboto"/>
              </a:rPr>
              <a:t>No hay una correlación directa entre densidad y delitos.</a:t>
            </a:r>
            <a:endParaRPr sz="12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lang="es" sz="1200">
                <a:solidFill>
                  <a:schemeClr val="dk2"/>
                </a:solidFill>
                <a:latin typeface="Roboto"/>
                <a:ea typeface="Roboto"/>
                <a:cs typeface="Roboto"/>
                <a:sym typeface="Roboto"/>
              </a:rPr>
              <a:t>Distrito Centro registra la mayor cantidad de delitos a pesar de no ser el más denso, indicando otros factores influyentes.</a:t>
            </a:r>
            <a:endParaRPr sz="1200">
              <a:solidFill>
                <a:schemeClr val="dk2"/>
              </a:solidFill>
              <a:latin typeface="Roboto"/>
              <a:ea typeface="Roboto"/>
              <a:cs typeface="Roboto"/>
              <a:sym typeface="Roboto"/>
            </a:endParaRPr>
          </a:p>
        </p:txBody>
      </p:sp>
      <p:sp>
        <p:nvSpPr>
          <p:cNvPr id="199" name="Google Shape;199;p25"/>
          <p:cNvSpPr/>
          <p:nvPr/>
        </p:nvSpPr>
        <p:spPr>
          <a:xfrm>
            <a:off x="2511375" y="454925"/>
            <a:ext cx="1955400" cy="2116800"/>
          </a:xfrm>
          <a:prstGeom prst="wedgeRectCallout">
            <a:avLst>
              <a:gd fmla="val -20833" name="adj1"/>
              <a:gd fmla="val 62500" name="adj2"/>
            </a:avLst>
          </a:prstGeom>
          <a:solidFill>
            <a:srgbClr val="9FC5E8"/>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s" sz="1200">
                <a:solidFill>
                  <a:schemeClr val="dk2"/>
                </a:solidFill>
                <a:latin typeface="Roboto"/>
                <a:ea typeface="Roboto"/>
                <a:cs typeface="Roboto"/>
                <a:sym typeface="Roboto"/>
              </a:rPr>
              <a:t>D</a:t>
            </a:r>
            <a:r>
              <a:rPr lang="es" sz="1200">
                <a:solidFill>
                  <a:schemeClr val="dk2"/>
                </a:solidFill>
                <a:latin typeface="Roboto"/>
                <a:ea typeface="Roboto"/>
                <a:cs typeface="Roboto"/>
                <a:sym typeface="Roboto"/>
              </a:rPr>
              <a:t>istritos densamente poblados tienden a tener menor superficie y viceversa.</a:t>
            </a:r>
            <a:endParaRPr sz="1200">
              <a:solidFill>
                <a:schemeClr val="dk2"/>
              </a:solidFill>
              <a:latin typeface="Roboto"/>
              <a:ea typeface="Roboto"/>
              <a:cs typeface="Roboto"/>
              <a:sym typeface="Roboto"/>
            </a:endParaRPr>
          </a:p>
          <a:p>
            <a:pPr indent="0" lvl="0" marL="0" rtl="0" algn="l">
              <a:lnSpc>
                <a:spcPct val="115000"/>
              </a:lnSpc>
              <a:spcBef>
                <a:spcPts val="0"/>
              </a:spcBef>
              <a:spcAft>
                <a:spcPts val="0"/>
              </a:spcAft>
              <a:buClr>
                <a:schemeClr val="dk2"/>
              </a:buClr>
              <a:buSzPts val="1100"/>
              <a:buFont typeface="Arial"/>
              <a:buNone/>
            </a:pPr>
            <a:r>
              <a:rPr lang="es" sz="1200">
                <a:solidFill>
                  <a:schemeClr val="dk2"/>
                </a:solidFill>
                <a:latin typeface="Roboto"/>
                <a:ea typeface="Roboto"/>
                <a:cs typeface="Roboto"/>
                <a:sym typeface="Roboto"/>
              </a:rPr>
              <a:t>Fuencarral-El Pardo destaca como un outlier, con baja densidad a pesar de su extensión.</a:t>
            </a:r>
            <a:endParaRPr/>
          </a:p>
        </p:txBody>
      </p:sp>
      <p:sp>
        <p:nvSpPr>
          <p:cNvPr id="200" name="Google Shape;200;p25"/>
          <p:cNvSpPr/>
          <p:nvPr/>
        </p:nvSpPr>
        <p:spPr>
          <a:xfrm>
            <a:off x="6989225" y="454925"/>
            <a:ext cx="1955400" cy="2116800"/>
          </a:xfrm>
          <a:prstGeom prst="wedgeRectCallout">
            <a:avLst>
              <a:gd fmla="val -20833" name="adj1"/>
              <a:gd fmla="val 62500" name="adj2"/>
            </a:avLst>
          </a:prstGeom>
          <a:solidFill>
            <a:srgbClr val="3D85C6"/>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1200">
                <a:solidFill>
                  <a:schemeClr val="dk2"/>
                </a:solidFill>
                <a:latin typeface="Roboto"/>
                <a:ea typeface="Roboto"/>
                <a:cs typeface="Roboto"/>
                <a:sym typeface="Roboto"/>
              </a:rPr>
              <a:t>Salamanca tiene más niños menores de 15 años.</a:t>
            </a:r>
            <a:endParaRPr sz="12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lang="es" sz="1200">
                <a:solidFill>
                  <a:schemeClr val="dk2"/>
                </a:solidFill>
                <a:latin typeface="Roboto"/>
                <a:ea typeface="Roboto"/>
                <a:cs typeface="Roboto"/>
                <a:sym typeface="Roboto"/>
              </a:rPr>
              <a:t>Alta correlación (0.998) entre población total y edad de 16-64 años, indicando distribución equitativa de edades productivas.</a:t>
            </a:r>
            <a:endParaRPr sz="1200">
              <a:solidFill>
                <a:schemeClr val="dk2"/>
              </a:solidFill>
              <a:latin typeface="Roboto"/>
              <a:ea typeface="Roboto"/>
              <a:cs typeface="Roboto"/>
              <a:sym typeface="Roboto"/>
            </a:endParaRPr>
          </a:p>
        </p:txBody>
      </p:sp>
      <p:sp>
        <p:nvSpPr>
          <p:cNvPr id="201" name="Google Shape;201;p25"/>
          <p:cNvSpPr/>
          <p:nvPr/>
        </p:nvSpPr>
        <p:spPr>
          <a:xfrm>
            <a:off x="106950" y="3063050"/>
            <a:ext cx="1955400" cy="1587300"/>
          </a:xfrm>
          <a:prstGeom prst="wedgeRectCallout">
            <a:avLst>
              <a:gd fmla="val -20833" name="adj1"/>
              <a:gd fmla="val 62500" name="adj2"/>
            </a:avLst>
          </a:prstGeom>
          <a:solidFill>
            <a:srgbClr val="F1C23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1200">
                <a:solidFill>
                  <a:schemeClr val="dk2"/>
                </a:solidFill>
                <a:latin typeface="Roboto"/>
                <a:ea typeface="Roboto"/>
                <a:cs typeface="Roboto"/>
                <a:sym typeface="Roboto"/>
              </a:rPr>
              <a:t>Los ingresos están directamente relacionados con calidad de vida percibida.</a:t>
            </a:r>
            <a:endParaRPr sz="12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2"/>
              </a:solidFill>
              <a:latin typeface="Roboto"/>
              <a:ea typeface="Roboto"/>
              <a:cs typeface="Roboto"/>
              <a:sym typeface="Roboto"/>
            </a:endParaRPr>
          </a:p>
        </p:txBody>
      </p:sp>
      <p:sp>
        <p:nvSpPr>
          <p:cNvPr id="202" name="Google Shape;202;p25"/>
          <p:cNvSpPr/>
          <p:nvPr/>
        </p:nvSpPr>
        <p:spPr>
          <a:xfrm>
            <a:off x="2511375" y="3063050"/>
            <a:ext cx="1955400" cy="1587300"/>
          </a:xfrm>
          <a:prstGeom prst="wedgeRectCallout">
            <a:avLst>
              <a:gd fmla="val -20833" name="adj1"/>
              <a:gd fmla="val 62500" name="adj2"/>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200">
                <a:solidFill>
                  <a:schemeClr val="dk2"/>
                </a:solidFill>
                <a:latin typeface="Roboto"/>
                <a:ea typeface="Roboto"/>
                <a:cs typeface="Roboto"/>
                <a:sym typeface="Roboto"/>
              </a:rPr>
              <a:t>Una alta tasa de desempleo no garantiza un bajo índice de estructura de la población activa.</a:t>
            </a:r>
            <a:endParaRPr>
              <a:solidFill>
                <a:schemeClr val="dk2"/>
              </a:solidFill>
            </a:endParaRPr>
          </a:p>
        </p:txBody>
      </p:sp>
      <p:sp>
        <p:nvSpPr>
          <p:cNvPr id="203" name="Google Shape;203;p25"/>
          <p:cNvSpPr/>
          <p:nvPr/>
        </p:nvSpPr>
        <p:spPr>
          <a:xfrm>
            <a:off x="4750300" y="3063050"/>
            <a:ext cx="1955400" cy="1587300"/>
          </a:xfrm>
          <a:prstGeom prst="wedgeRectCallout">
            <a:avLst>
              <a:gd fmla="val -20833" name="adj1"/>
              <a:gd fmla="val 62500" name="adj2"/>
            </a:avLst>
          </a:prstGeom>
          <a:solidFill>
            <a:srgbClr val="FFE599"/>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1200">
                <a:solidFill>
                  <a:schemeClr val="dk2"/>
                </a:solidFill>
                <a:latin typeface="Roboto"/>
                <a:ea typeface="Roboto"/>
                <a:cs typeface="Roboto"/>
                <a:sym typeface="Roboto"/>
              </a:rPr>
              <a:t>Diferencias en la relación entre delitos y percepción de seguridad entre distritos.</a:t>
            </a:r>
            <a:endParaRPr sz="1200">
              <a:solidFill>
                <a:schemeClr val="dk2"/>
              </a:solidFill>
              <a:latin typeface="Roboto"/>
              <a:ea typeface="Roboto"/>
              <a:cs typeface="Roboto"/>
              <a:sym typeface="Roboto"/>
            </a:endParaRPr>
          </a:p>
        </p:txBody>
      </p:sp>
      <p:sp>
        <p:nvSpPr>
          <p:cNvPr id="204" name="Google Shape;204;p25"/>
          <p:cNvSpPr/>
          <p:nvPr/>
        </p:nvSpPr>
        <p:spPr>
          <a:xfrm>
            <a:off x="6989225" y="3063050"/>
            <a:ext cx="1955400" cy="1587300"/>
          </a:xfrm>
          <a:prstGeom prst="wedgeRectCallout">
            <a:avLst>
              <a:gd fmla="val -20833" name="adj1"/>
              <a:gd fmla="val 62500" name="adj2"/>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200">
                <a:solidFill>
                  <a:schemeClr val="dk2"/>
                </a:solidFill>
                <a:latin typeface="Roboto"/>
                <a:ea typeface="Roboto"/>
                <a:cs typeface="Roboto"/>
                <a:sym typeface="Roboto"/>
              </a:rPr>
              <a:t>Existe una fuerte correlación entre el precio máximo histórico y los precios de viviendas en 2021, destacando la importancia del historial de precios en el mercado inmobiliario.</a:t>
            </a:r>
            <a:endParaRPr>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208" name="Shape 208"/>
        <p:cNvGrpSpPr/>
        <p:nvPr/>
      </p:nvGrpSpPr>
      <p:grpSpPr>
        <a:xfrm>
          <a:off x="0" y="0"/>
          <a:ext cx="0" cy="0"/>
          <a:chOff x="0" y="0"/>
          <a:chExt cx="0" cy="0"/>
        </a:xfrm>
      </p:grpSpPr>
      <p:pic>
        <p:nvPicPr>
          <p:cNvPr id="209" name="Google Shape;209;p26"/>
          <p:cNvPicPr preferRelativeResize="0"/>
          <p:nvPr/>
        </p:nvPicPr>
        <p:blipFill>
          <a:blip r:embed="rId3">
            <a:alphaModFix/>
          </a:blip>
          <a:stretch>
            <a:fillRect/>
          </a:stretch>
        </p:blipFill>
        <p:spPr>
          <a:xfrm>
            <a:off x="0" y="1790700"/>
            <a:ext cx="1867899" cy="1867899"/>
          </a:xfrm>
          <a:prstGeom prst="rect">
            <a:avLst/>
          </a:prstGeom>
          <a:noFill/>
          <a:ln>
            <a:noFill/>
          </a:ln>
        </p:spPr>
      </p:pic>
      <p:sp>
        <p:nvSpPr>
          <p:cNvPr id="210" name="Google Shape;210;p26"/>
          <p:cNvSpPr txBox="1"/>
          <p:nvPr/>
        </p:nvSpPr>
        <p:spPr>
          <a:xfrm>
            <a:off x="1970200" y="1514000"/>
            <a:ext cx="7008300" cy="24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200">
                <a:solidFill>
                  <a:schemeClr val="lt1"/>
                </a:solidFill>
                <a:latin typeface="Lato"/>
                <a:ea typeface="Lato"/>
                <a:cs typeface="Lato"/>
                <a:sym typeface="Lato"/>
              </a:rPr>
              <a:t>Un proyecto de                </a:t>
            </a:r>
            <a:r>
              <a:rPr lang="es" sz="3000">
                <a:solidFill>
                  <a:schemeClr val="lt1"/>
                </a:solidFill>
                <a:latin typeface="Lato"/>
                <a:ea typeface="Lato"/>
                <a:cs typeface="Lato"/>
                <a:sym typeface="Lato"/>
              </a:rPr>
              <a:t>&lt;/ Análisis_de_Datos /&gt;</a:t>
            </a:r>
            <a:endParaRPr sz="3000">
              <a:solidFill>
                <a:schemeClr val="lt1"/>
              </a:solidFill>
              <a:latin typeface="Lato"/>
              <a:ea typeface="Lato"/>
              <a:cs typeface="Lato"/>
              <a:sym typeface="Lato"/>
            </a:endParaRPr>
          </a:p>
          <a:p>
            <a:pPr indent="0" lvl="0" marL="0" rtl="0" algn="l">
              <a:spcBef>
                <a:spcPts val="0"/>
              </a:spcBef>
              <a:spcAft>
                <a:spcPts val="0"/>
              </a:spcAft>
              <a:buNone/>
            </a:pPr>
            <a:r>
              <a:t/>
            </a:r>
            <a:endParaRPr sz="3000">
              <a:solidFill>
                <a:schemeClr val="lt1"/>
              </a:solidFill>
              <a:latin typeface="Lato"/>
              <a:ea typeface="Lato"/>
              <a:cs typeface="Lato"/>
              <a:sym typeface="Lato"/>
            </a:endParaRPr>
          </a:p>
          <a:p>
            <a:pPr indent="0" lvl="0" marL="0" rtl="0" algn="l">
              <a:spcBef>
                <a:spcPts val="0"/>
              </a:spcBef>
              <a:spcAft>
                <a:spcPts val="0"/>
              </a:spcAft>
              <a:buNone/>
            </a:pPr>
            <a:r>
              <a:rPr lang="es" sz="2200">
                <a:solidFill>
                  <a:schemeClr val="lt1"/>
                </a:solidFill>
                <a:latin typeface="Lato"/>
                <a:ea typeface="Lato"/>
                <a:cs typeface="Lato"/>
                <a:sym typeface="Lato"/>
              </a:rPr>
              <a:t>hecho por                                    </a:t>
            </a:r>
            <a:r>
              <a:rPr lang="es" sz="3000">
                <a:solidFill>
                  <a:schemeClr val="lt1"/>
                </a:solidFill>
                <a:latin typeface="Lato"/>
                <a:ea typeface="Lato"/>
                <a:cs typeface="Lato"/>
                <a:sym typeface="Lato"/>
              </a:rPr>
              <a:t>&lt;/ Ana_Zubieta /&gt;</a:t>
            </a:r>
            <a:endParaRPr sz="3000">
              <a:solidFill>
                <a:schemeClr val="lt1"/>
              </a:solidFill>
              <a:latin typeface="Lato"/>
              <a:ea typeface="Lato"/>
              <a:cs typeface="Lato"/>
              <a:sym typeface="Lato"/>
            </a:endParaRPr>
          </a:p>
          <a:p>
            <a:pPr indent="0" lvl="0" marL="0" rtl="0" algn="l">
              <a:spcBef>
                <a:spcPts val="0"/>
              </a:spcBef>
              <a:spcAft>
                <a:spcPts val="0"/>
              </a:spcAft>
              <a:buNone/>
            </a:pPr>
            <a:r>
              <a:t/>
            </a:r>
            <a:endParaRPr sz="3000">
              <a:solidFill>
                <a:schemeClr val="lt1"/>
              </a:solidFill>
              <a:latin typeface="Lato"/>
              <a:ea typeface="Lato"/>
              <a:cs typeface="Lato"/>
              <a:sym typeface="Lato"/>
            </a:endParaRPr>
          </a:p>
          <a:p>
            <a:pPr indent="0" lvl="0" marL="0" rtl="0" algn="l">
              <a:spcBef>
                <a:spcPts val="0"/>
              </a:spcBef>
              <a:spcAft>
                <a:spcPts val="0"/>
              </a:spcAft>
              <a:buNone/>
            </a:pPr>
            <a:r>
              <a:rPr lang="es" sz="2200">
                <a:solidFill>
                  <a:schemeClr val="lt1"/>
                </a:solidFill>
                <a:latin typeface="Lato"/>
                <a:ea typeface="Lato"/>
                <a:cs typeface="Lato"/>
                <a:sym typeface="Lato"/>
              </a:rPr>
              <a:t>estudiante de                            </a:t>
            </a:r>
            <a:r>
              <a:rPr lang="es" sz="3000">
                <a:solidFill>
                  <a:schemeClr val="lt1"/>
                </a:solidFill>
                <a:latin typeface="Lato"/>
                <a:ea typeface="Lato"/>
                <a:cs typeface="Lato"/>
                <a:sym typeface="Lato"/>
              </a:rPr>
              <a:t>&lt;/ Hack_a_Boss /&gt;</a:t>
            </a:r>
            <a:endParaRPr sz="30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pic>
        <p:nvPicPr>
          <p:cNvPr id="215" name="Google Shape;215;p27"/>
          <p:cNvPicPr preferRelativeResize="0"/>
          <p:nvPr/>
        </p:nvPicPr>
        <p:blipFill>
          <a:blip r:embed="rId4">
            <a:alphaModFix/>
          </a:blip>
          <a:stretch>
            <a:fillRect/>
          </a:stretch>
        </p:blipFill>
        <p:spPr>
          <a:xfrm>
            <a:off x="6524625" y="0"/>
            <a:ext cx="2619375" cy="897350"/>
          </a:xfrm>
          <a:prstGeom prst="rect">
            <a:avLst/>
          </a:prstGeom>
          <a:noFill/>
          <a:ln>
            <a:noFill/>
          </a:ln>
        </p:spPr>
      </p:pic>
      <p:pic>
        <p:nvPicPr>
          <p:cNvPr id="216" name="Google Shape;216;p27"/>
          <p:cNvPicPr preferRelativeResize="0"/>
          <p:nvPr/>
        </p:nvPicPr>
        <p:blipFill>
          <a:blip r:embed="rId4">
            <a:alphaModFix/>
          </a:blip>
          <a:stretch>
            <a:fillRect/>
          </a:stretch>
        </p:blipFill>
        <p:spPr>
          <a:xfrm>
            <a:off x="3905250" y="0"/>
            <a:ext cx="2619375" cy="897350"/>
          </a:xfrm>
          <a:prstGeom prst="rect">
            <a:avLst/>
          </a:prstGeom>
          <a:noFill/>
          <a:ln>
            <a:noFill/>
          </a:ln>
        </p:spPr>
      </p:pic>
      <p:pic>
        <p:nvPicPr>
          <p:cNvPr id="217" name="Google Shape;217;p27"/>
          <p:cNvPicPr preferRelativeResize="0"/>
          <p:nvPr/>
        </p:nvPicPr>
        <p:blipFill>
          <a:blip r:embed="rId4">
            <a:alphaModFix/>
          </a:blip>
          <a:stretch>
            <a:fillRect/>
          </a:stretch>
        </p:blipFill>
        <p:spPr>
          <a:xfrm>
            <a:off x="1285875" y="0"/>
            <a:ext cx="2619375" cy="897350"/>
          </a:xfrm>
          <a:prstGeom prst="rect">
            <a:avLst/>
          </a:prstGeom>
          <a:noFill/>
          <a:ln>
            <a:noFill/>
          </a:ln>
        </p:spPr>
      </p:pic>
      <p:pic>
        <p:nvPicPr>
          <p:cNvPr id="218" name="Google Shape;218;p27"/>
          <p:cNvPicPr preferRelativeResize="0"/>
          <p:nvPr/>
        </p:nvPicPr>
        <p:blipFill rotWithShape="1">
          <a:blip r:embed="rId4">
            <a:alphaModFix/>
          </a:blip>
          <a:srcRect b="0" l="50908" r="0" t="0"/>
          <a:stretch/>
        </p:blipFill>
        <p:spPr>
          <a:xfrm>
            <a:off x="0" y="0"/>
            <a:ext cx="1285875" cy="897350"/>
          </a:xfrm>
          <a:prstGeom prst="rect">
            <a:avLst/>
          </a:prstGeom>
          <a:noFill/>
          <a:ln>
            <a:noFill/>
          </a:ln>
        </p:spPr>
      </p:pic>
      <p:sp>
        <p:nvSpPr>
          <p:cNvPr id="219" name="Google Shape;219;p27"/>
          <p:cNvSpPr txBox="1"/>
          <p:nvPr/>
        </p:nvSpPr>
        <p:spPr>
          <a:xfrm>
            <a:off x="20050" y="-5025"/>
            <a:ext cx="9144000" cy="14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220" name="Google Shape;220;p27"/>
          <p:cNvSpPr txBox="1"/>
          <p:nvPr/>
        </p:nvSpPr>
        <p:spPr>
          <a:xfrm>
            <a:off x="3820025" y="4313875"/>
            <a:ext cx="4998000" cy="6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s" sz="4800">
                <a:solidFill>
                  <a:schemeClr val="dk1"/>
                </a:solidFill>
                <a:latin typeface="Lato"/>
                <a:ea typeface="Lato"/>
                <a:cs typeface="Lato"/>
                <a:sym typeface="Lato"/>
              </a:rPr>
              <a:t>Detrás de cámaras</a:t>
            </a:r>
            <a:endParaRPr b="1" i="1" sz="4800">
              <a:solidFill>
                <a:schemeClr val="dk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pic>
        <p:nvPicPr>
          <p:cNvPr id="225" name="Google Shape;225;p28"/>
          <p:cNvPicPr preferRelativeResize="0"/>
          <p:nvPr/>
        </p:nvPicPr>
        <p:blipFill>
          <a:blip r:embed="rId4">
            <a:alphaModFix/>
          </a:blip>
          <a:stretch>
            <a:fillRect/>
          </a:stretch>
        </p:blipFill>
        <p:spPr>
          <a:xfrm>
            <a:off x="6524625" y="0"/>
            <a:ext cx="2619375" cy="897350"/>
          </a:xfrm>
          <a:prstGeom prst="rect">
            <a:avLst/>
          </a:prstGeom>
          <a:noFill/>
          <a:ln>
            <a:noFill/>
          </a:ln>
        </p:spPr>
      </p:pic>
      <p:pic>
        <p:nvPicPr>
          <p:cNvPr id="226" name="Google Shape;226;p28"/>
          <p:cNvPicPr preferRelativeResize="0"/>
          <p:nvPr/>
        </p:nvPicPr>
        <p:blipFill>
          <a:blip r:embed="rId4">
            <a:alphaModFix/>
          </a:blip>
          <a:stretch>
            <a:fillRect/>
          </a:stretch>
        </p:blipFill>
        <p:spPr>
          <a:xfrm>
            <a:off x="3905250" y="0"/>
            <a:ext cx="2619375" cy="897350"/>
          </a:xfrm>
          <a:prstGeom prst="rect">
            <a:avLst/>
          </a:prstGeom>
          <a:noFill/>
          <a:ln>
            <a:noFill/>
          </a:ln>
        </p:spPr>
      </p:pic>
      <p:pic>
        <p:nvPicPr>
          <p:cNvPr id="227" name="Google Shape;227;p28"/>
          <p:cNvPicPr preferRelativeResize="0"/>
          <p:nvPr/>
        </p:nvPicPr>
        <p:blipFill>
          <a:blip r:embed="rId4">
            <a:alphaModFix/>
          </a:blip>
          <a:stretch>
            <a:fillRect/>
          </a:stretch>
        </p:blipFill>
        <p:spPr>
          <a:xfrm>
            <a:off x="1285875" y="0"/>
            <a:ext cx="2619375" cy="897350"/>
          </a:xfrm>
          <a:prstGeom prst="rect">
            <a:avLst/>
          </a:prstGeom>
          <a:noFill/>
          <a:ln>
            <a:noFill/>
          </a:ln>
        </p:spPr>
      </p:pic>
      <p:pic>
        <p:nvPicPr>
          <p:cNvPr id="228" name="Google Shape;228;p28"/>
          <p:cNvPicPr preferRelativeResize="0"/>
          <p:nvPr/>
        </p:nvPicPr>
        <p:blipFill rotWithShape="1">
          <a:blip r:embed="rId4">
            <a:alphaModFix/>
          </a:blip>
          <a:srcRect b="0" l="50908" r="0" t="0"/>
          <a:stretch/>
        </p:blipFill>
        <p:spPr>
          <a:xfrm>
            <a:off x="0" y="0"/>
            <a:ext cx="1285875" cy="897350"/>
          </a:xfrm>
          <a:prstGeom prst="rect">
            <a:avLst/>
          </a:prstGeom>
          <a:noFill/>
          <a:ln>
            <a:noFill/>
          </a:ln>
        </p:spPr>
      </p:pic>
      <p:sp>
        <p:nvSpPr>
          <p:cNvPr id="229" name="Google Shape;229;p28"/>
          <p:cNvSpPr txBox="1"/>
          <p:nvPr/>
        </p:nvSpPr>
        <p:spPr>
          <a:xfrm>
            <a:off x="20050" y="-5025"/>
            <a:ext cx="9144000" cy="14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pic>
        <p:nvPicPr>
          <p:cNvPr id="234" name="Google Shape;234;p29"/>
          <p:cNvPicPr preferRelativeResize="0"/>
          <p:nvPr/>
        </p:nvPicPr>
        <p:blipFill>
          <a:blip r:embed="rId4">
            <a:alphaModFix/>
          </a:blip>
          <a:stretch>
            <a:fillRect/>
          </a:stretch>
        </p:blipFill>
        <p:spPr>
          <a:xfrm>
            <a:off x="6524625" y="0"/>
            <a:ext cx="2619375" cy="897350"/>
          </a:xfrm>
          <a:prstGeom prst="rect">
            <a:avLst/>
          </a:prstGeom>
          <a:noFill/>
          <a:ln>
            <a:noFill/>
          </a:ln>
        </p:spPr>
      </p:pic>
      <p:pic>
        <p:nvPicPr>
          <p:cNvPr id="235" name="Google Shape;235;p29"/>
          <p:cNvPicPr preferRelativeResize="0"/>
          <p:nvPr/>
        </p:nvPicPr>
        <p:blipFill>
          <a:blip r:embed="rId4">
            <a:alphaModFix/>
          </a:blip>
          <a:stretch>
            <a:fillRect/>
          </a:stretch>
        </p:blipFill>
        <p:spPr>
          <a:xfrm>
            <a:off x="3905250" y="0"/>
            <a:ext cx="2619375" cy="897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9" name="Shape 239"/>
        <p:cNvGrpSpPr/>
        <p:nvPr/>
      </p:nvGrpSpPr>
      <p:grpSpPr>
        <a:xfrm>
          <a:off x="0" y="0"/>
          <a:ext cx="0" cy="0"/>
          <a:chOff x="0" y="0"/>
          <a:chExt cx="0" cy="0"/>
        </a:xfrm>
      </p:grpSpPr>
      <p:pic>
        <p:nvPicPr>
          <p:cNvPr id="240" name="Google Shape;240;p30"/>
          <p:cNvPicPr preferRelativeResize="0"/>
          <p:nvPr/>
        </p:nvPicPr>
        <p:blipFill>
          <a:blip r:embed="rId4">
            <a:alphaModFix/>
          </a:blip>
          <a:stretch>
            <a:fillRect/>
          </a:stretch>
        </p:blipFill>
        <p:spPr>
          <a:xfrm>
            <a:off x="6524625" y="0"/>
            <a:ext cx="2619375" cy="897350"/>
          </a:xfrm>
          <a:prstGeom prst="rect">
            <a:avLst/>
          </a:prstGeom>
          <a:noFill/>
          <a:ln>
            <a:noFill/>
          </a:ln>
        </p:spPr>
      </p:pic>
      <p:pic>
        <p:nvPicPr>
          <p:cNvPr id="241" name="Google Shape;241;p30"/>
          <p:cNvPicPr preferRelativeResize="0"/>
          <p:nvPr/>
        </p:nvPicPr>
        <p:blipFill>
          <a:blip r:embed="rId4">
            <a:alphaModFix/>
          </a:blip>
          <a:stretch>
            <a:fillRect/>
          </a:stretch>
        </p:blipFill>
        <p:spPr>
          <a:xfrm>
            <a:off x="3905250" y="0"/>
            <a:ext cx="2619375" cy="897350"/>
          </a:xfrm>
          <a:prstGeom prst="rect">
            <a:avLst/>
          </a:prstGeom>
          <a:noFill/>
          <a:ln>
            <a:noFill/>
          </a:ln>
        </p:spPr>
      </p:pic>
      <p:pic>
        <p:nvPicPr>
          <p:cNvPr id="242" name="Google Shape;242;p30"/>
          <p:cNvPicPr preferRelativeResize="0"/>
          <p:nvPr/>
        </p:nvPicPr>
        <p:blipFill>
          <a:blip r:embed="rId4">
            <a:alphaModFix/>
          </a:blip>
          <a:stretch>
            <a:fillRect/>
          </a:stretch>
        </p:blipFill>
        <p:spPr>
          <a:xfrm>
            <a:off x="1285875" y="0"/>
            <a:ext cx="2619375" cy="897350"/>
          </a:xfrm>
          <a:prstGeom prst="rect">
            <a:avLst/>
          </a:prstGeom>
          <a:noFill/>
          <a:ln>
            <a:noFill/>
          </a:ln>
        </p:spPr>
      </p:pic>
      <p:pic>
        <p:nvPicPr>
          <p:cNvPr id="243" name="Google Shape;243;p30"/>
          <p:cNvPicPr preferRelativeResize="0"/>
          <p:nvPr/>
        </p:nvPicPr>
        <p:blipFill rotWithShape="1">
          <a:blip r:embed="rId4">
            <a:alphaModFix/>
          </a:blip>
          <a:srcRect b="0" l="50908" r="0" t="0"/>
          <a:stretch/>
        </p:blipFill>
        <p:spPr>
          <a:xfrm>
            <a:off x="0" y="0"/>
            <a:ext cx="1285875" cy="897350"/>
          </a:xfrm>
          <a:prstGeom prst="rect">
            <a:avLst/>
          </a:prstGeom>
          <a:noFill/>
          <a:ln>
            <a:noFill/>
          </a:ln>
        </p:spPr>
      </p:pic>
      <p:sp>
        <p:nvSpPr>
          <p:cNvPr id="244" name="Google Shape;244;p30"/>
          <p:cNvSpPr txBox="1"/>
          <p:nvPr/>
        </p:nvSpPr>
        <p:spPr>
          <a:xfrm>
            <a:off x="20050" y="-5025"/>
            <a:ext cx="9144000" cy="14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pic>
        <p:nvPicPr>
          <p:cNvPr id="249" name="Google Shape;249;p31"/>
          <p:cNvPicPr preferRelativeResize="0"/>
          <p:nvPr/>
        </p:nvPicPr>
        <p:blipFill>
          <a:blip r:embed="rId4">
            <a:alphaModFix/>
          </a:blip>
          <a:stretch>
            <a:fillRect/>
          </a:stretch>
        </p:blipFill>
        <p:spPr>
          <a:xfrm>
            <a:off x="6524625" y="4246150"/>
            <a:ext cx="2619375" cy="89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dk1"/>
                </a:solidFill>
              </a:rPr>
              <a:t>Descripción :</a:t>
            </a:r>
            <a:endParaRPr sz="2400"/>
          </a:p>
        </p:txBody>
      </p:sp>
      <p:sp>
        <p:nvSpPr>
          <p:cNvPr id="79" name="Google Shape;79;p14"/>
          <p:cNvSpPr txBox="1"/>
          <p:nvPr>
            <p:ph idx="4294967295" type="title"/>
          </p:nvPr>
        </p:nvSpPr>
        <p:spPr>
          <a:xfrm>
            <a:off x="535775" y="1769650"/>
            <a:ext cx="5197200" cy="279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s" sz="1800">
                <a:solidFill>
                  <a:srgbClr val="000000"/>
                </a:solidFill>
                <a:latin typeface="Roboto"/>
                <a:ea typeface="Roboto"/>
                <a:cs typeface="Roboto"/>
                <a:sym typeface="Roboto"/>
              </a:rPr>
              <a:t>Este proyecto se centra en un análisis exhaustivo de datos relacionados con diversos aspectos de Madrid, proporcionando una visión detallada de la dinámica urbana y la calidad de vida en la ciudad. Los datos incluyen información demográfica, indicadores económicos, servicios públicos, calidad del aire, seguridad percibida, entre otros.</a:t>
            </a:r>
            <a:endParaRPr b="0" sz="2400">
              <a:solidFill>
                <a:srgbClr val="000000"/>
              </a:solidFill>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6844025" y="2571750"/>
            <a:ext cx="2299966" cy="2499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3" name="Shape 253"/>
        <p:cNvGrpSpPr/>
        <p:nvPr/>
      </p:nvGrpSpPr>
      <p:grpSpPr>
        <a:xfrm>
          <a:off x="0" y="0"/>
          <a:ext cx="0" cy="0"/>
          <a:chOff x="0" y="0"/>
          <a:chExt cx="0" cy="0"/>
        </a:xfrm>
      </p:grpSpPr>
      <p:pic>
        <p:nvPicPr>
          <p:cNvPr id="254" name="Google Shape;254;p32"/>
          <p:cNvPicPr preferRelativeResize="0"/>
          <p:nvPr/>
        </p:nvPicPr>
        <p:blipFill>
          <a:blip r:embed="rId4">
            <a:alphaModFix/>
          </a:blip>
          <a:stretch>
            <a:fillRect/>
          </a:stretch>
        </p:blipFill>
        <p:spPr>
          <a:xfrm>
            <a:off x="6524625" y="0"/>
            <a:ext cx="2619375" cy="897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pic>
        <p:nvPicPr>
          <p:cNvPr id="259" name="Google Shape;259;p33"/>
          <p:cNvPicPr preferRelativeResize="0"/>
          <p:nvPr/>
        </p:nvPicPr>
        <p:blipFill>
          <a:blip r:embed="rId4">
            <a:alphaModFix/>
          </a:blip>
          <a:stretch>
            <a:fillRect/>
          </a:stretch>
        </p:blipFill>
        <p:spPr>
          <a:xfrm>
            <a:off x="6524625" y="0"/>
            <a:ext cx="2619375"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Trozo de cinta adhesiva que pega una nota a la diapositiva" id="86" name="Google Shape;86;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7" name="Google Shape;87;p15"/>
          <p:cNvSpPr txBox="1"/>
          <p:nvPr>
            <p:ph idx="4294967295" type="body"/>
          </p:nvPr>
        </p:nvSpPr>
        <p:spPr>
          <a:xfrm>
            <a:off x="2782500" y="818325"/>
            <a:ext cx="3579000" cy="394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200">
              <a:solidFill>
                <a:schemeClr val="dk2"/>
              </a:solidFill>
              <a:latin typeface="Raleway"/>
              <a:ea typeface="Raleway"/>
              <a:cs typeface="Raleway"/>
              <a:sym typeface="Raleway"/>
            </a:endParaRPr>
          </a:p>
          <a:p>
            <a:pPr indent="-317500" lvl="0" marL="457200" rtl="0" algn="l">
              <a:lnSpc>
                <a:spcPct val="100000"/>
              </a:lnSpc>
              <a:spcBef>
                <a:spcPts val="1300"/>
              </a:spcBef>
              <a:spcAft>
                <a:spcPts val="0"/>
              </a:spcAft>
              <a:buClr>
                <a:schemeClr val="dk1"/>
              </a:buClr>
              <a:buSzPts val="1400"/>
              <a:buFont typeface="Raleway"/>
              <a:buChar char="➔"/>
            </a:pPr>
            <a:r>
              <a:rPr b="1" lang="es" sz="1400">
                <a:solidFill>
                  <a:schemeClr val="dk1"/>
                </a:solidFill>
                <a:latin typeface="Roboto"/>
                <a:ea typeface="Roboto"/>
                <a:cs typeface="Roboto"/>
                <a:sym typeface="Roboto"/>
              </a:rPr>
              <a:t>Comprender la Demografía y Estructura Poblacional</a:t>
            </a:r>
            <a:br>
              <a:rPr lang="es" sz="1400">
                <a:latin typeface="Raleway"/>
                <a:ea typeface="Raleway"/>
                <a:cs typeface="Raleway"/>
                <a:sym typeface="Raleway"/>
              </a:rPr>
            </a:br>
            <a:r>
              <a:rPr lang="es" sz="1200">
                <a:latin typeface="Roboto"/>
                <a:ea typeface="Roboto"/>
                <a:cs typeface="Roboto"/>
                <a:sym typeface="Roboto"/>
              </a:rPr>
              <a:t>Analizar la distribución de edades, densidad de población y otros indicadores demográficos para obtener una visión detallada de la población de Madrid.</a:t>
            </a:r>
            <a:endParaRPr sz="1200">
              <a:latin typeface="Raleway"/>
              <a:ea typeface="Raleway"/>
              <a:cs typeface="Raleway"/>
              <a:sym typeface="Raleway"/>
            </a:endParaRPr>
          </a:p>
          <a:p>
            <a:pPr indent="-317500" lvl="0" marL="457200" rtl="0" algn="l">
              <a:lnSpc>
                <a:spcPct val="100000"/>
              </a:lnSpc>
              <a:spcBef>
                <a:spcPts val="700"/>
              </a:spcBef>
              <a:spcAft>
                <a:spcPts val="0"/>
              </a:spcAft>
              <a:buClr>
                <a:schemeClr val="dk1"/>
              </a:buClr>
              <a:buSzPts val="1400"/>
              <a:buFont typeface="Raleway"/>
              <a:buChar char="➔"/>
            </a:pPr>
            <a:r>
              <a:rPr b="1" lang="es" sz="1400">
                <a:solidFill>
                  <a:schemeClr val="dk1"/>
                </a:solidFill>
                <a:latin typeface="Roboto"/>
                <a:ea typeface="Roboto"/>
                <a:cs typeface="Roboto"/>
                <a:sym typeface="Roboto"/>
              </a:rPr>
              <a:t>Explorar Factores Económicos y Sociales</a:t>
            </a:r>
            <a:br>
              <a:rPr lang="es" sz="1400">
                <a:latin typeface="Raleway"/>
                <a:ea typeface="Raleway"/>
                <a:cs typeface="Raleway"/>
                <a:sym typeface="Raleway"/>
              </a:rPr>
            </a:br>
            <a:r>
              <a:rPr lang="es" sz="1200">
                <a:solidFill>
                  <a:srgbClr val="000000"/>
                </a:solidFill>
                <a:latin typeface="Roboto"/>
                <a:ea typeface="Roboto"/>
                <a:cs typeface="Roboto"/>
                <a:sym typeface="Roboto"/>
              </a:rPr>
              <a:t>Analizar la situación económica, tasas de empleo y otros indicadores socioeconómicos para entender las condiciones de vida y oportunidades en Madrid.</a:t>
            </a:r>
            <a:endParaRPr sz="1200">
              <a:solidFill>
                <a:srgbClr val="000000"/>
              </a:solidFill>
              <a:latin typeface="Raleway"/>
              <a:ea typeface="Raleway"/>
              <a:cs typeface="Raleway"/>
              <a:sym typeface="Raleway"/>
            </a:endParaRPr>
          </a:p>
          <a:p>
            <a:pPr indent="-317500" lvl="0" marL="457200" rtl="0" algn="l">
              <a:lnSpc>
                <a:spcPct val="100000"/>
              </a:lnSpc>
              <a:spcBef>
                <a:spcPts val="700"/>
              </a:spcBef>
              <a:spcAft>
                <a:spcPts val="700"/>
              </a:spcAft>
              <a:buClr>
                <a:schemeClr val="dk1"/>
              </a:buClr>
              <a:buSzPts val="1400"/>
              <a:buFont typeface="Raleway"/>
              <a:buChar char="➔"/>
            </a:pPr>
            <a:r>
              <a:rPr b="1" lang="es" sz="1400">
                <a:solidFill>
                  <a:schemeClr val="dk1"/>
                </a:solidFill>
                <a:latin typeface="Roboto"/>
                <a:ea typeface="Roboto"/>
                <a:cs typeface="Roboto"/>
                <a:sym typeface="Roboto"/>
              </a:rPr>
              <a:t>Identificar Correlaciones y Patrones </a:t>
            </a:r>
            <a:r>
              <a:rPr b="1" lang="es" sz="1400">
                <a:solidFill>
                  <a:schemeClr val="dk1"/>
                </a:solidFill>
                <a:latin typeface="Raleway"/>
                <a:ea typeface="Raleway"/>
                <a:cs typeface="Raleway"/>
                <a:sym typeface="Raleway"/>
              </a:rPr>
              <a:t>y Proporcionar Recomendaciones o Estrategias de Mejora</a:t>
            </a:r>
            <a:endParaRPr b="1" sz="1200">
              <a:solidFill>
                <a:schemeClr val="dk1"/>
              </a:solidFill>
              <a:latin typeface="Raleway"/>
              <a:ea typeface="Raleway"/>
              <a:cs typeface="Raleway"/>
              <a:sym typeface="Raleway"/>
            </a:endParaRPr>
          </a:p>
        </p:txBody>
      </p:sp>
      <p:sp>
        <p:nvSpPr>
          <p:cNvPr id="88" name="Google Shape;88;p15"/>
          <p:cNvSpPr txBox="1"/>
          <p:nvPr/>
        </p:nvSpPr>
        <p:spPr>
          <a:xfrm>
            <a:off x="2707300" y="446775"/>
            <a:ext cx="35790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sz="3000">
                <a:latin typeface="Raleway"/>
                <a:ea typeface="Raleway"/>
                <a:cs typeface="Raleway"/>
                <a:sym typeface="Raleway"/>
              </a:rPr>
              <a:t>Objetivos:</a:t>
            </a:r>
            <a:endParaRPr b="1" sz="30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220375" y="0"/>
            <a:ext cx="88536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4800">
                <a:solidFill>
                  <a:schemeClr val="accent5"/>
                </a:solidFill>
              </a:rPr>
              <a:t>Densidad        v</a:t>
            </a:r>
            <a:r>
              <a:rPr lang="es" sz="4800">
                <a:solidFill>
                  <a:schemeClr val="lt1"/>
                </a:solidFill>
              </a:rPr>
              <a:t>s Superficie:</a:t>
            </a:r>
            <a:r>
              <a:rPr b="0" lang="es" sz="2400">
                <a:solidFill>
                  <a:schemeClr val="lt1"/>
                </a:solidFill>
              </a:rPr>
              <a:t> </a:t>
            </a:r>
            <a:endParaRPr b="0" sz="2400">
              <a:solidFill>
                <a:schemeClr val="lt1"/>
              </a:solidFill>
            </a:endParaRPr>
          </a:p>
        </p:txBody>
      </p:sp>
      <p:grpSp>
        <p:nvGrpSpPr>
          <p:cNvPr id="94" name="Google Shape;94;p16"/>
          <p:cNvGrpSpPr/>
          <p:nvPr/>
        </p:nvGrpSpPr>
        <p:grpSpPr>
          <a:xfrm>
            <a:off x="220270" y="1318207"/>
            <a:ext cx="4281423" cy="3614572"/>
            <a:chOff x="6803275" y="395363"/>
            <a:chExt cx="2212050" cy="2537076"/>
          </a:xfrm>
        </p:grpSpPr>
        <p:pic>
          <p:nvPicPr>
            <p:cNvPr id="95" name="Google Shape;95;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96" name="Google Shape;96;p16"/>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97" name="Google Shape;97;p16"/>
            <p:cNvSpPr txBox="1"/>
            <p:nvPr/>
          </p:nvSpPr>
          <p:spPr>
            <a:xfrm>
              <a:off x="6899755" y="550114"/>
              <a:ext cx="1929000" cy="15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s">
                  <a:solidFill>
                    <a:schemeClr val="dk1"/>
                  </a:solidFill>
                  <a:latin typeface="Raleway"/>
                  <a:ea typeface="Raleway"/>
                  <a:cs typeface="Raleway"/>
                  <a:sym typeface="Raleway"/>
                </a:rPr>
                <a:t>Conclusión:</a:t>
              </a:r>
              <a:endParaRPr b="1">
                <a:solidFill>
                  <a:schemeClr val="dk1"/>
                </a:solidFill>
                <a:latin typeface="Raleway"/>
                <a:ea typeface="Raleway"/>
                <a:cs typeface="Raleway"/>
                <a:sym typeface="Raleway"/>
              </a:endParaRPr>
            </a:p>
            <a:p>
              <a:pPr indent="0" lvl="0" marL="0" rtl="0" algn="l">
                <a:lnSpc>
                  <a:spcPct val="115000"/>
                </a:lnSpc>
                <a:spcBef>
                  <a:spcPts val="1500"/>
                </a:spcBef>
                <a:spcAft>
                  <a:spcPts val="0"/>
                </a:spcAft>
                <a:buClr>
                  <a:schemeClr val="dk2"/>
                </a:buClr>
                <a:buSzPts val="1100"/>
                <a:buFont typeface="Arial"/>
                <a:buNone/>
              </a:pPr>
              <a:r>
                <a:rPr lang="es" sz="1200">
                  <a:solidFill>
                    <a:schemeClr val="dk2"/>
                  </a:solidFill>
                  <a:latin typeface="Roboto"/>
                  <a:ea typeface="Roboto"/>
                  <a:cs typeface="Roboto"/>
                  <a:sym typeface="Roboto"/>
                </a:rPr>
                <a:t>El análisis de dispersión revela patrones notables en la relación entre densidad y superficie en los distritos de Madrid. En general, se observa una tendencia inversa, indicando que distritos más densamente poblados tienden a tener una menor superficie y viceversa.</a:t>
              </a:r>
              <a:endParaRPr sz="1200">
                <a:solidFill>
                  <a:schemeClr val="dk2"/>
                </a:solidFill>
                <a:latin typeface="Roboto"/>
                <a:ea typeface="Roboto"/>
                <a:cs typeface="Roboto"/>
                <a:sym typeface="Roboto"/>
              </a:endParaRPr>
            </a:p>
            <a:p>
              <a:pPr indent="0" lvl="0" marL="0" rtl="0" algn="l">
                <a:lnSpc>
                  <a:spcPct val="115000"/>
                </a:lnSpc>
                <a:spcBef>
                  <a:spcPts val="1500"/>
                </a:spcBef>
                <a:spcAft>
                  <a:spcPts val="1500"/>
                </a:spcAft>
                <a:buClr>
                  <a:schemeClr val="dk2"/>
                </a:buClr>
                <a:buSzPts val="1100"/>
                <a:buFont typeface="Arial"/>
                <a:buNone/>
              </a:pPr>
              <a:r>
                <a:rPr lang="es" sz="1200">
                  <a:solidFill>
                    <a:schemeClr val="dk2"/>
                  </a:solidFill>
                  <a:latin typeface="Roboto"/>
                  <a:ea typeface="Roboto"/>
                  <a:cs typeface="Roboto"/>
                  <a:sym typeface="Roboto"/>
                </a:rPr>
                <a:t>Destaca el distrito de Fuencarral-El Pardo como un outlier significativo, con una densidad inusualmente baja dada su amplia extensión. Esta particularidad sugiere una distribución de población menos concentrada y podría estar relacionada con factores geográficos o políticas de urbanización específicas</a:t>
              </a:r>
              <a:endParaRPr sz="1100">
                <a:solidFill>
                  <a:schemeClr val="dk2"/>
                </a:solidFill>
                <a:latin typeface="Raleway"/>
                <a:ea typeface="Raleway"/>
                <a:cs typeface="Raleway"/>
                <a:sym typeface="Raleway"/>
              </a:endParaRPr>
            </a:p>
          </p:txBody>
        </p:sp>
      </p:grpSp>
      <p:pic>
        <p:nvPicPr>
          <p:cNvPr id="98" name="Google Shape;98;p16"/>
          <p:cNvPicPr preferRelativeResize="0"/>
          <p:nvPr/>
        </p:nvPicPr>
        <p:blipFill>
          <a:blip r:embed="rId5">
            <a:alphaModFix/>
          </a:blip>
          <a:stretch>
            <a:fillRect/>
          </a:stretch>
        </p:blipFill>
        <p:spPr>
          <a:xfrm>
            <a:off x="4572000" y="1532738"/>
            <a:ext cx="4571999" cy="305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17"/>
          <p:cNvSpPr txBox="1"/>
          <p:nvPr>
            <p:ph idx="1" type="subTitle"/>
          </p:nvPr>
        </p:nvSpPr>
        <p:spPr>
          <a:xfrm>
            <a:off x="295650" y="0"/>
            <a:ext cx="9144000" cy="210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4800">
                <a:solidFill>
                  <a:schemeClr val="accent5"/>
                </a:solidFill>
                <a:latin typeface="Raleway"/>
                <a:ea typeface="Raleway"/>
                <a:cs typeface="Raleway"/>
                <a:sym typeface="Raleway"/>
              </a:rPr>
              <a:t>¿Hay más            </a:t>
            </a:r>
            <a:r>
              <a:rPr b="1" lang="es" sz="4600">
                <a:solidFill>
                  <a:schemeClr val="lt1"/>
                </a:solidFill>
                <a:latin typeface="Raleway"/>
                <a:ea typeface="Raleway"/>
                <a:cs typeface="Raleway"/>
                <a:sym typeface="Raleway"/>
              </a:rPr>
              <a:t>en los distritos</a:t>
            </a:r>
            <a:r>
              <a:rPr b="1" lang="es" sz="4800">
                <a:solidFill>
                  <a:schemeClr val="accent5"/>
                </a:solidFill>
                <a:latin typeface="Raleway"/>
                <a:ea typeface="Raleway"/>
                <a:cs typeface="Raleway"/>
                <a:sym typeface="Raleway"/>
              </a:rPr>
              <a:t> delincuencia       </a:t>
            </a:r>
            <a:r>
              <a:rPr b="1" lang="es" sz="4800">
                <a:solidFill>
                  <a:schemeClr val="lt1"/>
                </a:solidFill>
                <a:latin typeface="Raleway"/>
                <a:ea typeface="Raleway"/>
                <a:cs typeface="Raleway"/>
                <a:sym typeface="Raleway"/>
              </a:rPr>
              <a:t>más densos?</a:t>
            </a:r>
            <a:endParaRPr b="1" sz="4800">
              <a:solidFill>
                <a:schemeClr val="lt1"/>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rPr b="1" lang="es" sz="4800">
                <a:solidFill>
                  <a:schemeClr val="accent5"/>
                </a:solidFill>
                <a:latin typeface="Raleway"/>
                <a:ea typeface="Raleway"/>
                <a:cs typeface="Raleway"/>
                <a:sym typeface="Raleway"/>
              </a:rPr>
              <a:t>                                        </a:t>
            </a:r>
            <a:endParaRPr sz="1800">
              <a:solidFill>
                <a:schemeClr val="lt1"/>
              </a:solidFill>
            </a:endParaRPr>
          </a:p>
        </p:txBody>
      </p:sp>
      <p:grpSp>
        <p:nvGrpSpPr>
          <p:cNvPr id="104" name="Google Shape;104;p17"/>
          <p:cNvGrpSpPr/>
          <p:nvPr/>
        </p:nvGrpSpPr>
        <p:grpSpPr>
          <a:xfrm>
            <a:off x="4794555" y="1350376"/>
            <a:ext cx="4216586" cy="3562308"/>
            <a:chOff x="6803275" y="395363"/>
            <a:chExt cx="2245373" cy="2537076"/>
          </a:xfrm>
        </p:grpSpPr>
        <p:pic>
          <p:nvPicPr>
            <p:cNvPr id="105" name="Google Shape;105;p1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106" name="Google Shape;106;p17"/>
            <p:cNvPicPr preferRelativeResize="0"/>
            <p:nvPr/>
          </p:nvPicPr>
          <p:blipFill rotWithShape="1">
            <a:blip r:embed="rId4">
              <a:alphaModFix/>
            </a:blip>
            <a:srcRect b="10011" l="9244" r="2118" t="5926"/>
            <a:stretch/>
          </p:blipFill>
          <p:spPr>
            <a:xfrm rot="154826">
              <a:off x="7963306" y="419419"/>
              <a:ext cx="1077273" cy="382687"/>
            </a:xfrm>
            <a:prstGeom prst="rect">
              <a:avLst/>
            </a:prstGeom>
            <a:noFill/>
            <a:ln>
              <a:noFill/>
            </a:ln>
          </p:spPr>
        </p:pic>
        <p:sp>
          <p:nvSpPr>
            <p:cNvPr id="107" name="Google Shape;107;p17"/>
            <p:cNvSpPr txBox="1"/>
            <p:nvPr/>
          </p:nvSpPr>
          <p:spPr>
            <a:xfrm>
              <a:off x="6944800" y="624548"/>
              <a:ext cx="1929000" cy="20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latin typeface="Raleway"/>
                  <a:ea typeface="Raleway"/>
                  <a:cs typeface="Raleway"/>
                  <a:sym typeface="Raleway"/>
                </a:rPr>
                <a:t>Conclusiones:</a:t>
              </a:r>
              <a:endParaRPr b="1">
                <a:solidFill>
                  <a:schemeClr val="dk1"/>
                </a:solidFill>
                <a:latin typeface="Raleway"/>
                <a:ea typeface="Raleway"/>
                <a:cs typeface="Raleway"/>
                <a:sym typeface="Raleway"/>
              </a:endParaRPr>
            </a:p>
            <a:p>
              <a:pPr indent="0" lvl="0" marL="0" rtl="0" algn="l">
                <a:lnSpc>
                  <a:spcPct val="115000"/>
                </a:lnSpc>
                <a:spcBef>
                  <a:spcPts val="1500"/>
                </a:spcBef>
                <a:spcAft>
                  <a:spcPts val="1500"/>
                </a:spcAft>
                <a:buClr>
                  <a:schemeClr val="dk2"/>
                </a:buClr>
                <a:buSzPts val="1100"/>
                <a:buFont typeface="Arial"/>
                <a:buNone/>
              </a:pPr>
              <a:r>
                <a:rPr lang="es" sz="1200">
                  <a:solidFill>
                    <a:schemeClr val="dk2"/>
                  </a:solidFill>
                  <a:latin typeface="Roboto"/>
                  <a:ea typeface="Roboto"/>
                  <a:cs typeface="Roboto"/>
                  <a:sym typeface="Roboto"/>
                </a:rPr>
                <a:t>La densidad de población no parece estar directamente relacionada con la incidencia de delitos en los distritos de Madrid. Contrario a la intuición, el distrito Centro, a pesar de no ser el más denso, registra la mayor cantidad de delitos. Esto sugiere que otros factores podrían estar influyendo en la tasa de criminalidad en esta área, desafiando la suposición de una correlación directa entre densidad y delitos.</a:t>
              </a:r>
              <a:endParaRPr b="1" sz="1100">
                <a:solidFill>
                  <a:schemeClr val="dk1"/>
                </a:solidFill>
                <a:latin typeface="Raleway"/>
                <a:ea typeface="Raleway"/>
                <a:cs typeface="Raleway"/>
                <a:sym typeface="Raleway"/>
              </a:endParaRPr>
            </a:p>
          </p:txBody>
        </p:sp>
      </p:grpSp>
      <p:sp>
        <p:nvSpPr>
          <p:cNvPr id="108" name="Google Shape;108;p17"/>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s" sz="1200">
                <a:solidFill>
                  <a:schemeClr val="lt2"/>
                </a:solidFill>
                <a:latin typeface="Lato"/>
                <a:ea typeface="Lato"/>
                <a:cs typeface="Lato"/>
                <a:sym typeface="Lato"/>
              </a:rPr>
              <a:t>Esta historia es solo para fines ilustrativos.</a:t>
            </a:r>
            <a:endParaRPr i="1" sz="1200">
              <a:solidFill>
                <a:schemeClr val="lt2"/>
              </a:solidFill>
              <a:latin typeface="Lato"/>
              <a:ea typeface="Lato"/>
              <a:cs typeface="Lato"/>
              <a:sym typeface="Lato"/>
            </a:endParaRPr>
          </a:p>
        </p:txBody>
      </p:sp>
      <p:pic>
        <p:nvPicPr>
          <p:cNvPr id="109" name="Google Shape;109;p17"/>
          <p:cNvPicPr preferRelativeResize="0"/>
          <p:nvPr/>
        </p:nvPicPr>
        <p:blipFill>
          <a:blip r:embed="rId5">
            <a:alphaModFix/>
          </a:blip>
          <a:stretch>
            <a:fillRect/>
          </a:stretch>
        </p:blipFill>
        <p:spPr>
          <a:xfrm>
            <a:off x="283100" y="1499075"/>
            <a:ext cx="4153961" cy="350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18"/>
          <p:cNvSpPr txBox="1"/>
          <p:nvPr>
            <p:ph idx="1" type="body"/>
          </p:nvPr>
        </p:nvSpPr>
        <p:spPr>
          <a:xfrm>
            <a:off x="304800" y="-160575"/>
            <a:ext cx="8637900" cy="22680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Clr>
                <a:schemeClr val="dk2"/>
              </a:buClr>
              <a:buSzPts val="1100"/>
              <a:buFont typeface="Arial"/>
              <a:buNone/>
            </a:pPr>
            <a:r>
              <a:rPr b="1" lang="es" sz="3600">
                <a:solidFill>
                  <a:schemeClr val="dk1"/>
                </a:solidFill>
                <a:latin typeface="Raleway"/>
                <a:ea typeface="Raleway"/>
                <a:cs typeface="Raleway"/>
                <a:sym typeface="Raleway"/>
              </a:rPr>
              <a:t>Distribución de la población por edad</a:t>
            </a:r>
            <a:r>
              <a:rPr lang="es" sz="3600">
                <a:solidFill>
                  <a:schemeClr val="dk1"/>
                </a:solidFill>
                <a:latin typeface="Raleway"/>
                <a:ea typeface="Raleway"/>
                <a:cs typeface="Raleway"/>
                <a:sym typeface="Raleway"/>
              </a:rPr>
              <a:t>:</a:t>
            </a:r>
            <a:endParaRPr sz="3600">
              <a:solidFill>
                <a:schemeClr val="dk1"/>
              </a:solidFill>
              <a:latin typeface="Raleway"/>
              <a:ea typeface="Raleway"/>
              <a:cs typeface="Raleway"/>
              <a:sym typeface="Raleway"/>
            </a:endParaRPr>
          </a:p>
          <a:p>
            <a:pPr indent="0" lvl="0" marL="0" rtl="0" algn="l">
              <a:lnSpc>
                <a:spcPct val="135714"/>
              </a:lnSpc>
              <a:spcBef>
                <a:spcPts val="0"/>
              </a:spcBef>
              <a:spcAft>
                <a:spcPts val="0"/>
              </a:spcAft>
              <a:buClr>
                <a:schemeClr val="dk2"/>
              </a:buClr>
              <a:buSzPts val="1100"/>
              <a:buFont typeface="Arial"/>
              <a:buNone/>
            </a:pPr>
            <a:r>
              <a:rPr lang="es" sz="1050">
                <a:latin typeface="Courier New"/>
                <a:ea typeface="Courier New"/>
                <a:cs typeface="Courier New"/>
                <a:sym typeface="Courier New"/>
              </a:rPr>
              <a:t> </a:t>
            </a:r>
            <a:r>
              <a:rPr lang="es">
                <a:latin typeface="Raleway"/>
                <a:ea typeface="Raleway"/>
                <a:cs typeface="Raleway"/>
                <a:sym typeface="Raleway"/>
              </a:rPr>
              <a:t>Representación la distribución de la población por grupos de edad ('0-15 años', '16-64 años', '65 o más años') en diferentes municipios o distritos.</a:t>
            </a:r>
            <a:endParaRPr b="1" sz="3000">
              <a:solidFill>
                <a:schemeClr val="dk1"/>
              </a:solidFill>
            </a:endParaRPr>
          </a:p>
        </p:txBody>
      </p:sp>
      <p:grpSp>
        <p:nvGrpSpPr>
          <p:cNvPr id="115" name="Google Shape;115;p18"/>
          <p:cNvGrpSpPr/>
          <p:nvPr/>
        </p:nvGrpSpPr>
        <p:grpSpPr>
          <a:xfrm>
            <a:off x="4727741" y="1874925"/>
            <a:ext cx="4195656" cy="3233903"/>
            <a:chOff x="6803275" y="223523"/>
            <a:chExt cx="2503823" cy="2708916"/>
          </a:xfrm>
        </p:grpSpPr>
        <p:pic>
          <p:nvPicPr>
            <p:cNvPr id="116" name="Google Shape;116;p1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117" name="Google Shape;117;p18"/>
            <p:cNvPicPr preferRelativeResize="0"/>
            <p:nvPr/>
          </p:nvPicPr>
          <p:blipFill rotWithShape="1">
            <a:blip r:embed="rId4">
              <a:alphaModFix/>
            </a:blip>
            <a:srcRect b="10011" l="9244" r="2118" t="5926"/>
            <a:stretch/>
          </p:blipFill>
          <p:spPr>
            <a:xfrm rot="1267305">
              <a:off x="8189195" y="423551"/>
              <a:ext cx="1124609" cy="374171"/>
            </a:xfrm>
            <a:prstGeom prst="rect">
              <a:avLst/>
            </a:prstGeom>
            <a:noFill/>
            <a:ln>
              <a:noFill/>
            </a:ln>
          </p:spPr>
        </p:pic>
        <p:sp>
          <p:nvSpPr>
            <p:cNvPr id="118" name="Google Shape;118;p18"/>
            <p:cNvSpPr txBox="1"/>
            <p:nvPr/>
          </p:nvSpPr>
          <p:spPr>
            <a:xfrm>
              <a:off x="6944812" y="420237"/>
              <a:ext cx="2212200" cy="22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s">
                  <a:solidFill>
                    <a:schemeClr val="dk1"/>
                  </a:solidFill>
                  <a:latin typeface="Raleway"/>
                  <a:ea typeface="Raleway"/>
                  <a:cs typeface="Raleway"/>
                  <a:sym typeface="Raleway"/>
                </a:rPr>
                <a:t>Conclusión:</a:t>
              </a:r>
              <a:endParaRPr b="1">
                <a:solidFill>
                  <a:schemeClr val="dk1"/>
                </a:solidFill>
                <a:latin typeface="Raleway"/>
                <a:ea typeface="Raleway"/>
                <a:cs typeface="Raleway"/>
                <a:sym typeface="Raleway"/>
              </a:endParaRPr>
            </a:p>
            <a:p>
              <a:pPr indent="-304800" lvl="0" marL="457200" rtl="0" algn="l">
                <a:lnSpc>
                  <a:spcPct val="115000"/>
                </a:lnSpc>
                <a:spcBef>
                  <a:spcPts val="1500"/>
                </a:spcBef>
                <a:spcAft>
                  <a:spcPts val="0"/>
                </a:spcAft>
                <a:buClr>
                  <a:schemeClr val="dk2"/>
                </a:buClr>
                <a:buSzPts val="1200"/>
                <a:buFont typeface="Roboto"/>
                <a:buChar char="●"/>
              </a:pPr>
              <a:r>
                <a:rPr b="1" lang="es" sz="1200">
                  <a:solidFill>
                    <a:schemeClr val="dk2"/>
                  </a:solidFill>
                  <a:latin typeface="Roboto"/>
                  <a:ea typeface="Roboto"/>
                  <a:cs typeface="Roboto"/>
                  <a:sym typeface="Roboto"/>
                </a:rPr>
                <a:t>Salamanca:</a:t>
              </a:r>
              <a:r>
                <a:rPr lang="es" sz="1200">
                  <a:solidFill>
                    <a:schemeClr val="dk2"/>
                  </a:solidFill>
                  <a:latin typeface="Roboto"/>
                  <a:ea typeface="Roboto"/>
                  <a:cs typeface="Roboto"/>
                  <a:sym typeface="Roboto"/>
                </a:rPr>
                <a:t> Mayor concentración de niños menores de 15 años.</a:t>
              </a:r>
              <a:endParaRPr sz="12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b="1" lang="es" sz="1200">
                  <a:solidFill>
                    <a:schemeClr val="dk2"/>
                  </a:solidFill>
                  <a:latin typeface="Roboto"/>
                  <a:ea typeface="Roboto"/>
                  <a:cs typeface="Roboto"/>
                  <a:sym typeface="Roboto"/>
                </a:rPr>
                <a:t>Carabanchel, Chamberí, Ciudad Lineal y Latina: </a:t>
              </a:r>
              <a:r>
                <a:rPr lang="es" sz="1200">
                  <a:solidFill>
                    <a:schemeClr val="dk2"/>
                  </a:solidFill>
                  <a:latin typeface="Roboto"/>
                  <a:ea typeface="Roboto"/>
                  <a:cs typeface="Roboto"/>
                  <a:sym typeface="Roboto"/>
                </a:rPr>
                <a:t>Mayor proporción de personas mayores de 65 años.</a:t>
              </a:r>
              <a:endParaRPr sz="1200">
                <a:solidFill>
                  <a:schemeClr val="dk2"/>
                </a:solidFill>
                <a:latin typeface="Roboto"/>
                <a:ea typeface="Roboto"/>
                <a:cs typeface="Roboto"/>
                <a:sym typeface="Roboto"/>
              </a:endParaRPr>
            </a:p>
            <a:p>
              <a:pPr indent="0" lvl="0" marL="0" rtl="0" algn="l">
                <a:lnSpc>
                  <a:spcPct val="115000"/>
                </a:lnSpc>
                <a:spcBef>
                  <a:spcPts val="1500"/>
                </a:spcBef>
                <a:spcAft>
                  <a:spcPts val="0"/>
                </a:spcAft>
                <a:buClr>
                  <a:schemeClr val="dk2"/>
                </a:buClr>
                <a:buSzPts val="1100"/>
                <a:buFont typeface="Arial"/>
                <a:buNone/>
              </a:pPr>
              <a:r>
                <a:rPr lang="es" sz="1200">
                  <a:solidFill>
                    <a:schemeClr val="dk2"/>
                  </a:solidFill>
                  <a:latin typeface="Roboto"/>
                  <a:ea typeface="Roboto"/>
                  <a:cs typeface="Roboto"/>
                  <a:sym typeface="Roboto"/>
                </a:rPr>
                <a:t>La correlación alta (0.998) entre la población total y el grupo de edad de 16-64 años indica una distribución equitativa entre edades productivas. Esto guiará la asignación de recursos.</a:t>
              </a:r>
              <a:endParaRPr sz="1200">
                <a:solidFill>
                  <a:schemeClr val="dk2"/>
                </a:solidFill>
                <a:latin typeface="Roboto"/>
                <a:ea typeface="Roboto"/>
                <a:cs typeface="Roboto"/>
                <a:sym typeface="Roboto"/>
              </a:endParaRPr>
            </a:p>
            <a:p>
              <a:pPr indent="0" lvl="0" marL="0" rtl="0" algn="l">
                <a:spcBef>
                  <a:spcPts val="0"/>
                </a:spcBef>
                <a:spcAft>
                  <a:spcPts val="800"/>
                </a:spcAft>
                <a:buNone/>
              </a:pPr>
              <a:r>
                <a:t/>
              </a:r>
              <a:endParaRPr sz="1100">
                <a:solidFill>
                  <a:schemeClr val="dk2"/>
                </a:solidFill>
                <a:latin typeface="Raleway"/>
                <a:ea typeface="Raleway"/>
                <a:cs typeface="Raleway"/>
                <a:sym typeface="Raleway"/>
              </a:endParaRPr>
            </a:p>
          </p:txBody>
        </p:sp>
      </p:grpSp>
      <p:pic>
        <p:nvPicPr>
          <p:cNvPr id="119" name="Google Shape;119;p18"/>
          <p:cNvPicPr preferRelativeResize="0"/>
          <p:nvPr/>
        </p:nvPicPr>
        <p:blipFill>
          <a:blip r:embed="rId5">
            <a:alphaModFix/>
          </a:blip>
          <a:stretch>
            <a:fillRect/>
          </a:stretch>
        </p:blipFill>
        <p:spPr>
          <a:xfrm>
            <a:off x="304800" y="2107413"/>
            <a:ext cx="4267200" cy="24817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152400" y="115300"/>
            <a:ext cx="8861250" cy="4948001"/>
          </a:xfrm>
          <a:prstGeom prst="rect">
            <a:avLst/>
          </a:prstGeom>
          <a:noFill/>
          <a:ln>
            <a:noFill/>
          </a:ln>
        </p:spPr>
      </p:pic>
      <p:grpSp>
        <p:nvGrpSpPr>
          <p:cNvPr id="125" name="Google Shape;125;p19"/>
          <p:cNvGrpSpPr/>
          <p:nvPr/>
        </p:nvGrpSpPr>
        <p:grpSpPr>
          <a:xfrm>
            <a:off x="378004" y="-68"/>
            <a:ext cx="2909080" cy="4902340"/>
            <a:chOff x="1675711" y="395363"/>
            <a:chExt cx="2435803" cy="2563047"/>
          </a:xfrm>
        </p:grpSpPr>
        <p:pic>
          <p:nvPicPr>
            <p:cNvPr id="126" name="Google Shape;126;p19"/>
            <p:cNvPicPr preferRelativeResize="0"/>
            <p:nvPr/>
          </p:nvPicPr>
          <p:blipFill>
            <a:blip r:embed="rId4">
              <a:alphaModFix/>
            </a:blip>
            <a:stretch>
              <a:fillRect/>
            </a:stretch>
          </p:blipFill>
          <p:spPr>
            <a:xfrm>
              <a:off x="1675711" y="453416"/>
              <a:ext cx="2212050" cy="2504994"/>
            </a:xfrm>
            <a:prstGeom prst="rect">
              <a:avLst/>
            </a:prstGeom>
            <a:noFill/>
            <a:ln>
              <a:noFill/>
            </a:ln>
          </p:spPr>
        </p:pic>
        <p:pic>
          <p:nvPicPr>
            <p:cNvPr descr="Trozo de cinta adhesiva que pega una nota a la diapositiva" id="127" name="Google Shape;127;p19"/>
            <p:cNvPicPr preferRelativeResize="0"/>
            <p:nvPr/>
          </p:nvPicPr>
          <p:blipFill rotWithShape="1">
            <a:blip r:embed="rId5">
              <a:alphaModFix/>
            </a:blip>
            <a:srcRect b="10011" l="9244" r="2118" t="5926"/>
            <a:stretch/>
          </p:blipFill>
          <p:spPr>
            <a:xfrm rot="154826">
              <a:off x="3026172" y="419419"/>
              <a:ext cx="1077273" cy="382687"/>
            </a:xfrm>
            <a:prstGeom prst="rect">
              <a:avLst/>
            </a:prstGeom>
            <a:noFill/>
            <a:ln>
              <a:noFill/>
            </a:ln>
          </p:spPr>
        </p:pic>
        <p:sp>
          <p:nvSpPr>
            <p:cNvPr id="128" name="Google Shape;128;p19"/>
            <p:cNvSpPr txBox="1"/>
            <p:nvPr/>
          </p:nvSpPr>
          <p:spPr>
            <a:xfrm>
              <a:off x="1817234" y="565766"/>
              <a:ext cx="1929000" cy="22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latin typeface="Raleway"/>
                  <a:ea typeface="Raleway"/>
                  <a:cs typeface="Raleway"/>
                  <a:sym typeface="Raleway"/>
                </a:rPr>
                <a:t>Conclusiones:</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s" sz="1100">
                  <a:solidFill>
                    <a:schemeClr val="dk2"/>
                  </a:solidFill>
                  <a:latin typeface="Raleway"/>
                  <a:ea typeface="Raleway"/>
                  <a:cs typeface="Raleway"/>
                  <a:sym typeface="Raleway"/>
                </a:rPr>
                <a:t>El gráfico de dispersión muestra una variación significativa en la relación entre la tasa de desempleo y el índice de población activa por distrito. A través del análisis de la media, se observa que todos los distritos tienen una tasa de participación laboral del 70% o superior. Sin embargo, se destaca una situación preocupante en los distritos de Villaverde y Puente de Vallecas, donde a pesar de una alta tasa de población activa (80-90%), el desempleo es considerablemente más elevado que en otros distritos. Esto indica la necesidad de un enfoque específico para abordar la situación laboral en estos dos distritos.</a:t>
              </a:r>
              <a:endParaRPr b="1" sz="1100">
                <a:solidFill>
                  <a:schemeClr val="dk1"/>
                </a:solidFill>
                <a:latin typeface="Raleway"/>
                <a:ea typeface="Raleway"/>
                <a:cs typeface="Raleway"/>
                <a:sym typeface="Raleway"/>
              </a:endParaRPr>
            </a:p>
          </p:txBody>
        </p:sp>
      </p:grpSp>
      <p:sp>
        <p:nvSpPr>
          <p:cNvPr id="129" name="Google Shape;129;p19"/>
          <p:cNvSpPr txBox="1"/>
          <p:nvPr>
            <p:ph idx="1" type="body"/>
          </p:nvPr>
        </p:nvSpPr>
        <p:spPr>
          <a:xfrm>
            <a:off x="3133350" y="466475"/>
            <a:ext cx="5880300" cy="14835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s" sz="3000">
                <a:solidFill>
                  <a:schemeClr val="dk1"/>
                </a:solidFill>
              </a:rPr>
              <a:t>Tasa de desempleo vs. Índice de estructura de la población activa</a:t>
            </a:r>
            <a:endParaRPr sz="1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0"/>
          <p:cNvPicPr preferRelativeResize="0"/>
          <p:nvPr/>
        </p:nvPicPr>
        <p:blipFill>
          <a:blip r:embed="rId3">
            <a:alphaModFix amt="54000"/>
          </a:blip>
          <a:stretch>
            <a:fillRect/>
          </a:stretch>
        </p:blipFill>
        <p:spPr>
          <a:xfrm>
            <a:off x="6259750" y="476100"/>
            <a:ext cx="2480925" cy="2480925"/>
          </a:xfrm>
          <a:prstGeom prst="rect">
            <a:avLst/>
          </a:prstGeom>
          <a:noFill/>
          <a:ln>
            <a:noFill/>
          </a:ln>
        </p:spPr>
      </p:pic>
      <p:pic>
        <p:nvPicPr>
          <p:cNvPr id="135" name="Google Shape;135;p20"/>
          <p:cNvPicPr preferRelativeResize="0"/>
          <p:nvPr/>
        </p:nvPicPr>
        <p:blipFill>
          <a:blip r:embed="rId4">
            <a:alphaModFix amt="42000"/>
          </a:blip>
          <a:stretch>
            <a:fillRect/>
          </a:stretch>
        </p:blipFill>
        <p:spPr>
          <a:xfrm>
            <a:off x="4651375" y="1297750"/>
            <a:ext cx="3031200" cy="3031200"/>
          </a:xfrm>
          <a:prstGeom prst="rect">
            <a:avLst/>
          </a:prstGeom>
          <a:noFill/>
          <a:ln>
            <a:noFill/>
          </a:ln>
        </p:spPr>
      </p:pic>
      <p:grpSp>
        <p:nvGrpSpPr>
          <p:cNvPr id="136" name="Google Shape;136;p20"/>
          <p:cNvGrpSpPr/>
          <p:nvPr/>
        </p:nvGrpSpPr>
        <p:grpSpPr>
          <a:xfrm>
            <a:off x="5210580" y="630039"/>
            <a:ext cx="3933910" cy="4418317"/>
            <a:chOff x="6803275" y="395363"/>
            <a:chExt cx="2212050" cy="2537076"/>
          </a:xfrm>
        </p:grpSpPr>
        <p:pic>
          <p:nvPicPr>
            <p:cNvPr id="137" name="Google Shape;137;p20"/>
            <p:cNvPicPr preferRelativeResize="0"/>
            <p:nvPr/>
          </p:nvPicPr>
          <p:blipFill>
            <a:blip r:embed="rId5">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138" name="Google Shape;138;p20"/>
            <p:cNvPicPr preferRelativeResize="0"/>
            <p:nvPr/>
          </p:nvPicPr>
          <p:blipFill rotWithShape="1">
            <a:blip r:embed="rId6">
              <a:alphaModFix/>
            </a:blip>
            <a:srcRect b="10011" l="9244" r="2118" t="5926"/>
            <a:stretch/>
          </p:blipFill>
          <p:spPr>
            <a:xfrm rot="154826">
              <a:off x="7370663" y="419419"/>
              <a:ext cx="1077273" cy="382687"/>
            </a:xfrm>
            <a:prstGeom prst="rect">
              <a:avLst/>
            </a:prstGeom>
            <a:noFill/>
            <a:ln>
              <a:noFill/>
            </a:ln>
          </p:spPr>
        </p:pic>
        <p:sp>
          <p:nvSpPr>
            <p:cNvPr id="139" name="Google Shape;139;p20"/>
            <p:cNvSpPr txBox="1"/>
            <p:nvPr/>
          </p:nvSpPr>
          <p:spPr>
            <a:xfrm>
              <a:off x="6944800" y="677936"/>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latin typeface="Raleway"/>
                  <a:ea typeface="Raleway"/>
                  <a:cs typeface="Raleway"/>
                  <a:sym typeface="Raleway"/>
                </a:rPr>
                <a:t>Conclusión:</a:t>
              </a:r>
              <a:endParaRPr sz="1200">
                <a:solidFill>
                  <a:schemeClr val="dk2"/>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s" sz="1200">
                  <a:solidFill>
                    <a:schemeClr val="dk2"/>
                  </a:solidFill>
                  <a:latin typeface="Raleway"/>
                  <a:ea typeface="Raleway"/>
                  <a:cs typeface="Raleway"/>
                  <a:sym typeface="Raleway"/>
                </a:rPr>
                <a:t>- Existe una correlación directa entre el nivel de ingresos y la calidad de vida percibida en el barrio.</a:t>
              </a:r>
              <a:endParaRPr sz="1200">
                <a:solidFill>
                  <a:schemeClr val="dk2"/>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s" sz="1200">
                  <a:solidFill>
                    <a:schemeClr val="dk2"/>
                  </a:solidFill>
                  <a:latin typeface="Raleway"/>
                  <a:ea typeface="Raleway"/>
                  <a:cs typeface="Raleway"/>
                  <a:sym typeface="Raleway"/>
                </a:rPr>
                <a:t>- Las instalaciones deportivas se relacionan con áreas verdes, pero no influyen significativamente en la calidad de vida ni en la satisfacción.</a:t>
              </a:r>
              <a:endParaRPr sz="1200">
                <a:solidFill>
                  <a:schemeClr val="dk2"/>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s" sz="1200">
                  <a:solidFill>
                    <a:schemeClr val="dk2"/>
                  </a:solidFill>
                  <a:latin typeface="Raleway"/>
                  <a:ea typeface="Raleway"/>
                  <a:cs typeface="Raleway"/>
                  <a:sym typeface="Raleway"/>
                </a:rPr>
                <a:t>- Las actividades económicas están vinculadas a servicios como bibliotecas, atención médica y educación, sin embargo, no inciden en la calidad de vida.</a:t>
              </a:r>
              <a:endParaRPr sz="1200">
                <a:solidFill>
                  <a:schemeClr val="dk2"/>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s" sz="1200">
                  <a:solidFill>
                    <a:schemeClr val="dk2"/>
                  </a:solidFill>
                  <a:latin typeface="Raleway"/>
                  <a:ea typeface="Raleway"/>
                  <a:cs typeface="Raleway"/>
                  <a:sym typeface="Raleway"/>
                </a:rPr>
                <a:t>- Una alta tasa de desempleo no implica automáticamente una baja calidad de vida.</a:t>
              </a:r>
              <a:endParaRPr sz="1200">
                <a:solidFill>
                  <a:schemeClr val="dk2"/>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s" sz="1200">
                  <a:solidFill>
                    <a:schemeClr val="dk2"/>
                  </a:solidFill>
                  <a:latin typeface="Raleway"/>
                  <a:ea typeface="Raleway"/>
                  <a:cs typeface="Raleway"/>
                  <a:sym typeface="Raleway"/>
                </a:rPr>
                <a:t>- En última instancia, la calidad de vida está directamente relacionada con el nivel de ingresos en los hogares.</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t/>
              </a:r>
              <a:endParaRPr sz="1200">
                <a:solidFill>
                  <a:schemeClr val="dk2"/>
                </a:solidFill>
                <a:latin typeface="Raleway"/>
                <a:ea typeface="Raleway"/>
                <a:cs typeface="Raleway"/>
                <a:sym typeface="Raleway"/>
              </a:endParaRPr>
            </a:p>
          </p:txBody>
        </p:sp>
      </p:grpSp>
      <p:sp>
        <p:nvSpPr>
          <p:cNvPr id="140" name="Google Shape;140;p20"/>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200">
                <a:solidFill>
                  <a:schemeClr val="lt2"/>
                </a:solidFill>
                <a:latin typeface="Lato"/>
                <a:ea typeface="Lato"/>
                <a:cs typeface="Lato"/>
                <a:sym typeface="Lato"/>
              </a:rPr>
              <a:t>Fuente</a:t>
            </a:r>
            <a:r>
              <a:rPr lang="es" sz="1200">
                <a:solidFill>
                  <a:schemeClr val="lt2"/>
                </a:solidFill>
                <a:latin typeface="Lato"/>
                <a:ea typeface="Lato"/>
                <a:cs typeface="Lato"/>
                <a:sym typeface="Lato"/>
              </a:rPr>
              <a:t>: </a:t>
            </a:r>
            <a:r>
              <a:rPr lang="es" sz="1200" u="sng">
                <a:solidFill>
                  <a:schemeClr val="dk1"/>
                </a:solidFill>
                <a:latin typeface="Lato"/>
                <a:ea typeface="Lato"/>
                <a:cs typeface="Lato"/>
                <a:sym typeface="Lato"/>
                <a:hlinkClick r:id="rId7">
                  <a:extLst>
                    <a:ext uri="{A12FA001-AC4F-418D-AE19-62706E023703}">
                      <ahyp:hlinkClr val="tx"/>
                    </a:ext>
                  </a:extLst>
                </a:hlinkClick>
              </a:rPr>
              <a:t>travel.trade.gov</a:t>
            </a:r>
            <a:endParaRPr sz="1200">
              <a:solidFill>
                <a:schemeClr val="dk1"/>
              </a:solidFill>
              <a:latin typeface="Lato"/>
              <a:ea typeface="Lato"/>
              <a:cs typeface="Lato"/>
              <a:sym typeface="Lato"/>
            </a:endParaRPr>
          </a:p>
        </p:txBody>
      </p:sp>
      <p:pic>
        <p:nvPicPr>
          <p:cNvPr id="141" name="Google Shape;141;p20"/>
          <p:cNvPicPr preferRelativeResize="0"/>
          <p:nvPr/>
        </p:nvPicPr>
        <p:blipFill rotWithShape="1">
          <a:blip r:embed="rId8">
            <a:alphaModFix/>
          </a:blip>
          <a:srcRect b="-1165" l="0" r="25261" t="12174"/>
          <a:stretch/>
        </p:blipFill>
        <p:spPr>
          <a:xfrm>
            <a:off x="0" y="630050"/>
            <a:ext cx="4612224" cy="4577150"/>
          </a:xfrm>
          <a:prstGeom prst="rect">
            <a:avLst/>
          </a:prstGeom>
          <a:noFill/>
          <a:ln>
            <a:noFill/>
          </a:ln>
        </p:spPr>
      </p:pic>
      <p:sp>
        <p:nvSpPr>
          <p:cNvPr id="142" name="Google Shape;142;p20"/>
          <p:cNvSpPr txBox="1"/>
          <p:nvPr>
            <p:ph type="title"/>
          </p:nvPr>
        </p:nvSpPr>
        <p:spPr>
          <a:xfrm>
            <a:off x="0" y="0"/>
            <a:ext cx="9144000" cy="80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4200">
                <a:solidFill>
                  <a:schemeClr val="lt2"/>
                </a:solidFill>
              </a:rPr>
              <a:t>Relación entre variables</a:t>
            </a:r>
            <a:endParaRPr sz="4200">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21"/>
          <p:cNvSpPr txBox="1"/>
          <p:nvPr>
            <p:ph idx="1" type="body"/>
          </p:nvPr>
        </p:nvSpPr>
        <p:spPr>
          <a:xfrm>
            <a:off x="475975" y="406300"/>
            <a:ext cx="3504000" cy="14835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s" sz="2100">
                <a:solidFill>
                  <a:schemeClr val="dk1"/>
                </a:solidFill>
              </a:rPr>
              <a:t>La Calidad de Vida depende de la Renta Anual en los Hogares</a:t>
            </a:r>
            <a:endParaRPr sz="900">
              <a:solidFill>
                <a:srgbClr val="000000"/>
              </a:solidFill>
            </a:endParaRPr>
          </a:p>
        </p:txBody>
      </p:sp>
      <p:pic>
        <p:nvPicPr>
          <p:cNvPr id="148" name="Google Shape;148;p21"/>
          <p:cNvPicPr preferRelativeResize="0"/>
          <p:nvPr/>
        </p:nvPicPr>
        <p:blipFill rotWithShape="1">
          <a:blip r:embed="rId3">
            <a:alphaModFix/>
          </a:blip>
          <a:srcRect b="0" l="3861" r="9370" t="7766"/>
          <a:stretch/>
        </p:blipFill>
        <p:spPr>
          <a:xfrm>
            <a:off x="475975" y="2220825"/>
            <a:ext cx="4286249" cy="2680025"/>
          </a:xfrm>
          <a:prstGeom prst="rect">
            <a:avLst/>
          </a:prstGeom>
          <a:noFill/>
          <a:ln>
            <a:noFill/>
          </a:ln>
        </p:spPr>
      </p:pic>
      <p:pic>
        <p:nvPicPr>
          <p:cNvPr id="149" name="Google Shape;149;p21"/>
          <p:cNvPicPr preferRelativeResize="0"/>
          <p:nvPr/>
        </p:nvPicPr>
        <p:blipFill rotWithShape="1">
          <a:blip r:embed="rId4">
            <a:alphaModFix/>
          </a:blip>
          <a:srcRect b="0" l="6106" r="9782" t="7089"/>
          <a:stretch/>
        </p:blipFill>
        <p:spPr>
          <a:xfrm>
            <a:off x="5178575" y="298625"/>
            <a:ext cx="3429002" cy="2273125"/>
          </a:xfrm>
          <a:prstGeom prst="rect">
            <a:avLst/>
          </a:prstGeom>
          <a:noFill/>
          <a:ln>
            <a:noFill/>
          </a:ln>
        </p:spPr>
      </p:pic>
      <p:sp>
        <p:nvSpPr>
          <p:cNvPr id="150" name="Google Shape;150;p21"/>
          <p:cNvSpPr txBox="1"/>
          <p:nvPr>
            <p:ph idx="1" type="body"/>
          </p:nvPr>
        </p:nvSpPr>
        <p:spPr>
          <a:xfrm>
            <a:off x="5141075" y="2934925"/>
            <a:ext cx="3504000" cy="14835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s" sz="2100">
                <a:solidFill>
                  <a:schemeClr val="dk1"/>
                </a:solidFill>
              </a:rPr>
              <a:t>Y es indirectamente proporcional a la tasa de desempleo</a:t>
            </a:r>
            <a:endParaRPr sz="9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