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517DB-AFCD-4111-81B2-581DA3B9B140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094A984-B1EA-4D6E-8F7A-BF272EE40221}">
      <dgm:prSet custT="1"/>
      <dgm:spPr>
        <a:solidFill>
          <a:schemeClr val="accent3"/>
        </a:solidFill>
      </dgm:spPr>
      <dgm:t>
        <a:bodyPr/>
        <a:lstStyle/>
        <a:p>
          <a:pPr latinLnBrk="1"/>
          <a:r>
            <a:rPr lang="ko-KR" altLang="en-US" sz="1600" dirty="0"/>
            <a:t>대략적인 시설 소개 </a:t>
          </a:r>
          <a:endParaRPr lang="en-US" altLang="ko-KR" sz="1600" dirty="0"/>
        </a:p>
        <a:p>
          <a:pPr latinLnBrk="1"/>
          <a:r>
            <a:rPr lang="ko-KR" altLang="en-US" sz="1600" dirty="0"/>
            <a:t>위치 </a:t>
          </a:r>
          <a:r>
            <a:rPr lang="en-US" altLang="ko-KR" sz="1600" dirty="0"/>
            <a:t>: </a:t>
          </a:r>
          <a:r>
            <a:rPr lang="ko-KR" altLang="en-US" sz="1600" dirty="0"/>
            <a:t>찾아오는 길 </a:t>
          </a:r>
          <a:endParaRPr lang="en-US" altLang="ko-KR" sz="1600" dirty="0"/>
        </a:p>
        <a:p>
          <a:pPr latinLnBrk="1"/>
          <a:r>
            <a:rPr lang="ko-KR" altLang="en-US" sz="1600" dirty="0"/>
            <a:t>주요 명소 소개</a:t>
          </a:r>
          <a:endParaRPr lang="en-US" altLang="ko-KR" sz="1600" dirty="0"/>
        </a:p>
      </dgm:t>
    </dgm:pt>
    <dgm:pt modelId="{03B6BC85-6852-49B8-A1B9-593262243184}" type="parTrans" cxnId="{DB683839-8AB1-42C4-8C51-CA56EBB9B03F}">
      <dgm:prSet/>
      <dgm:spPr/>
      <dgm:t>
        <a:bodyPr/>
        <a:lstStyle/>
        <a:p>
          <a:pPr latinLnBrk="1"/>
          <a:endParaRPr lang="ko-KR" altLang="en-US"/>
        </a:p>
      </dgm:t>
    </dgm:pt>
    <dgm:pt modelId="{402EC373-2C71-4969-947C-F22F6DAE8720}" type="sibTrans" cxnId="{DB683839-8AB1-42C4-8C51-CA56EBB9B03F}">
      <dgm:prSet/>
      <dgm:spPr/>
      <dgm:t>
        <a:bodyPr/>
        <a:lstStyle/>
        <a:p>
          <a:pPr latinLnBrk="1"/>
          <a:endParaRPr lang="ko-KR" altLang="en-US"/>
        </a:p>
      </dgm:t>
    </dgm:pt>
    <dgm:pt modelId="{057CA408-A653-4C2E-9306-020F4917DC34}">
      <dgm:prSet custT="1"/>
      <dgm:spPr>
        <a:solidFill>
          <a:srgbClr val="FFC000"/>
        </a:solidFill>
      </dgm:spPr>
      <dgm:t>
        <a:bodyPr/>
        <a:lstStyle/>
        <a:p>
          <a:pPr latinLnBrk="1"/>
          <a:r>
            <a:rPr lang="ko-KR" altLang="en-US" sz="1600" dirty="0"/>
            <a:t>숙박 시설 </a:t>
          </a:r>
          <a:r>
            <a:rPr lang="en-US" altLang="ko-KR" sz="1600" dirty="0"/>
            <a:t>: </a:t>
          </a:r>
          <a:r>
            <a:rPr lang="ko-KR" altLang="en-US" sz="1600" dirty="0"/>
            <a:t>객실 예약</a:t>
          </a:r>
          <a:endParaRPr lang="en-US" altLang="ko-KR" sz="1600" dirty="0"/>
        </a:p>
        <a:p>
          <a:pPr latinLnBrk="1"/>
          <a:r>
            <a:rPr lang="ko-KR" altLang="en-US" sz="1600" dirty="0"/>
            <a:t>부대시설 </a:t>
          </a:r>
          <a:r>
            <a:rPr lang="en-US" altLang="ko-KR" sz="1600" dirty="0"/>
            <a:t>: </a:t>
          </a:r>
          <a:r>
            <a:rPr lang="ko-KR" altLang="en-US" sz="1600" dirty="0"/>
            <a:t>부대시설 소개 및 예약</a:t>
          </a:r>
          <a:endParaRPr lang="en-US" altLang="ko-KR" sz="1600" dirty="0"/>
        </a:p>
        <a:p>
          <a:pPr latinLnBrk="1"/>
          <a:r>
            <a:rPr lang="ko-KR" altLang="en-US" sz="1600" dirty="0" err="1"/>
            <a:t>다이닝</a:t>
          </a:r>
          <a:r>
            <a:rPr lang="ko-KR" altLang="en-US" sz="1600" dirty="0"/>
            <a:t>  </a:t>
          </a:r>
          <a:r>
            <a:rPr lang="en-US" altLang="ko-KR" sz="1600" dirty="0"/>
            <a:t>: </a:t>
          </a:r>
          <a:r>
            <a:rPr lang="ko-KR" altLang="en-US" sz="1600" dirty="0"/>
            <a:t>레스토랑</a:t>
          </a:r>
          <a:r>
            <a:rPr lang="en-US" altLang="ko-KR" sz="1600" dirty="0"/>
            <a:t>, </a:t>
          </a:r>
          <a:r>
            <a:rPr lang="ko-KR" altLang="en-US" sz="1600" dirty="0"/>
            <a:t>식당 예약</a:t>
          </a:r>
          <a:endParaRPr lang="en-US" altLang="ko-KR" sz="1600" dirty="0"/>
        </a:p>
      </dgm:t>
    </dgm:pt>
    <dgm:pt modelId="{3E508564-CAE7-4AB8-AE6E-4617103A81A5}" type="parTrans" cxnId="{5DB284B4-ED8E-474D-9E3F-38FB5AE66B3B}">
      <dgm:prSet/>
      <dgm:spPr/>
      <dgm:t>
        <a:bodyPr/>
        <a:lstStyle/>
        <a:p>
          <a:pPr latinLnBrk="1"/>
          <a:endParaRPr lang="ko-KR" altLang="en-US"/>
        </a:p>
      </dgm:t>
    </dgm:pt>
    <dgm:pt modelId="{1DDE54F2-75F9-442E-B630-C73D77BE685D}" type="sibTrans" cxnId="{5DB284B4-ED8E-474D-9E3F-38FB5AE66B3B}">
      <dgm:prSet/>
      <dgm:spPr/>
      <dgm:t>
        <a:bodyPr/>
        <a:lstStyle/>
        <a:p>
          <a:pPr latinLnBrk="1"/>
          <a:endParaRPr lang="ko-KR" altLang="en-US"/>
        </a:p>
      </dgm:t>
    </dgm:pt>
    <dgm:pt modelId="{5987F405-B5D6-46D7-9495-34293DBD1807}">
      <dgm:prSet custT="1"/>
      <dgm:spPr>
        <a:solidFill>
          <a:srgbClr val="92D050"/>
        </a:solidFill>
      </dgm:spPr>
      <dgm:t>
        <a:bodyPr/>
        <a:lstStyle/>
        <a:p>
          <a:pPr latinLnBrk="1"/>
          <a:r>
            <a:rPr lang="ko-KR" altLang="en-US" sz="1600" dirty="0"/>
            <a:t>이벤트 </a:t>
          </a:r>
          <a:r>
            <a:rPr lang="en-US" altLang="ko-KR" sz="1600" dirty="0"/>
            <a:t>: </a:t>
          </a:r>
          <a:r>
            <a:rPr lang="ko-KR" altLang="en-US" sz="1600" dirty="0"/>
            <a:t>레스토랑 </a:t>
          </a:r>
          <a:r>
            <a:rPr lang="en-US" altLang="ko-KR" sz="1600" dirty="0"/>
            <a:t>&amp; </a:t>
          </a:r>
          <a:r>
            <a:rPr lang="ko-KR" altLang="en-US" sz="1600" dirty="0"/>
            <a:t>베이커리 할인 쿠폰 </a:t>
          </a:r>
          <a:endParaRPr lang="en-US" altLang="ko-KR" sz="1600" dirty="0"/>
        </a:p>
        <a:p>
          <a:pPr latinLnBrk="1"/>
          <a:r>
            <a:rPr lang="ko-KR" altLang="en-US" sz="1600" dirty="0"/>
            <a:t>프로모션 </a:t>
          </a:r>
          <a:r>
            <a:rPr lang="en-US" altLang="ko-KR" sz="1600" dirty="0"/>
            <a:t>: </a:t>
          </a:r>
          <a:r>
            <a:rPr lang="ko-KR" altLang="en-US" sz="1600" dirty="0"/>
            <a:t>패키지 구매 </a:t>
          </a:r>
          <a:r>
            <a:rPr lang="en-US" altLang="ko-KR" sz="1600" dirty="0"/>
            <a:t>&amp; </a:t>
          </a:r>
          <a:r>
            <a:rPr lang="ko-KR" altLang="en-US" sz="1600" dirty="0"/>
            <a:t>선물</a:t>
          </a:r>
          <a:endParaRPr lang="en-US" altLang="ko-KR" sz="1600" dirty="0"/>
        </a:p>
        <a:p>
          <a:pPr latinLnBrk="1"/>
          <a:r>
            <a:rPr lang="ko-KR" altLang="en-US" sz="1600" dirty="0"/>
            <a:t>베이커리 </a:t>
          </a:r>
          <a:r>
            <a:rPr lang="en-US" altLang="ko-KR" sz="1600" dirty="0"/>
            <a:t>: </a:t>
          </a:r>
          <a:r>
            <a:rPr lang="ko-KR" altLang="en-US" sz="1600" dirty="0"/>
            <a:t>맞춤 케이크</a:t>
          </a:r>
          <a:r>
            <a:rPr lang="en-US" altLang="ko-KR" sz="1600" dirty="0"/>
            <a:t>, </a:t>
          </a:r>
          <a:r>
            <a:rPr lang="ko-KR" altLang="en-US" sz="1600" dirty="0"/>
            <a:t>베이커리 예약</a:t>
          </a:r>
        </a:p>
      </dgm:t>
    </dgm:pt>
    <dgm:pt modelId="{4C1D7E1B-4F83-4007-A83D-B201EF271F69}" type="sibTrans" cxnId="{6D687244-420D-40D0-9770-3BB55E16AF66}">
      <dgm:prSet/>
      <dgm:spPr/>
      <dgm:t>
        <a:bodyPr/>
        <a:lstStyle/>
        <a:p>
          <a:pPr latinLnBrk="1"/>
          <a:endParaRPr lang="ko-KR" altLang="en-US"/>
        </a:p>
      </dgm:t>
    </dgm:pt>
    <dgm:pt modelId="{66DCBED3-1C25-48E4-882B-79FB3C20B6CC}" type="parTrans" cxnId="{6D687244-420D-40D0-9770-3BB55E16AF66}">
      <dgm:prSet/>
      <dgm:spPr/>
      <dgm:t>
        <a:bodyPr/>
        <a:lstStyle/>
        <a:p>
          <a:pPr latinLnBrk="1"/>
          <a:endParaRPr lang="ko-KR" altLang="en-US"/>
        </a:p>
      </dgm:t>
    </dgm:pt>
    <dgm:pt modelId="{79EE6345-CA17-483D-850D-70FFCB1B333B}" type="pres">
      <dgm:prSet presAssocID="{BED517DB-AFCD-4111-81B2-581DA3B9B140}" presName="linearFlow" presStyleCnt="0">
        <dgm:presLayoutVars>
          <dgm:dir/>
          <dgm:resizeHandles val="exact"/>
        </dgm:presLayoutVars>
      </dgm:prSet>
      <dgm:spPr/>
    </dgm:pt>
    <dgm:pt modelId="{AEDA90C8-7D5E-4F49-9B63-23A10A9B7A8F}" type="pres">
      <dgm:prSet presAssocID="{F094A984-B1EA-4D6E-8F7A-BF272EE40221}" presName="composite" presStyleCnt="0"/>
      <dgm:spPr/>
    </dgm:pt>
    <dgm:pt modelId="{5E333D13-D58E-4606-84B7-DB5EB5A7C505}" type="pres">
      <dgm:prSet presAssocID="{F094A984-B1EA-4D6E-8F7A-BF272EE40221}" presName="imgShp" presStyleLbl="fgImgPlace1" presStyleIdx="0" presStyleCnt="3" custScaleX="78008" custScaleY="72785" custLinFactNeighborX="-3875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8991CD-C83B-44D4-980C-511FE15DAE47}" type="pres">
      <dgm:prSet presAssocID="{F094A984-B1EA-4D6E-8F7A-BF272EE40221}" presName="txShp" presStyleLbl="node1" presStyleIdx="0" presStyleCnt="3">
        <dgm:presLayoutVars>
          <dgm:bulletEnabled val="1"/>
        </dgm:presLayoutVars>
      </dgm:prSet>
      <dgm:spPr/>
    </dgm:pt>
    <dgm:pt modelId="{DEFA1927-B4FC-410C-BE1A-FD571E230E31}" type="pres">
      <dgm:prSet presAssocID="{402EC373-2C71-4969-947C-F22F6DAE8720}" presName="spacing" presStyleCnt="0"/>
      <dgm:spPr/>
    </dgm:pt>
    <dgm:pt modelId="{EC93F8CF-33B0-4D52-92BC-5B824E66AC23}" type="pres">
      <dgm:prSet presAssocID="{057CA408-A653-4C2E-9306-020F4917DC34}" presName="composite" presStyleCnt="0"/>
      <dgm:spPr/>
    </dgm:pt>
    <dgm:pt modelId="{ED507EB1-2354-475F-B7A9-37C3FEC9809B}" type="pres">
      <dgm:prSet presAssocID="{057CA408-A653-4C2E-9306-020F4917DC34}" presName="imgShp" presStyleLbl="fgImgPlace1" presStyleIdx="1" presStyleCnt="3" custLinFactNeighborX="-45400" custLinFactNeighborY="-221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137F070-76F0-4EDA-9AF6-F873AD5C6320}" type="pres">
      <dgm:prSet presAssocID="{057CA408-A653-4C2E-9306-020F4917DC34}" presName="txShp" presStyleLbl="node1" presStyleIdx="1" presStyleCnt="3">
        <dgm:presLayoutVars>
          <dgm:bulletEnabled val="1"/>
        </dgm:presLayoutVars>
      </dgm:prSet>
      <dgm:spPr/>
    </dgm:pt>
    <dgm:pt modelId="{438E5568-19AD-4D54-B3F1-BA6C36F5AB56}" type="pres">
      <dgm:prSet presAssocID="{1DDE54F2-75F9-442E-B630-C73D77BE685D}" presName="spacing" presStyleCnt="0"/>
      <dgm:spPr/>
    </dgm:pt>
    <dgm:pt modelId="{EC60CC53-70A8-4F7F-8D65-A97D9CD91232}" type="pres">
      <dgm:prSet presAssocID="{5987F405-B5D6-46D7-9495-34293DBD1807}" presName="composite" presStyleCnt="0"/>
      <dgm:spPr/>
    </dgm:pt>
    <dgm:pt modelId="{9D33AD49-0C1D-44A5-95B2-B480B939E572}" type="pres">
      <dgm:prSet presAssocID="{5987F405-B5D6-46D7-9495-34293DBD1807}" presName="imgShp" presStyleLbl="fgImgPlace1" presStyleIdx="2" presStyleCnt="3" custLinFactNeighborX="-454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5068A8D-318A-4602-96C9-AACA6632B9B7}" type="pres">
      <dgm:prSet presAssocID="{5987F405-B5D6-46D7-9495-34293DBD1807}" presName="txShp" presStyleLbl="node1" presStyleIdx="2" presStyleCnt="3">
        <dgm:presLayoutVars>
          <dgm:bulletEnabled val="1"/>
        </dgm:presLayoutVars>
      </dgm:prSet>
      <dgm:spPr/>
    </dgm:pt>
  </dgm:ptLst>
  <dgm:cxnLst>
    <dgm:cxn modelId="{DB683839-8AB1-42C4-8C51-CA56EBB9B03F}" srcId="{BED517DB-AFCD-4111-81B2-581DA3B9B140}" destId="{F094A984-B1EA-4D6E-8F7A-BF272EE40221}" srcOrd="0" destOrd="0" parTransId="{03B6BC85-6852-49B8-A1B9-593262243184}" sibTransId="{402EC373-2C71-4969-947C-F22F6DAE8720}"/>
    <dgm:cxn modelId="{84D6745B-DEFB-418B-9719-1774B118CE7A}" type="presOf" srcId="{057CA408-A653-4C2E-9306-020F4917DC34}" destId="{4137F070-76F0-4EDA-9AF6-F873AD5C6320}" srcOrd="0" destOrd="0" presId="urn:microsoft.com/office/officeart/2005/8/layout/vList3"/>
    <dgm:cxn modelId="{6D687244-420D-40D0-9770-3BB55E16AF66}" srcId="{BED517DB-AFCD-4111-81B2-581DA3B9B140}" destId="{5987F405-B5D6-46D7-9495-34293DBD1807}" srcOrd="2" destOrd="0" parTransId="{66DCBED3-1C25-48E4-882B-79FB3C20B6CC}" sibTransId="{4C1D7E1B-4F83-4007-A83D-B201EF271F69}"/>
    <dgm:cxn modelId="{A96E1C46-BD3E-4F2C-B9F3-C57D8A47BDBD}" type="presOf" srcId="{F094A984-B1EA-4D6E-8F7A-BF272EE40221}" destId="{D58991CD-C83B-44D4-980C-511FE15DAE47}" srcOrd="0" destOrd="0" presId="urn:microsoft.com/office/officeart/2005/8/layout/vList3"/>
    <dgm:cxn modelId="{5DB284B4-ED8E-474D-9E3F-38FB5AE66B3B}" srcId="{BED517DB-AFCD-4111-81B2-581DA3B9B140}" destId="{057CA408-A653-4C2E-9306-020F4917DC34}" srcOrd="1" destOrd="0" parTransId="{3E508564-CAE7-4AB8-AE6E-4617103A81A5}" sibTransId="{1DDE54F2-75F9-442E-B630-C73D77BE685D}"/>
    <dgm:cxn modelId="{2F85E6C2-A726-482B-86E8-BD6B31819978}" type="presOf" srcId="{BED517DB-AFCD-4111-81B2-581DA3B9B140}" destId="{79EE6345-CA17-483D-850D-70FFCB1B333B}" srcOrd="0" destOrd="0" presId="urn:microsoft.com/office/officeart/2005/8/layout/vList3"/>
    <dgm:cxn modelId="{EBF8C1D0-D57E-4047-A404-92E999F330F0}" type="presOf" srcId="{5987F405-B5D6-46D7-9495-34293DBD1807}" destId="{D5068A8D-318A-4602-96C9-AACA6632B9B7}" srcOrd="0" destOrd="0" presId="urn:microsoft.com/office/officeart/2005/8/layout/vList3"/>
    <dgm:cxn modelId="{72A4D5C3-A3DD-45B4-81A3-A5B65A1720E0}" type="presParOf" srcId="{79EE6345-CA17-483D-850D-70FFCB1B333B}" destId="{AEDA90C8-7D5E-4F49-9B63-23A10A9B7A8F}" srcOrd="0" destOrd="0" presId="urn:microsoft.com/office/officeart/2005/8/layout/vList3"/>
    <dgm:cxn modelId="{6C2BCFAA-4596-4BE6-A48D-DC97C47E2250}" type="presParOf" srcId="{AEDA90C8-7D5E-4F49-9B63-23A10A9B7A8F}" destId="{5E333D13-D58E-4606-84B7-DB5EB5A7C505}" srcOrd="0" destOrd="0" presId="urn:microsoft.com/office/officeart/2005/8/layout/vList3"/>
    <dgm:cxn modelId="{B7462DA9-1158-420E-AC07-4CEBBBC08656}" type="presParOf" srcId="{AEDA90C8-7D5E-4F49-9B63-23A10A9B7A8F}" destId="{D58991CD-C83B-44D4-980C-511FE15DAE47}" srcOrd="1" destOrd="0" presId="urn:microsoft.com/office/officeart/2005/8/layout/vList3"/>
    <dgm:cxn modelId="{F2D2BB8F-6366-4859-9B16-DEC5170DE18A}" type="presParOf" srcId="{79EE6345-CA17-483D-850D-70FFCB1B333B}" destId="{DEFA1927-B4FC-410C-BE1A-FD571E230E31}" srcOrd="1" destOrd="0" presId="urn:microsoft.com/office/officeart/2005/8/layout/vList3"/>
    <dgm:cxn modelId="{6AED12C3-5B01-48CB-AFDE-EAAF1FCB90CD}" type="presParOf" srcId="{79EE6345-CA17-483D-850D-70FFCB1B333B}" destId="{EC93F8CF-33B0-4D52-92BC-5B824E66AC23}" srcOrd="2" destOrd="0" presId="urn:microsoft.com/office/officeart/2005/8/layout/vList3"/>
    <dgm:cxn modelId="{450FD312-7493-4B1B-A56D-86B44893A263}" type="presParOf" srcId="{EC93F8CF-33B0-4D52-92BC-5B824E66AC23}" destId="{ED507EB1-2354-475F-B7A9-37C3FEC9809B}" srcOrd="0" destOrd="0" presId="urn:microsoft.com/office/officeart/2005/8/layout/vList3"/>
    <dgm:cxn modelId="{79DBAD40-9DB5-446C-870E-8290FE974FED}" type="presParOf" srcId="{EC93F8CF-33B0-4D52-92BC-5B824E66AC23}" destId="{4137F070-76F0-4EDA-9AF6-F873AD5C6320}" srcOrd="1" destOrd="0" presId="urn:microsoft.com/office/officeart/2005/8/layout/vList3"/>
    <dgm:cxn modelId="{AE9DEDD8-9E05-41E1-A058-16EAD7E4BAB5}" type="presParOf" srcId="{79EE6345-CA17-483D-850D-70FFCB1B333B}" destId="{438E5568-19AD-4D54-B3F1-BA6C36F5AB56}" srcOrd="3" destOrd="0" presId="urn:microsoft.com/office/officeart/2005/8/layout/vList3"/>
    <dgm:cxn modelId="{76D911AE-85C3-4BC7-9178-32B20CB60BB3}" type="presParOf" srcId="{79EE6345-CA17-483D-850D-70FFCB1B333B}" destId="{EC60CC53-70A8-4F7F-8D65-A97D9CD91232}" srcOrd="4" destOrd="0" presId="urn:microsoft.com/office/officeart/2005/8/layout/vList3"/>
    <dgm:cxn modelId="{F406EB03-6A22-4AEB-9DFE-BDD67F71AABB}" type="presParOf" srcId="{EC60CC53-70A8-4F7F-8D65-A97D9CD91232}" destId="{9D33AD49-0C1D-44A5-95B2-B480B939E572}" srcOrd="0" destOrd="0" presId="urn:microsoft.com/office/officeart/2005/8/layout/vList3"/>
    <dgm:cxn modelId="{8C804030-37A0-44C3-BC79-04BD179541B5}" type="presParOf" srcId="{EC60CC53-70A8-4F7F-8D65-A97D9CD91232}" destId="{D5068A8D-318A-4602-96C9-AACA6632B9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991CD-C83B-44D4-980C-511FE15DAE47}">
      <dsp:nvSpPr>
        <dsp:cNvPr id="0" name=""/>
        <dsp:cNvSpPr/>
      </dsp:nvSpPr>
      <dsp:spPr>
        <a:xfrm rot="10800000">
          <a:off x="2006541" y="2643"/>
          <a:ext cx="6747954" cy="1573525"/>
        </a:xfrm>
        <a:prstGeom prst="homePlate">
          <a:avLst/>
        </a:prstGeom>
        <a:solidFill>
          <a:schemeClr val="accent3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881" tIns="60960" rIns="113792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대략적인 시설 소개 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위치 </a:t>
          </a:r>
          <a:r>
            <a:rPr lang="en-US" altLang="ko-KR" sz="1600" kern="1200" dirty="0"/>
            <a:t>: </a:t>
          </a:r>
          <a:r>
            <a:rPr lang="ko-KR" altLang="en-US" sz="1600" kern="1200" dirty="0"/>
            <a:t>찾아오는 길 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주요 명소 소개</a:t>
          </a:r>
          <a:endParaRPr lang="en-US" altLang="ko-KR" sz="1600" kern="1200" dirty="0"/>
        </a:p>
      </dsp:txBody>
      <dsp:txXfrm rot="10800000">
        <a:off x="2399922" y="2643"/>
        <a:ext cx="6354573" cy="1573525"/>
      </dsp:txXfrm>
    </dsp:sp>
    <dsp:sp modelId="{5E333D13-D58E-4606-84B7-DB5EB5A7C505}">
      <dsp:nvSpPr>
        <dsp:cNvPr id="0" name=""/>
        <dsp:cNvSpPr/>
      </dsp:nvSpPr>
      <dsp:spPr>
        <a:xfrm>
          <a:off x="782968" y="216761"/>
          <a:ext cx="1227475" cy="114529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7F070-76F0-4EDA-9AF6-F873AD5C6320}">
      <dsp:nvSpPr>
        <dsp:cNvPr id="0" name=""/>
        <dsp:cNvSpPr/>
      </dsp:nvSpPr>
      <dsp:spPr>
        <a:xfrm rot="10800000">
          <a:off x="2093054" y="2045877"/>
          <a:ext cx="6747954" cy="1573525"/>
        </a:xfrm>
        <a:prstGeom prst="homePlate">
          <a:avLst/>
        </a:prstGeom>
        <a:solidFill>
          <a:srgbClr val="FFC00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881" tIns="60960" rIns="113792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숙박 시설 </a:t>
          </a:r>
          <a:r>
            <a:rPr lang="en-US" altLang="ko-KR" sz="1600" kern="1200" dirty="0"/>
            <a:t>: </a:t>
          </a:r>
          <a:r>
            <a:rPr lang="ko-KR" altLang="en-US" sz="1600" kern="1200" dirty="0"/>
            <a:t>객실 예약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부대시설 </a:t>
          </a:r>
          <a:r>
            <a:rPr lang="en-US" altLang="ko-KR" sz="1600" kern="1200" dirty="0"/>
            <a:t>: </a:t>
          </a:r>
          <a:r>
            <a:rPr lang="ko-KR" altLang="en-US" sz="1600" kern="1200" dirty="0"/>
            <a:t>부대시설 소개 및 예약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 err="1"/>
            <a:t>다이닝</a:t>
          </a:r>
          <a:r>
            <a:rPr lang="ko-KR" altLang="en-US" sz="1600" kern="1200" dirty="0"/>
            <a:t>  </a:t>
          </a:r>
          <a:r>
            <a:rPr lang="en-US" altLang="ko-KR" sz="1600" kern="1200" dirty="0"/>
            <a:t>: </a:t>
          </a:r>
          <a:r>
            <a:rPr lang="ko-KR" altLang="en-US" sz="1600" kern="1200" dirty="0"/>
            <a:t>레스토랑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식당 예약</a:t>
          </a:r>
          <a:endParaRPr lang="en-US" altLang="ko-KR" sz="1600" kern="1200" dirty="0"/>
        </a:p>
      </dsp:txBody>
      <dsp:txXfrm rot="10800000">
        <a:off x="2486435" y="2045877"/>
        <a:ext cx="6354573" cy="1573525"/>
      </dsp:txXfrm>
    </dsp:sp>
    <dsp:sp modelId="{ED507EB1-2354-475F-B7A9-37C3FEC9809B}">
      <dsp:nvSpPr>
        <dsp:cNvPr id="0" name=""/>
        <dsp:cNvSpPr/>
      </dsp:nvSpPr>
      <dsp:spPr>
        <a:xfrm>
          <a:off x="591911" y="2011024"/>
          <a:ext cx="1573525" cy="157352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068A8D-318A-4602-96C9-AACA6632B9B7}">
      <dsp:nvSpPr>
        <dsp:cNvPr id="0" name=""/>
        <dsp:cNvSpPr/>
      </dsp:nvSpPr>
      <dsp:spPr>
        <a:xfrm rot="10800000">
          <a:off x="2093054" y="4089112"/>
          <a:ext cx="6747954" cy="1573525"/>
        </a:xfrm>
        <a:prstGeom prst="homePlate">
          <a:avLst/>
        </a:prstGeom>
        <a:solidFill>
          <a:srgbClr val="92D050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3881" tIns="60960" rIns="113792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이벤트 </a:t>
          </a:r>
          <a:r>
            <a:rPr lang="en-US" altLang="ko-KR" sz="1600" kern="1200" dirty="0"/>
            <a:t>: </a:t>
          </a:r>
          <a:r>
            <a:rPr lang="ko-KR" altLang="en-US" sz="1600" kern="1200" dirty="0"/>
            <a:t>레스토랑 </a:t>
          </a:r>
          <a:r>
            <a:rPr lang="en-US" altLang="ko-KR" sz="1600" kern="1200" dirty="0"/>
            <a:t>&amp; </a:t>
          </a:r>
          <a:r>
            <a:rPr lang="ko-KR" altLang="en-US" sz="1600" kern="1200" dirty="0"/>
            <a:t>베이커리 할인 쿠폰 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프로모션 </a:t>
          </a:r>
          <a:r>
            <a:rPr lang="en-US" altLang="ko-KR" sz="1600" kern="1200" dirty="0"/>
            <a:t>: </a:t>
          </a:r>
          <a:r>
            <a:rPr lang="ko-KR" altLang="en-US" sz="1600" kern="1200" dirty="0"/>
            <a:t>패키지 구매 </a:t>
          </a:r>
          <a:r>
            <a:rPr lang="en-US" altLang="ko-KR" sz="1600" kern="1200" dirty="0"/>
            <a:t>&amp; </a:t>
          </a:r>
          <a:r>
            <a:rPr lang="ko-KR" altLang="en-US" sz="1600" kern="1200" dirty="0"/>
            <a:t>선물</a:t>
          </a:r>
          <a:endParaRPr lang="en-US" altLang="ko-KR" sz="1600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베이커리 </a:t>
          </a:r>
          <a:r>
            <a:rPr lang="en-US" altLang="ko-KR" sz="1600" kern="1200" dirty="0"/>
            <a:t>: </a:t>
          </a:r>
          <a:r>
            <a:rPr lang="ko-KR" altLang="en-US" sz="1600" kern="1200" dirty="0"/>
            <a:t>맞춤 케이크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베이커리 예약</a:t>
          </a:r>
        </a:p>
      </dsp:txBody>
      <dsp:txXfrm rot="10800000">
        <a:off x="2486435" y="4089112"/>
        <a:ext cx="6354573" cy="1573525"/>
      </dsp:txXfrm>
    </dsp:sp>
    <dsp:sp modelId="{9D33AD49-0C1D-44A5-95B2-B480B939E572}">
      <dsp:nvSpPr>
        <dsp:cNvPr id="0" name=""/>
        <dsp:cNvSpPr/>
      </dsp:nvSpPr>
      <dsp:spPr>
        <a:xfrm>
          <a:off x="591911" y="4089112"/>
          <a:ext cx="1573525" cy="1573525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34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17090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9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59628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4810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92368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5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78630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25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4657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98946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6100D556-F474-4490-AFB8-8F49956322ED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90949AB3-EE18-4410-B91B-9CFB07BE3B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388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67F85-C747-4E9B-8415-547DAB4491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b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br>
              <a:rPr lang="en-US" altLang="ko-KR" sz="56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br>
              <a:rPr lang="en-US" altLang="ko-KR" sz="56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</a:br>
            <a:r>
              <a:rPr lang="en-US" altLang="ko-KR" sz="56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L`ATELIER</a:t>
            </a:r>
            <a:br>
              <a:rPr lang="en-US" altLang="ko-KR" sz="5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r>
              <a:rPr lang="ko-KR" altLang="en-US" sz="56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파이널 프로젝트 계획서 초안 </a:t>
            </a:r>
            <a:br>
              <a:rPr lang="ko-KR" altLang="en-US" sz="5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</a:rPr>
            </a:br>
            <a:endParaRPr lang="ko-KR" altLang="en-US" sz="5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288F94-A515-4933-93A1-F7591EBA8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7656"/>
            <a:ext cx="9144000" cy="1655762"/>
          </a:xfrm>
        </p:spPr>
        <p:txBody>
          <a:bodyPr/>
          <a:lstStyle/>
          <a:p>
            <a:r>
              <a:rPr lang="ko-KR" altLang="en-US" dirty="0"/>
              <a:t>팀장  </a:t>
            </a:r>
            <a:r>
              <a:rPr lang="en-US" altLang="ko-KR" dirty="0"/>
              <a:t>: </a:t>
            </a:r>
            <a:r>
              <a:rPr lang="ko-KR" altLang="en-US" dirty="0" err="1"/>
              <a:t>김종건</a:t>
            </a:r>
            <a:endParaRPr lang="en-US" altLang="ko-KR" dirty="0"/>
          </a:p>
          <a:p>
            <a:r>
              <a:rPr lang="ko-KR" altLang="en-US" dirty="0"/>
              <a:t>팀원 </a:t>
            </a:r>
            <a:r>
              <a:rPr lang="en-US" altLang="ko-KR" dirty="0"/>
              <a:t>: </a:t>
            </a:r>
            <a:r>
              <a:rPr lang="ko-KR" altLang="en-US" dirty="0" err="1"/>
              <a:t>김상엽</a:t>
            </a:r>
            <a:r>
              <a:rPr lang="en-US" altLang="ko-KR" dirty="0"/>
              <a:t>, </a:t>
            </a:r>
            <a:r>
              <a:rPr lang="ko-KR" altLang="en-US" dirty="0"/>
              <a:t>이주헌</a:t>
            </a:r>
            <a:r>
              <a:rPr lang="en-US" altLang="ko-KR" dirty="0"/>
              <a:t>, </a:t>
            </a:r>
            <a:r>
              <a:rPr lang="ko-KR" altLang="en-US" dirty="0" err="1"/>
              <a:t>송준항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2824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13122-3D3C-4B66-907E-BCA0A70E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   목차 소개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F2E79F-4D8D-48F4-BF2B-3CA554FF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154" y="1309191"/>
            <a:ext cx="3448574" cy="42396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altLang="ko-KR" sz="3600" dirty="0"/>
          </a:p>
          <a:p>
            <a:pPr algn="ctr">
              <a:buFont typeface="Wingdings" panose="05000000000000000000" pitchFamily="2" charset="2"/>
              <a:buChar char="u"/>
            </a:pPr>
            <a:r>
              <a:rPr lang="ko-KR" altLang="en-US" sz="3600" dirty="0">
                <a:latin typeface="Candara (본문)"/>
              </a:rPr>
              <a:t> 팀 명 소개 </a:t>
            </a:r>
            <a:endParaRPr lang="en-US" altLang="ko-KR" sz="3600" dirty="0">
              <a:latin typeface="Candara (본문)"/>
            </a:endParaRPr>
          </a:p>
          <a:p>
            <a:pPr algn="ctr">
              <a:buFont typeface="Wingdings" panose="05000000000000000000" pitchFamily="2" charset="2"/>
              <a:buChar char="u"/>
            </a:pPr>
            <a:endParaRPr lang="en-US" altLang="ko-KR" sz="3600" dirty="0">
              <a:latin typeface="Candara (본문)"/>
            </a:endParaRPr>
          </a:p>
          <a:p>
            <a:pPr algn="ctr">
              <a:buFont typeface="Wingdings" panose="05000000000000000000" pitchFamily="2" charset="2"/>
              <a:buChar char="u"/>
            </a:pPr>
            <a:r>
              <a:rPr lang="en-US" altLang="ko-KR" sz="3600" dirty="0">
                <a:latin typeface="Candara (본문)"/>
              </a:rPr>
              <a:t>ER DIAFRAM</a:t>
            </a:r>
          </a:p>
          <a:p>
            <a:pPr algn="ctr">
              <a:buFont typeface="Wingdings" panose="05000000000000000000" pitchFamily="2" charset="2"/>
              <a:buChar char="u"/>
            </a:pPr>
            <a:endParaRPr lang="en-US" altLang="ko-KR" sz="3600" dirty="0">
              <a:latin typeface="Candara (본문)"/>
            </a:endParaRPr>
          </a:p>
          <a:p>
            <a:pPr marL="0" indent="0" algn="ctr">
              <a:buNone/>
            </a:pPr>
            <a:endParaRPr lang="ko-KR" altLang="en-US" sz="3600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757A7DF-3F63-44D7-90FF-9154F039663F}"/>
              </a:ext>
            </a:extLst>
          </p:cNvPr>
          <p:cNvSpPr txBox="1">
            <a:spLocks/>
          </p:cNvSpPr>
          <p:nvPr/>
        </p:nvSpPr>
        <p:spPr bwMode="gray">
          <a:xfrm>
            <a:off x="7108272" y="1309190"/>
            <a:ext cx="3448574" cy="4239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 3" pitchFamily="18" charset="2"/>
              <a:buChar char="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 3" pitchFamily="18" charset="2"/>
              <a:buChar char="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90000"/>
              <a:buFont typeface="Wingdings 3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Clr>
                <a:schemeClr val="accent4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90000"/>
              <a:buFont typeface="Wingdings 3" pitchFamily="18" charset="2"/>
              <a:buChar char="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3600" dirty="0">
              <a:latin typeface="Candara (본문)"/>
            </a:endParaRPr>
          </a:p>
          <a:p>
            <a:pPr algn="ctr">
              <a:buFont typeface="Wingdings" panose="05000000000000000000" pitchFamily="2" charset="2"/>
              <a:buChar char="u"/>
            </a:pPr>
            <a:r>
              <a:rPr lang="ko-KR" altLang="en-US" sz="3600" dirty="0"/>
              <a:t>맡은 역할</a:t>
            </a:r>
            <a:endParaRPr lang="en-US" altLang="ko-KR" sz="3600" dirty="0"/>
          </a:p>
          <a:p>
            <a:pPr algn="ctr">
              <a:buFont typeface="Wingdings" panose="05000000000000000000" pitchFamily="2" charset="2"/>
              <a:buChar char="u"/>
            </a:pPr>
            <a:endParaRPr lang="en-US" altLang="ko-KR" sz="3600" dirty="0"/>
          </a:p>
          <a:p>
            <a:pPr algn="ctr">
              <a:buFont typeface="Wingdings" panose="05000000000000000000" pitchFamily="2" charset="2"/>
              <a:buChar char="u"/>
            </a:pPr>
            <a:r>
              <a:rPr lang="ko-KR" altLang="en-US" sz="3600" dirty="0"/>
              <a:t>개발 일정</a:t>
            </a:r>
            <a:endParaRPr lang="en-US" altLang="ko-KR" sz="3600" dirty="0"/>
          </a:p>
          <a:p>
            <a:pPr marL="0" indent="0" algn="ctr">
              <a:buFont typeface="Wingdings 3" pitchFamily="18" charset="2"/>
              <a:buNone/>
            </a:pP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2924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7135C5-CB27-47D3-B47B-975F429FC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071"/>
            <a:ext cx="10515600" cy="1325563"/>
          </a:xfrm>
        </p:spPr>
        <p:txBody>
          <a:bodyPr>
            <a:no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6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L`ATELIER</a:t>
            </a:r>
            <a:endParaRPr lang="en-US" altLang="ko-KR" sz="6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F4E62-BCDD-44BF-AEE9-BB1D9477C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061" y="2927172"/>
            <a:ext cx="7389877" cy="11430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가상의 창작공간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(</a:t>
            </a:r>
            <a:r>
              <a:rPr lang="en-US" altLang="ko-KR" sz="18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ATELIER</a:t>
            </a:r>
            <a:r>
              <a:rPr lang="en-US" altLang="ko-KR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) </a:t>
            </a:r>
            <a:r>
              <a:rPr lang="ko-KR" altLang="en-US" sz="18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rPr>
              <a:t>을 통해 새로운 사이트를 만든다는 의미</a:t>
            </a:r>
            <a:endParaRPr lang="en-US" altLang="ko-KR" sz="18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8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지금까지 배운 개발 지식들을 바탕으로 실제 사이트를 구현 및 배포</a:t>
            </a:r>
          </a:p>
        </p:txBody>
      </p:sp>
    </p:spTree>
    <p:extLst>
      <p:ext uri="{BB962C8B-B14F-4D97-AF65-F5344CB8AC3E}">
        <p14:creationId xmlns:p14="http://schemas.microsoft.com/office/powerpoint/2010/main" val="391580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CE977-9DB4-41FB-B910-BF234EF63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4454"/>
            <a:ext cx="7924800" cy="1143000"/>
          </a:xfrm>
        </p:spPr>
        <p:txBody>
          <a:bodyPr/>
          <a:lstStyle/>
          <a:p>
            <a:pPr algn="ctr"/>
            <a:r>
              <a:rPr lang="en-US" altLang="ko-KR" dirty="0"/>
              <a:t>ER Diagram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061C71-DE92-4829-BDC2-AB4D6F2B2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84" y="1082180"/>
            <a:ext cx="6478285" cy="4856967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0980E55-5D5D-40AE-AB8F-72536523D1C4}"/>
              </a:ext>
            </a:extLst>
          </p:cNvPr>
          <p:cNvGrpSpPr/>
          <p:nvPr/>
        </p:nvGrpSpPr>
        <p:grpSpPr>
          <a:xfrm>
            <a:off x="3027925" y="318955"/>
            <a:ext cx="9061110" cy="5547014"/>
            <a:chOff x="129469" y="-518910"/>
            <a:chExt cx="11805182" cy="58439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1A27A29-EA86-4E0B-B6BC-18C558BDDD04}"/>
                </a:ext>
              </a:extLst>
            </p:cNvPr>
            <p:cNvSpPr/>
            <p:nvPr/>
          </p:nvSpPr>
          <p:spPr>
            <a:xfrm>
              <a:off x="5005987" y="285167"/>
              <a:ext cx="6740986" cy="503984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3EB8660-F36C-4B84-9544-9C0BD9F7A624}"/>
                </a:ext>
              </a:extLst>
            </p:cNvPr>
            <p:cNvSpPr txBox="1"/>
            <p:nvPr/>
          </p:nvSpPr>
          <p:spPr>
            <a:xfrm>
              <a:off x="5157047" y="1898407"/>
              <a:ext cx="3388802" cy="2470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users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사용자 테이블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residences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숙박 시설 테이블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reservations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예약 테이블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</a:t>
              </a:r>
              <a:r>
                <a:rPr lang="en-US" altLang="ko-KR" sz="1200" kern="0" spc="0" dirty="0" err="1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cancellation_logs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예약 취소 로그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</a:t>
              </a:r>
              <a:r>
                <a:rPr lang="en-US" altLang="ko-KR" sz="1200" kern="0" spc="0" dirty="0" err="1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room_details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객실 상세 정보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algn="just" fontAlgn="base" latinLnBrk="1">
                <a:lnSpc>
                  <a:spcPct val="160000"/>
                </a:lnSpc>
              </a:pP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</a:t>
              </a:r>
              <a:r>
                <a:rPr lang="en-US" altLang="ko-KR" sz="1200" kern="0" dirty="0" err="1">
                  <a:solidFill>
                    <a:srgbClr val="000000"/>
                  </a:solidFill>
                  <a:ea typeface="굴림" panose="020B0600000101010101" pitchFamily="50" charset="-127"/>
                </a:rPr>
                <a:t>event_participants</a:t>
              </a:r>
              <a:r>
                <a:rPr lang="en-US" altLang="ko-KR" sz="1200" kern="0" dirty="0">
                  <a:solidFill>
                    <a:srgbClr val="000000"/>
                  </a:solidFill>
                  <a:ea typeface="굴림" panose="020B0600000101010101" pitchFamily="50" charset="-127"/>
                </a:rPr>
                <a:t> (</a:t>
              </a:r>
              <a:r>
                <a:rPr lang="ko-KR" altLang="en-US" sz="1200" kern="0" dirty="0">
                  <a:solidFill>
                    <a:srgbClr val="000000"/>
                  </a:solidFill>
                  <a:ea typeface="굴림" panose="020B0600000101010101" pitchFamily="50" charset="-127"/>
                </a:rPr>
                <a:t>이벤트 테이블</a:t>
              </a:r>
              <a:r>
                <a:rPr lang="en-US" altLang="ko-KR" sz="1200" kern="0" dirty="0">
                  <a:solidFill>
                    <a:srgbClr val="000000"/>
                  </a:solidFill>
                  <a:ea typeface="굴림" panose="020B0600000101010101" pitchFamily="50" charset="-127"/>
                </a:rPr>
                <a:t>)</a:t>
              </a:r>
              <a:endParaRPr lang="ko-KR" altLang="en-US" sz="1200" kern="0" dirty="0">
                <a:solidFill>
                  <a:srgbClr val="000000"/>
                </a:solidFill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endParaRPr lang="en-US" altLang="ko-KR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3E3FE34-A445-4954-9F4E-6CEA854B10E2}"/>
                </a:ext>
              </a:extLst>
            </p:cNvPr>
            <p:cNvSpPr txBox="1"/>
            <p:nvPr/>
          </p:nvSpPr>
          <p:spPr>
            <a:xfrm>
              <a:off x="129469" y="-518910"/>
              <a:ext cx="2459142" cy="291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497580-F659-4D45-AA91-AAFD67D798D0}"/>
                </a:ext>
              </a:extLst>
            </p:cNvPr>
            <p:cNvSpPr txBox="1"/>
            <p:nvPr/>
          </p:nvSpPr>
          <p:spPr>
            <a:xfrm>
              <a:off x="8545849" y="1903484"/>
              <a:ext cx="3388802" cy="19268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vouchers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바우처 테이블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logs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로그 테이블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payments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결제 테이블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orders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주문 테이블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reviews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리뷰 테이블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  <a:p>
              <a:pPr marL="0" marR="0" indent="0" algn="just" fontAlgn="base" latinLnBrk="1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 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staffs (</a:t>
              </a:r>
              <a:r>
                <a:rPr lang="ko-KR" altLang="en-US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직원 테이블</a:t>
              </a:r>
              <a:r>
                <a:rPr lang="en-US" altLang="ko-KR" sz="1200" kern="0" spc="0" dirty="0">
                  <a:solidFill>
                    <a:srgbClr val="000000"/>
                  </a:solidFill>
                  <a:effectLst/>
                  <a:ea typeface="굴림" panose="020B0600000101010101" pitchFamily="50" charset="-127"/>
                </a:rPr>
                <a:t>)</a:t>
              </a:r>
              <a:endParaRPr lang="ko-KR" altLang="en-US" sz="1200" kern="0" spc="0" dirty="0">
                <a:solidFill>
                  <a:srgbClr val="000000"/>
                </a:solidFill>
                <a:effectLst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4A9A8D-4903-4207-8F9D-6214D6273189}"/>
              </a:ext>
            </a:extLst>
          </p:cNvPr>
          <p:cNvSpPr txBox="1"/>
          <p:nvPr/>
        </p:nvSpPr>
        <p:spPr>
          <a:xfrm>
            <a:off x="8187405" y="1628817"/>
            <a:ext cx="2601087" cy="438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600" b="1" kern="0" dirty="0">
                <a:solidFill>
                  <a:srgbClr val="000000"/>
                </a:solidFill>
              </a:rPr>
              <a:t>구성 테이블 목록</a:t>
            </a:r>
            <a:endParaRPr lang="ko-KR" altLang="en-US" sz="1600" b="1" kern="0" spc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592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EA0B7375-69AF-4D6C-BD1D-D17E8CCED6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7004793"/>
              </p:ext>
            </p:extLst>
          </p:nvPr>
        </p:nvGraphicFramePr>
        <p:xfrm>
          <a:off x="1231900" y="482600"/>
          <a:ext cx="10147300" cy="5665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227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DC62D-1EC1-4ED6-99E4-CF71A3E4C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구현 기능 역할 담당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643C411-619A-42EF-BDF1-D38F6918C61A}"/>
              </a:ext>
            </a:extLst>
          </p:cNvPr>
          <p:cNvSpPr/>
          <p:nvPr/>
        </p:nvSpPr>
        <p:spPr>
          <a:xfrm>
            <a:off x="1012155" y="1252728"/>
            <a:ext cx="4155574" cy="203910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rgbClr val="00B0F0"/>
                </a:solidFill>
              </a:rPr>
              <a:t>김종건</a:t>
            </a:r>
            <a:r>
              <a:rPr lang="en-US" altLang="ko-KR" b="1" dirty="0">
                <a:solidFill>
                  <a:srgbClr val="00B0F0"/>
                </a:solidFill>
              </a:rPr>
              <a:t>(</a:t>
            </a:r>
            <a:r>
              <a:rPr lang="ko-KR" altLang="en-US" b="1" dirty="0">
                <a:solidFill>
                  <a:srgbClr val="00B0F0"/>
                </a:solidFill>
              </a:rPr>
              <a:t>팀장</a:t>
            </a:r>
            <a:r>
              <a:rPr lang="en-US" altLang="ko-KR" b="1" dirty="0">
                <a:solidFill>
                  <a:srgbClr val="00B0F0"/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rgbClr val="00B0F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F0"/>
                </a:solidFill>
              </a:rPr>
              <a:t>사이트 소개</a:t>
            </a:r>
            <a:endParaRPr lang="en-US" altLang="ko-KR" dirty="0">
              <a:solidFill>
                <a:srgbClr val="00B0F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F0"/>
                </a:solidFill>
              </a:rPr>
              <a:t>페이지</a:t>
            </a:r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 err="1">
                <a:solidFill>
                  <a:srgbClr val="00B0F0"/>
                </a:solidFill>
              </a:rPr>
              <a:t>오시는길</a:t>
            </a:r>
            <a:r>
              <a:rPr lang="en-US" altLang="ko-KR" dirty="0">
                <a:solidFill>
                  <a:srgbClr val="00B0F0"/>
                </a:solidFill>
              </a:rPr>
              <a:t>&amp;</a:t>
            </a:r>
            <a:r>
              <a:rPr lang="ko-KR" altLang="en-US" dirty="0">
                <a:solidFill>
                  <a:srgbClr val="00B0F0"/>
                </a:solidFill>
              </a:rPr>
              <a:t>주요명소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rgbClr val="00B0F0"/>
                </a:solidFill>
              </a:rPr>
              <a:t>부대시설 소개 </a:t>
            </a:r>
            <a:endParaRPr lang="en-US" altLang="ko-KR" dirty="0">
              <a:solidFill>
                <a:srgbClr val="00B0F0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E22190D-9CB9-4E16-A3AD-6A5D364EF863}"/>
              </a:ext>
            </a:extLst>
          </p:cNvPr>
          <p:cNvSpPr/>
          <p:nvPr/>
        </p:nvSpPr>
        <p:spPr>
          <a:xfrm>
            <a:off x="7024273" y="1252727"/>
            <a:ext cx="4155574" cy="20391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6">
                    <a:lumMod val="50000"/>
                  </a:schemeClr>
                </a:solidFill>
              </a:rPr>
              <a:t>김상엽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6">
                    <a:lumMod val="50000"/>
                  </a:schemeClr>
                </a:solidFill>
              </a:rPr>
              <a:t>팀원</a:t>
            </a:r>
            <a:r>
              <a:rPr lang="en-US" altLang="ko-KR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객실 예약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&amp;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취소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로그인 </a:t>
            </a:r>
            <a:r>
              <a:rPr lang="en-US" altLang="ko-KR" dirty="0">
                <a:solidFill>
                  <a:schemeClr val="accent6">
                    <a:lumMod val="50000"/>
                  </a:schemeClr>
                </a:solidFill>
              </a:rPr>
              <a:t>&amp; </a:t>
            </a:r>
            <a:r>
              <a:rPr lang="ko-KR" altLang="en-US" dirty="0">
                <a:solidFill>
                  <a:schemeClr val="accent6">
                    <a:lumMod val="50000"/>
                  </a:schemeClr>
                </a:solidFill>
              </a:rPr>
              <a:t>회원가입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0C62F954-8C5A-4AE5-8857-D7F729112FC3}"/>
              </a:ext>
            </a:extLst>
          </p:cNvPr>
          <p:cNvSpPr/>
          <p:nvPr/>
        </p:nvSpPr>
        <p:spPr>
          <a:xfrm>
            <a:off x="903871" y="3827486"/>
            <a:ext cx="4155574" cy="203910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이주헌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2">
                    <a:lumMod val="50000"/>
                  </a:schemeClr>
                </a:solidFill>
              </a:rPr>
              <a:t>팀원</a:t>
            </a:r>
            <a:r>
              <a:rPr lang="en-US" altLang="ko-KR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바우처 </a:t>
            </a:r>
            <a:r>
              <a:rPr lang="en-US" altLang="ko-KR" dirty="0">
                <a:solidFill>
                  <a:schemeClr val="accent2">
                    <a:lumMod val="50000"/>
                  </a:schemeClr>
                </a:solidFill>
              </a:rPr>
              <a:t>&amp; </a:t>
            </a:r>
            <a:r>
              <a:rPr lang="ko-KR" altLang="en-US" dirty="0">
                <a:solidFill>
                  <a:schemeClr val="accent2">
                    <a:lumMod val="50000"/>
                  </a:schemeClr>
                </a:solidFill>
              </a:rPr>
              <a:t>이벤트 참가자</a:t>
            </a: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AF67F86-3DEE-4ADD-8B3A-AA6A319326D7}"/>
              </a:ext>
            </a:extLst>
          </p:cNvPr>
          <p:cNvSpPr/>
          <p:nvPr/>
        </p:nvSpPr>
        <p:spPr>
          <a:xfrm>
            <a:off x="7156281" y="3827485"/>
            <a:ext cx="4155574" cy="20391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accent4">
                    <a:lumMod val="75000"/>
                  </a:schemeClr>
                </a:solidFill>
              </a:rPr>
              <a:t>송준항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(</a:t>
            </a:r>
            <a:r>
              <a:rPr lang="ko-KR" altLang="en-US" b="1" dirty="0">
                <a:solidFill>
                  <a:schemeClr val="accent4">
                    <a:lumMod val="75000"/>
                  </a:schemeClr>
                </a:solidFill>
              </a:rPr>
              <a:t>팀원</a:t>
            </a:r>
            <a:r>
              <a:rPr lang="en-US" altLang="ko-KR" b="1" dirty="0">
                <a:solidFill>
                  <a:schemeClr val="accent4">
                    <a:lumMod val="75000"/>
                  </a:schemeClr>
                </a:solidFill>
              </a:rPr>
              <a:t>)</a:t>
            </a:r>
          </a:p>
          <a:p>
            <a:pPr algn="ctr"/>
            <a:endParaRPr lang="en-US" altLang="ko-KR" b="1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결제 </a:t>
            </a:r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&amp; </a:t>
            </a:r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주문</a:t>
            </a: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1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F5C4-CF96-4F4E-BDA2-E931895FA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0"/>
            <a:ext cx="7924800" cy="1143000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개발 일정 </a:t>
            </a:r>
          </a:p>
        </p:txBody>
      </p:sp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A7B82FFB-A3EF-4388-BF3D-B4BDFE485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40404"/>
              </p:ext>
            </p:extLst>
          </p:nvPr>
        </p:nvGraphicFramePr>
        <p:xfrm>
          <a:off x="352338" y="1074350"/>
          <a:ext cx="11492916" cy="480924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03771">
                  <a:extLst>
                    <a:ext uri="{9D8B030D-6E8A-4147-A177-3AD203B41FA5}">
                      <a16:colId xmlns:a16="http://schemas.microsoft.com/office/drawing/2014/main" val="1370487888"/>
                    </a:ext>
                  </a:extLst>
                </a:gridCol>
                <a:gridCol w="1059172">
                  <a:extLst>
                    <a:ext uri="{9D8B030D-6E8A-4147-A177-3AD203B41FA5}">
                      <a16:colId xmlns:a16="http://schemas.microsoft.com/office/drawing/2014/main" val="320319024"/>
                    </a:ext>
                  </a:extLst>
                </a:gridCol>
                <a:gridCol w="1208497">
                  <a:extLst>
                    <a:ext uri="{9D8B030D-6E8A-4147-A177-3AD203B41FA5}">
                      <a16:colId xmlns:a16="http://schemas.microsoft.com/office/drawing/2014/main" val="2110963338"/>
                    </a:ext>
                  </a:extLst>
                </a:gridCol>
                <a:gridCol w="1177242">
                  <a:extLst>
                    <a:ext uri="{9D8B030D-6E8A-4147-A177-3AD203B41FA5}">
                      <a16:colId xmlns:a16="http://schemas.microsoft.com/office/drawing/2014/main" val="1002345034"/>
                    </a:ext>
                  </a:extLst>
                </a:gridCol>
                <a:gridCol w="1156404">
                  <a:extLst>
                    <a:ext uri="{9D8B030D-6E8A-4147-A177-3AD203B41FA5}">
                      <a16:colId xmlns:a16="http://schemas.microsoft.com/office/drawing/2014/main" val="2946510550"/>
                    </a:ext>
                  </a:extLst>
                </a:gridCol>
                <a:gridCol w="1093895">
                  <a:extLst>
                    <a:ext uri="{9D8B030D-6E8A-4147-A177-3AD203B41FA5}">
                      <a16:colId xmlns:a16="http://schemas.microsoft.com/office/drawing/2014/main" val="4020436553"/>
                    </a:ext>
                  </a:extLst>
                </a:gridCol>
                <a:gridCol w="1062643">
                  <a:extLst>
                    <a:ext uri="{9D8B030D-6E8A-4147-A177-3AD203B41FA5}">
                      <a16:colId xmlns:a16="http://schemas.microsoft.com/office/drawing/2014/main" val="1331139610"/>
                    </a:ext>
                  </a:extLst>
                </a:gridCol>
                <a:gridCol w="1239748">
                  <a:extLst>
                    <a:ext uri="{9D8B030D-6E8A-4147-A177-3AD203B41FA5}">
                      <a16:colId xmlns:a16="http://schemas.microsoft.com/office/drawing/2014/main" val="3017887629"/>
                    </a:ext>
                  </a:extLst>
                </a:gridCol>
                <a:gridCol w="1191544">
                  <a:extLst>
                    <a:ext uri="{9D8B030D-6E8A-4147-A177-3AD203B41FA5}">
                      <a16:colId xmlns:a16="http://schemas.microsoft.com/office/drawing/2014/main" val="3832054178"/>
                    </a:ext>
                  </a:extLst>
                </a:gridCol>
              </a:tblGrid>
              <a:tr h="0">
                <a:tc grid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kern="0" spc="0" dirty="0">
                          <a:solidFill>
                            <a:schemeClr val="bg1"/>
                          </a:solidFill>
                          <a:effectLst/>
                        </a:rPr>
                        <a:t>L`ATELIER</a:t>
                      </a:r>
                      <a:r>
                        <a:rPr lang="en-US" altLang="ko-KR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2400" dirty="0"/>
                        <a:t>– FINAL PROJECT </a:t>
                      </a:r>
                      <a:endParaRPr lang="ko-KR" altLang="en-US" sz="2400" dirty="0"/>
                    </a:p>
                  </a:txBody>
                  <a:tcPr marL="121939" marR="121939" marT="60970" marB="609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39" marR="121939" marT="60970" marB="609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39" marR="121939" marT="60970" marB="609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39" marR="121939" marT="60970" marB="609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39" marR="121939" marT="60970" marB="609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39" marR="121939" marT="60970" marB="609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/>
                    </a:p>
                  </a:txBody>
                  <a:tcPr marL="121939" marR="121939" marT="60970" marB="609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39" marR="121939" marT="60970" marB="60970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2400" dirty="0"/>
                    </a:p>
                  </a:txBody>
                  <a:tcPr marL="121939" marR="121939" marT="60970" marB="60970"/>
                </a:tc>
                <a:extLst>
                  <a:ext uri="{0D108BD9-81ED-4DB2-BD59-A6C34878D82A}">
                    <a16:rowId xmlns:a16="http://schemas.microsoft.com/office/drawing/2014/main" val="1874214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Candara (본문)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Candara (본문)"/>
                        </a:rPr>
                        <a:t>프로젝트 작업 일정</a:t>
                      </a:r>
                      <a:endParaRPr lang="en-US" altLang="ko-KR" sz="1500" dirty="0">
                        <a:latin typeface="Candara (본문)"/>
                      </a:endParaRPr>
                    </a:p>
                    <a:p>
                      <a:pPr algn="ctr" latinLnBrk="1"/>
                      <a:endParaRPr lang="en-US" altLang="ko-KR" sz="1500" dirty="0">
                        <a:latin typeface="Candara (본문)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100" dirty="0">
                          <a:latin typeface="+mj-ea"/>
                          <a:ea typeface="+mj-ea"/>
                        </a:rPr>
                        <a:t>03.04~03.07</a:t>
                      </a: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03.10-03.14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03.17-03.21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03.24-03.28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03.31-04.04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04.07-04.11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04.14-04.18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 dirty="0">
                          <a:solidFill>
                            <a:schemeClr val="dk1"/>
                          </a:solidFill>
                          <a:latin typeface="+mj-ea"/>
                          <a:ea typeface="+mn-ea"/>
                          <a:cs typeface="+mn-cs"/>
                        </a:rPr>
                        <a:t>04.21-05.02</a:t>
                      </a: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extLst>
                  <a:ext uri="{0D108BD9-81ED-4DB2-BD59-A6C34878D82A}">
                    <a16:rowId xmlns:a16="http://schemas.microsoft.com/office/drawing/2014/main" val="2804735358"/>
                  </a:ext>
                </a:extLst>
              </a:tr>
              <a:tr h="2073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500" dirty="0">
                        <a:latin typeface="Candara (본문)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dirty="0">
                          <a:latin typeface="Candara (본문)"/>
                        </a:rPr>
                        <a:t>프로젝트 계획 수립</a:t>
                      </a:r>
                    </a:p>
                    <a:p>
                      <a:pPr algn="ctr" latinLnBrk="1"/>
                      <a:endParaRPr lang="ko-KR" altLang="en-US" sz="1500" dirty="0">
                        <a:latin typeface="Candara (본문)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en-US" altLang="ko-KR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extLst>
                  <a:ext uri="{0D108BD9-81ED-4DB2-BD59-A6C34878D82A}">
                    <a16:rowId xmlns:a16="http://schemas.microsoft.com/office/drawing/2014/main" val="3939897683"/>
                  </a:ext>
                </a:extLst>
              </a:tr>
              <a:tr h="165748"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200000"/>
                        </a:lnSpc>
                      </a:pPr>
                      <a:r>
                        <a:rPr lang="ko-KR" altLang="en-US" sz="1500" kern="1200" dirty="0">
                          <a:solidFill>
                            <a:schemeClr val="dk1"/>
                          </a:solidFill>
                          <a:latin typeface="Candara (본문)"/>
                        </a:rPr>
                        <a:t>기본 구조 설계</a:t>
                      </a:r>
                      <a:endParaRPr lang="ko-KR" altLang="en-US" sz="1500" kern="1200" dirty="0">
                        <a:solidFill>
                          <a:schemeClr val="dk1"/>
                        </a:solidFill>
                        <a:latin typeface="Candara (본문)"/>
                        <a:ea typeface="+mn-ea"/>
                        <a:cs typeface="+mn-cs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1100" kern="1200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121939" marR="121939" marT="60970" marB="60970"/>
                </a:tc>
                <a:extLst>
                  <a:ext uri="{0D108BD9-81ED-4DB2-BD59-A6C34878D82A}">
                    <a16:rowId xmlns:a16="http://schemas.microsoft.com/office/drawing/2014/main" val="1904397807"/>
                  </a:ext>
                </a:extLst>
              </a:tr>
              <a:tr h="2440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>
                          <a:latin typeface="Candara (본문)"/>
                        </a:rPr>
                        <a:t>UI </a:t>
                      </a:r>
                      <a:r>
                        <a:rPr lang="ko-KR" altLang="en-US" sz="1500" dirty="0">
                          <a:latin typeface="Candara (본문)"/>
                        </a:rPr>
                        <a:t>디자인</a:t>
                      </a:r>
                      <a:r>
                        <a:rPr lang="en-US" altLang="ko-KR" sz="1500" dirty="0">
                          <a:latin typeface="Candara (본문)"/>
                        </a:rPr>
                        <a:t> </a:t>
                      </a:r>
                    </a:p>
                    <a:p>
                      <a:pPr algn="ctr" latinLnBrk="1"/>
                      <a:r>
                        <a:rPr lang="en-US" altLang="ko-KR" sz="1500" dirty="0">
                          <a:latin typeface="Candara (본문)"/>
                        </a:rPr>
                        <a:t>&amp;</a:t>
                      </a:r>
                    </a:p>
                    <a:p>
                      <a:pPr algn="ctr" latinLnBrk="1"/>
                      <a:r>
                        <a:rPr lang="ko-KR" altLang="en-US" sz="1500" dirty="0">
                          <a:latin typeface="Candara (본문)"/>
                        </a:rPr>
                        <a:t>메인 화면 설계</a:t>
                      </a: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extLst>
                  <a:ext uri="{0D108BD9-81ED-4DB2-BD59-A6C34878D82A}">
                    <a16:rowId xmlns:a16="http://schemas.microsoft.com/office/drawing/2014/main" val="1254752264"/>
                  </a:ext>
                </a:extLst>
              </a:tr>
              <a:tr h="2440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>
                          <a:latin typeface="Candara (본문)"/>
                        </a:rPr>
                        <a:t>사용자</a:t>
                      </a:r>
                      <a:r>
                        <a:rPr lang="en-US" altLang="ko-KR" sz="1500" dirty="0">
                          <a:latin typeface="Candara (본문)"/>
                        </a:rPr>
                        <a:t> / </a:t>
                      </a:r>
                      <a:r>
                        <a:rPr lang="ko-KR" altLang="en-US" sz="1500" dirty="0">
                          <a:latin typeface="Candara (본문)"/>
                        </a:rPr>
                        <a:t>관리자</a:t>
                      </a:r>
                      <a:endParaRPr lang="en-US" altLang="ko-KR" sz="1500" dirty="0">
                        <a:latin typeface="Candara (본문)"/>
                      </a:endParaRPr>
                    </a:p>
                    <a:p>
                      <a:pPr algn="ctr" latinLnBrk="1"/>
                      <a:r>
                        <a:rPr lang="en-US" altLang="ko-KR" sz="1500" dirty="0">
                          <a:latin typeface="Candara (본문)"/>
                        </a:rPr>
                        <a:t>&amp;</a:t>
                      </a:r>
                      <a:r>
                        <a:rPr lang="ko-KR" altLang="en-US" sz="1500" dirty="0">
                          <a:latin typeface="Candara (본문)"/>
                        </a:rPr>
                        <a:t> </a:t>
                      </a:r>
                      <a:endParaRPr lang="en-US" altLang="ko-KR" sz="1500" dirty="0">
                        <a:latin typeface="Candara (본문)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Candara (본문)"/>
                        </a:rPr>
                        <a:t>회원가입 로그인 구현</a:t>
                      </a: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extLst>
                  <a:ext uri="{0D108BD9-81ED-4DB2-BD59-A6C34878D82A}">
                    <a16:rowId xmlns:a16="http://schemas.microsoft.com/office/drawing/2014/main" val="2371022352"/>
                  </a:ext>
                </a:extLst>
              </a:tr>
              <a:tr h="174956">
                <a:tc>
                  <a:txBody>
                    <a:bodyPr/>
                    <a:lstStyle/>
                    <a:p>
                      <a:pPr algn="ctr" latinLnBrk="1"/>
                      <a:endParaRPr lang="en-US" altLang="ko-KR" sz="1500" dirty="0">
                        <a:latin typeface="Candara (본문)"/>
                      </a:endParaRPr>
                    </a:p>
                    <a:p>
                      <a:pPr algn="ctr" latinLnBrk="1"/>
                      <a:r>
                        <a:rPr lang="ko-KR" altLang="en-US" sz="1500" dirty="0">
                          <a:latin typeface="Candara (본문)"/>
                        </a:rPr>
                        <a:t>리허설 및 발표</a:t>
                      </a: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latin typeface="+mj-ea"/>
                        <a:ea typeface="+mj-ea"/>
                      </a:endParaRPr>
                    </a:p>
                  </a:txBody>
                  <a:tcPr marL="121939" marR="121939" marT="60970" marB="60970"/>
                </a:tc>
                <a:extLst>
                  <a:ext uri="{0D108BD9-81ED-4DB2-BD59-A6C34878D82A}">
                    <a16:rowId xmlns:a16="http://schemas.microsoft.com/office/drawing/2014/main" val="4208984831"/>
                  </a:ext>
                </a:extLst>
              </a:tr>
            </a:tbl>
          </a:graphicData>
        </a:graphic>
      </p:graphicFrame>
      <p:pic>
        <p:nvPicPr>
          <p:cNvPr id="5" name="Picture 2" descr="10,000 + 무료 체크 표시 &amp; 체크 이미지 - Pixabay">
            <a:extLst>
              <a:ext uri="{FF2B5EF4-FFF2-40B4-BE49-F238E27FC236}">
                <a16:creationId xmlns:a16="http://schemas.microsoft.com/office/drawing/2014/main" id="{994046C6-3F2F-47B0-956C-5898EF48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2176" y="3225227"/>
            <a:ext cx="411060" cy="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10,000 + 무료 체크 표시 &amp; 체크 이미지 - Pixabay">
            <a:extLst>
              <a:ext uri="{FF2B5EF4-FFF2-40B4-BE49-F238E27FC236}">
                <a16:creationId xmlns:a16="http://schemas.microsoft.com/office/drawing/2014/main" id="{E98D894E-63C8-4E4E-B372-756F9D40F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4657" y="2574381"/>
            <a:ext cx="411060" cy="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0,000 + 무료 체크 표시 &amp; 체크 이미지 - Pixabay">
            <a:extLst>
              <a:ext uri="{FF2B5EF4-FFF2-40B4-BE49-F238E27FC236}">
                <a16:creationId xmlns:a16="http://schemas.microsoft.com/office/drawing/2014/main" id="{F614E3DF-4F92-4601-BA55-F3C28798A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772" y="3225227"/>
            <a:ext cx="411060" cy="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10,000 + 무료 체크 표시 &amp; 체크 이미지 - Pixabay">
            <a:extLst>
              <a:ext uri="{FF2B5EF4-FFF2-40B4-BE49-F238E27FC236}">
                <a16:creationId xmlns:a16="http://schemas.microsoft.com/office/drawing/2014/main" id="{DF7D066F-34C2-45F7-8334-78CAF7882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0994" y="4659745"/>
            <a:ext cx="411060" cy="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10,000 + 무료 체크 표시 &amp; 체크 이미지 - Pixabay">
            <a:extLst>
              <a:ext uri="{FF2B5EF4-FFF2-40B4-BE49-F238E27FC236}">
                <a16:creationId xmlns:a16="http://schemas.microsoft.com/office/drawing/2014/main" id="{23EE718D-E4D6-42F4-926E-F0FDF7012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024" y="3879569"/>
            <a:ext cx="411060" cy="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10,000 + 무료 체크 표시 &amp; 체크 이미지 - Pixabay">
            <a:extLst>
              <a:ext uri="{FF2B5EF4-FFF2-40B4-BE49-F238E27FC236}">
                <a16:creationId xmlns:a16="http://schemas.microsoft.com/office/drawing/2014/main" id="{741221E5-8BC4-4AC9-88B2-983A92CD7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647" y="3879569"/>
            <a:ext cx="411060" cy="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10,000 + 무료 체크 표시 &amp; 체크 이미지 - Pixabay">
            <a:extLst>
              <a:ext uri="{FF2B5EF4-FFF2-40B4-BE49-F238E27FC236}">
                <a16:creationId xmlns:a16="http://schemas.microsoft.com/office/drawing/2014/main" id="{F9D880D0-5838-495E-9242-59643DFD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9607" y="5380298"/>
            <a:ext cx="411060" cy="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10,000 + 무료 체크 표시 &amp; 체크 이미지 - Pixabay">
            <a:extLst>
              <a:ext uri="{FF2B5EF4-FFF2-40B4-BE49-F238E27FC236}">
                <a16:creationId xmlns:a16="http://schemas.microsoft.com/office/drawing/2014/main" id="{F9464BB2-4BAB-423B-B8CD-FEA3FF942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7064" y="4663040"/>
            <a:ext cx="411060" cy="403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45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E9922-7227-4870-9BE4-7075F19B9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 </a:t>
            </a:r>
          </a:p>
        </p:txBody>
      </p:sp>
    </p:spTree>
    <p:extLst>
      <p:ext uri="{BB962C8B-B14F-4D97-AF65-F5344CB8AC3E}">
        <p14:creationId xmlns:p14="http://schemas.microsoft.com/office/powerpoint/2010/main" val="884197119"/>
      </p:ext>
    </p:extLst>
  </p:cSld>
  <p:clrMapOvr>
    <a:masterClrMapping/>
  </p:clrMapOvr>
</p:sld>
</file>

<file path=ppt/theme/theme1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Education02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TM10237559[[fn=교육 테마]]</Template>
  <TotalTime>325</TotalTime>
  <Words>275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Candara (본문)</vt:lpstr>
      <vt:lpstr>함초롬바탕</vt:lpstr>
      <vt:lpstr>Arial</vt:lpstr>
      <vt:lpstr>Candara</vt:lpstr>
      <vt:lpstr>Corbel</vt:lpstr>
      <vt:lpstr>Wingdings</vt:lpstr>
      <vt:lpstr>Wingdings 3</vt:lpstr>
      <vt:lpstr>New_Education02</vt:lpstr>
      <vt:lpstr>    L`ATELIER 파이널 프로젝트 계획서 초안  </vt:lpstr>
      <vt:lpstr>   목차 소개 </vt:lpstr>
      <vt:lpstr>L`ATELIER</vt:lpstr>
      <vt:lpstr>ER Diagram</vt:lpstr>
      <vt:lpstr>PowerPoint 프레젠테이션</vt:lpstr>
      <vt:lpstr>구현 기능 역할 담당</vt:lpstr>
      <vt:lpstr>개발 일정 </vt:lpstr>
      <vt:lpstr>감사합니다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L`ATELIER 파이널 프로젝트 계획서 초안</dc:title>
  <dc:creator>Administrator</dc:creator>
  <cp:lastModifiedBy>Administrator</cp:lastModifiedBy>
  <cp:revision>35</cp:revision>
  <dcterms:created xsi:type="dcterms:W3CDTF">2025-03-04T03:50:03Z</dcterms:created>
  <dcterms:modified xsi:type="dcterms:W3CDTF">2025-03-07T04:06:54Z</dcterms:modified>
</cp:coreProperties>
</file>