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303" r:id="rId2"/>
    <p:sldId id="287" r:id="rId3"/>
    <p:sldId id="286" r:id="rId4"/>
    <p:sldId id="292" r:id="rId5"/>
    <p:sldId id="291" r:id="rId6"/>
    <p:sldId id="290" r:id="rId7"/>
    <p:sldId id="305" r:id="rId8"/>
    <p:sldId id="293" r:id="rId9"/>
    <p:sldId id="306" r:id="rId10"/>
    <p:sldId id="307" r:id="rId11"/>
    <p:sldId id="308" r:id="rId12"/>
    <p:sldId id="309" r:id="rId13"/>
    <p:sldId id="310" r:id="rId14"/>
    <p:sldId id="311" r:id="rId15"/>
    <p:sldId id="312" r:id="rId16"/>
    <p:sldId id="294" r:id="rId17"/>
    <p:sldId id="315" r:id="rId18"/>
    <p:sldId id="314" r:id="rId19"/>
    <p:sldId id="313" r:id="rId20"/>
    <p:sldId id="299" r:id="rId21"/>
    <p:sldId id="300" r:id="rId22"/>
    <p:sldId id="301" r:id="rId23"/>
    <p:sldId id="302" r:id="rId24"/>
    <p:sldId id="28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ran the son" initials="tt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91" autoAdjust="0"/>
    <p:restoredTop sz="94660"/>
  </p:normalViewPr>
  <p:slideViewPr>
    <p:cSldViewPr snapToGrid="0">
      <p:cViewPr>
        <p:scale>
          <a:sx n="70" d="100"/>
          <a:sy n="70" d="100"/>
        </p:scale>
        <p:origin x="-924" y="-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0740A6-8649-4765-AA2F-0E7C84AD1349}" type="datetimeFigureOut">
              <a:rPr lang="en-US" smtClean="0"/>
              <a:t>8/30/2021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2CFCA9-71D3-4C1C-8D84-E73EA75B0B72}" type="slidenum">
              <a:rPr lang="en-US" smtClean="0"/>
              <a:t>‹#›</a:t>
            </a:fld>
            <a:endParaRPr lang="en-US"/>
          </a:p>
        </p:txBody>
      </p:sp>
    </p:spTree>
    <p:extLst>
      <p:ext uri="{BB962C8B-B14F-4D97-AF65-F5344CB8AC3E}">
        <p14:creationId xmlns:p14="http://schemas.microsoft.com/office/powerpoint/2010/main" val="2228665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r>
              <a:rPr lang="en-US" altLang="en-US" sz="1200" smtClean="0">
                <a:latin typeface="Arial" panose="020B0604020202020204" pitchFamily="34" charset="0"/>
              </a:rPr>
              <a:t>Korea-Vietnam Friendship IT College</a:t>
            </a:r>
          </a:p>
        </p:txBody>
      </p:sp>
      <p:sp>
        <p:nvSpPr>
          <p:cNvPr id="29699" name="Rectangle 6"/>
          <p:cNvSpPr>
            <a:spLocks noGrp="1" noChangeArrowheads="1"/>
          </p:cNvSpPr>
          <p:nvPr>
            <p:ph type="ftr" sz="quarter" idx="4"/>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r>
              <a:rPr lang="en-US" altLang="en-US" sz="1200" smtClean="0">
                <a:latin typeface="Arial" panose="020B0604020202020204" pitchFamily="34" charset="0"/>
              </a:rPr>
              <a:t>Chuyên đề Lắp ráp máy tính - Build and maintain a PC</a:t>
            </a:r>
          </a:p>
        </p:txBody>
      </p:sp>
      <p:sp>
        <p:nvSpPr>
          <p:cNvPr id="29700"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D26B54DA-C850-4072-9A3E-2F4F175C8B22}" type="slidenum">
              <a:rPr lang="en-US" altLang="en-US" sz="1200">
                <a:latin typeface="Arial" panose="020B0604020202020204" pitchFamily="34" charset="0"/>
              </a:rPr>
              <a:pPr/>
              <a:t>5</a:t>
            </a:fld>
            <a:endParaRPr lang="en-US" altLang="en-US" sz="1200">
              <a:latin typeface="Arial" panose="020B0604020202020204" pitchFamily="34" charset="0"/>
            </a:endParaRPr>
          </a:p>
        </p:txBody>
      </p:sp>
      <p:sp>
        <p:nvSpPr>
          <p:cNvPr id="29701" name="Rectangle 2"/>
          <p:cNvSpPr>
            <a:spLocks noGrp="1" noRot="1" noChangeAspect="1" noChangeArrowheads="1" noTextEdit="1"/>
          </p:cNvSpPr>
          <p:nvPr>
            <p:ph type="sldImg"/>
          </p:nvPr>
        </p:nvSpPr>
        <p:spPr>
          <a:xfrm>
            <a:off x="874713" y="736600"/>
            <a:ext cx="4916487" cy="3687763"/>
          </a:xfrm>
          <a:ln/>
        </p:spPr>
      </p:sp>
      <p:sp>
        <p:nvSpPr>
          <p:cNvPr id="29702" name="Rectangle 3"/>
          <p:cNvSpPr>
            <a:spLocks noGrp="1" noChangeArrowheads="1"/>
          </p:cNvSpPr>
          <p:nvPr>
            <p:ph type="body" idx="1"/>
          </p:nvPr>
        </p:nvSpPr>
        <p:spPr>
          <a:xfrm>
            <a:off x="890588" y="4667250"/>
            <a:ext cx="4881562" cy="4429125"/>
          </a:xfrm>
          <a:noFill/>
        </p:spPr>
        <p:txBody>
          <a:bodyPr/>
          <a:lstStyle/>
          <a:p>
            <a:pPr eaLnBrk="1" hangingPunct="1"/>
            <a:endParaRPr lang="en-US" altLang="en-US" smtClean="0"/>
          </a:p>
        </p:txBody>
      </p:sp>
    </p:spTree>
    <p:extLst>
      <p:ext uri="{BB962C8B-B14F-4D97-AF65-F5344CB8AC3E}">
        <p14:creationId xmlns:p14="http://schemas.microsoft.com/office/powerpoint/2010/main" val="1783075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F5845B79-940C-4023-831B-99D711350DA8}" type="datetime1">
              <a:rPr lang="en-US" smtClean="0"/>
              <a:t>8/30/2021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A77ECB39-0144-4341-8938-0543BD94CC2B}"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9EE1CBF-6087-4CD5-8857-6E9447E4285E}" type="datetime1">
              <a:rPr lang="en-US" smtClean="0"/>
              <a:t>8/30/2021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77ECB39-0144-4341-8938-0543BD94CC2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41"/>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024759" y="274642"/>
            <a:ext cx="5680841" cy="5851525"/>
          </a:xfrm>
        </p:spPr>
        <p:txBody>
          <a:bodyPr vert="eaVert"/>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extLst/>
          </a:lstStyle>
          <a:p>
            <a:fld id="{9659F15A-2CD3-4CC5-81D7-C4BB7420A037}" type="datetime1">
              <a:rPr lang="en-US" smtClean="0"/>
              <a:t>8/30/2021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77ECB39-0144-4341-8938-0543BD94CC2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cs typeface="Calibri" panose="020F0502020204030204" pitchFamily="34" charset="0"/>
              </a:defRPr>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993228" y="1447800"/>
            <a:ext cx="7940460" cy="4800600"/>
          </a:xfrm>
        </p:spPr>
        <p:txBody>
          <a:bodyPr/>
          <a:lstStyle>
            <a:lvl1pPr>
              <a:defRPr sz="2800">
                <a:latin typeface="Calibri" panose="020F0502020204030204" pitchFamily="34" charset="0"/>
                <a:cs typeface="Calibri" panose="020F0502020204030204" pitchFamily="34" charset="0"/>
              </a:defRPr>
            </a:lvl1pPr>
            <a:lvl2pPr>
              <a:defRPr sz="2400"/>
            </a:lvl2pPr>
            <a:lvl3pPr>
              <a:defRPr sz="2200"/>
            </a:lvl3pPr>
            <a:lvl4pPr>
              <a:defRPr/>
            </a:lvl4pPr>
            <a:lvl5pPr>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lvl1pPr>
              <a:defRPr>
                <a:latin typeface="Calibri" panose="020F0502020204030204" pitchFamily="34" charset="0"/>
                <a:cs typeface="Calibri" panose="020F0502020204030204" pitchFamily="34" charset="0"/>
              </a:defRPr>
            </a:lvl1pPr>
            <a:extLst/>
          </a:lstStyle>
          <a:p>
            <a:fld id="{B92FC723-1A70-4B76-A7B4-659BD2A1C462}" type="datetime1">
              <a:rPr lang="en-US" smtClean="0"/>
              <a:pPr/>
              <a:t>8/30/2021</a:t>
            </a:fld>
            <a:endParaRPr lang="en-US"/>
          </a:p>
        </p:txBody>
      </p:sp>
      <p:sp>
        <p:nvSpPr>
          <p:cNvPr id="5" name="Footer Placeholder 4"/>
          <p:cNvSpPr>
            <a:spLocks noGrp="1"/>
          </p:cNvSpPr>
          <p:nvPr>
            <p:ph type="ftr" sz="quarter" idx="11"/>
          </p:nvPr>
        </p:nvSpPr>
        <p:spPr/>
        <p:txBody>
          <a:bodyPr/>
          <a:lstStyle>
            <a:lvl1pPr>
              <a:defRPr>
                <a:latin typeface="Calibri" panose="020F0502020204030204" pitchFamily="34" charset="0"/>
                <a:cs typeface="Calibri" panose="020F0502020204030204" pitchFamily="34" charset="0"/>
              </a:defRPr>
            </a:lvl1pPr>
            <a:extLst/>
          </a:lstStyle>
          <a:p>
            <a:endParaRPr lang="en-US"/>
          </a:p>
        </p:txBody>
      </p:sp>
      <p:sp>
        <p:nvSpPr>
          <p:cNvPr id="6" name="Slide Number Placeholder 5"/>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extLst/>
          </a:lstStyle>
          <a:p>
            <a:fld id="{A77ECB39-0144-4341-8938-0543BD94CC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9539290-EF3C-4132-8C0D-4E8CAB37F718}" type="datetime1">
              <a:rPr lang="en-US" smtClean="0"/>
              <a:t>8/30/2021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77ECB39-0144-4341-8938-0543BD94CC2B}"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9777" y="180456"/>
            <a:ext cx="1017125" cy="82103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8993" y="274320"/>
            <a:ext cx="7924695"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072055" y="1524000"/>
            <a:ext cx="4021153"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D01A705-B361-41D1-968A-E00298E4DE80}" type="datetime1">
              <a:rPr lang="en-US" smtClean="0"/>
              <a:t>8/30/2021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77ECB39-0144-4341-8938-0543BD94CC2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AA0ADF4-F7E8-448E-8F94-B9F2A81202ED}" type="datetime1">
              <a:rPr lang="en-US" smtClean="0"/>
              <a:t>8/30/2021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77ECB39-0144-4341-8938-0543BD94CC2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E7BAEDF-FC8C-4168-B7B6-A066FC3DB659}" type="datetime1">
              <a:rPr lang="en-US" smtClean="0"/>
              <a:t>8/30/2021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77ECB39-0144-4341-8938-0543BD94CC2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E6CA14F1-6CF8-4F7A-A02B-4FF09670B87D}" type="datetime1">
              <a:rPr lang="en-US" smtClean="0"/>
              <a:t>8/30/2021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77ECB39-0144-4341-8938-0543BD94CC2B}"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2"/>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97337E2-5F67-4149-B951-1E0E2EA2E4DC}" type="datetime1">
              <a:rPr lang="en-US" smtClean="0"/>
              <a:t>8/30/2021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77ECB39-0144-4341-8938-0543BD94CC2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7A23FCA1-38C8-49D3-B8A2-C4016FCEC883}" type="datetime1">
              <a:rPr lang="en-US" smtClean="0"/>
              <a:t>8/30/2021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77ECB39-0144-4341-8938-0543BD94CC2B}"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5"/>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6"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latin typeface="Calibri" panose="020F0502020204030204" pitchFamily="34" charset="0"/>
              <a:cs typeface="Calibri" panose="020F0502020204030204" pitchFamily="34" charset="0"/>
            </a:endParaRPr>
          </a:p>
        </p:txBody>
      </p:sp>
      <p:sp>
        <p:nvSpPr>
          <p:cNvPr id="8" name="Oval 7"/>
          <p:cNvSpPr/>
          <p:nvPr/>
        </p:nvSpPr>
        <p:spPr>
          <a:xfrm>
            <a:off x="168817" y="21104"/>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latin typeface="Calibri" panose="020F0502020204030204" pitchFamily="34" charset="0"/>
              <a:cs typeface="Calibri" panose="020F0502020204030204" pitchFamily="34" charset="0"/>
            </a:endParaRPr>
          </a:p>
        </p:txBody>
      </p:sp>
      <p:sp>
        <p:nvSpPr>
          <p:cNvPr id="11" name="Donut 10"/>
          <p:cNvSpPr/>
          <p:nvPr/>
        </p:nvSpPr>
        <p:spPr>
          <a:xfrm rot="2315675">
            <a:off x="182882"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latin typeface="Calibri" panose="020F0502020204030204" pitchFamily="34" charset="0"/>
              <a:cs typeface="Calibri" panose="020F0502020204030204" pitchFamily="34" charset="0"/>
            </a:endParaRPr>
          </a:p>
        </p:txBody>
      </p:sp>
      <p:sp>
        <p:nvSpPr>
          <p:cNvPr id="12" name="Rectangle 11"/>
          <p:cNvSpPr/>
          <p:nvPr/>
        </p:nvSpPr>
        <p:spPr>
          <a:xfrm>
            <a:off x="1012874"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latin typeface="Calibri" panose="020F0502020204030204" pitchFamily="34" charset="0"/>
              <a:cs typeface="Calibri" panose="020F0502020204030204" pitchFamily="34" charset="0"/>
            </a:endParaRPr>
          </a:p>
        </p:txBody>
      </p:sp>
      <p:sp>
        <p:nvSpPr>
          <p:cNvPr id="5" name="Title Placeholder 4"/>
          <p:cNvSpPr>
            <a:spLocks noGrp="1"/>
          </p:cNvSpPr>
          <p:nvPr>
            <p:ph type="title"/>
          </p:nvPr>
        </p:nvSpPr>
        <p:spPr>
          <a:xfrm>
            <a:off x="1012874" y="274638"/>
            <a:ext cx="7920814" cy="1143000"/>
          </a:xfrm>
          <a:prstGeom prst="rect">
            <a:avLst/>
          </a:prstGeom>
        </p:spPr>
        <p:txBody>
          <a:bodyPr anchor="ctr">
            <a:normAutofit/>
          </a:bodyPr>
          <a:lstStyle>
            <a:extLst/>
          </a:lstStyle>
          <a:p>
            <a:r>
              <a:rPr kumimoji="0" lang="en-US" dirty="0" smtClean="0"/>
              <a:t>Click to edit Master title style</a:t>
            </a:r>
            <a:endParaRPr kumimoji="0" lang="en-US" dirty="0"/>
          </a:p>
        </p:txBody>
      </p:sp>
      <p:sp>
        <p:nvSpPr>
          <p:cNvPr id="9" name="Text Placeholder 8"/>
          <p:cNvSpPr>
            <a:spLocks noGrp="1"/>
          </p:cNvSpPr>
          <p:nvPr>
            <p:ph type="body" idx="1"/>
          </p:nvPr>
        </p:nvSpPr>
        <p:spPr>
          <a:xfrm>
            <a:off x="1019912" y="1447800"/>
            <a:ext cx="7913776" cy="4800600"/>
          </a:xfrm>
          <a:prstGeom prst="rect">
            <a:avLst/>
          </a:prstGeom>
        </p:spPr>
        <p:txBody>
          <a:bodyPr>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latin typeface="Calibri" panose="020F0502020204030204" pitchFamily="34" charset="0"/>
                <a:cs typeface="Calibri" panose="020F0502020204030204" pitchFamily="34" charset="0"/>
              </a:defRPr>
            </a:lvl1pPr>
            <a:extLst/>
          </a:lstStyle>
          <a:p>
            <a:fld id="{0AF1A370-D9C6-40E0-9FCD-84F03CBB3265}" type="datetime1">
              <a:rPr lang="en-US" smtClean="0"/>
              <a:pPr/>
              <a:t>8/30/2021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latin typeface="Calibri" panose="020F0502020204030204" pitchFamily="34" charset="0"/>
                <a:cs typeface="Calibri" panose="020F0502020204030204" pitchFamily="34" charset="0"/>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latin typeface="Calibri" panose="020F0502020204030204" pitchFamily="34" charset="0"/>
                <a:cs typeface="Calibri" panose="020F0502020204030204" pitchFamily="34" charset="0"/>
              </a:defRPr>
            </a:lvl1pPr>
            <a:extLst/>
          </a:lstStyle>
          <a:p>
            <a:fld id="{A77ECB39-0144-4341-8938-0543BD94CC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latin typeface="Calibri" panose="020F0502020204030204" pitchFamily="34" charset="0"/>
              <a:cs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Calibri" panose="020F0502020204030204" pitchFamily="34" charset="0"/>
          <a:ea typeface="+mj-ea"/>
          <a:cs typeface="Calibri" panose="020F0502020204030204" pitchFamily="34" charset="0"/>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Calibri" panose="020F0502020204030204" pitchFamily="34" charset="0"/>
          <a:ea typeface="+mn-ea"/>
          <a:cs typeface="Calibri" panose="020F0502020204030204" pitchFamily="34" charset="0"/>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Calibri" panose="020F0502020204030204" pitchFamily="34" charset="0"/>
          <a:ea typeface="+mn-ea"/>
          <a:cs typeface="Calibri" panose="020F0502020204030204" pitchFamily="34" charset="0"/>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Calibri" panose="020F0502020204030204" pitchFamily="34" charset="0"/>
          <a:ea typeface="+mn-ea"/>
          <a:cs typeface="Calibri" panose="020F0502020204030204" pitchFamily="34" charset="0"/>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Calibri" panose="020F0502020204030204" pitchFamily="34" charset="0"/>
          <a:ea typeface="+mn-ea"/>
          <a:cs typeface="Calibri" panose="020F0502020204030204" pitchFamily="34" charset="0"/>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Calibri" panose="020F0502020204030204" pitchFamily="34" charset="0"/>
          <a:ea typeface="+mn-ea"/>
          <a:cs typeface="Calibri" panose="020F0502020204030204" pitchFamily="34" charset="0"/>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gi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tongquanvienthong.blogspot.com/2012/02/ky-thuat-ghep-kenh.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TẦNG VẬT LÝ</a:t>
            </a:r>
            <a:endParaRPr lang="en-GB" dirty="0"/>
          </a:p>
        </p:txBody>
      </p:sp>
      <p:sp>
        <p:nvSpPr>
          <p:cNvPr id="3" name="Text Placeholder 2"/>
          <p:cNvSpPr>
            <a:spLocks noGrp="1"/>
          </p:cNvSpPr>
          <p:nvPr>
            <p:ph type="body" idx="1"/>
          </p:nvPr>
        </p:nvSpPr>
        <p:spPr/>
        <p:txBody>
          <a:bodyPr/>
          <a:lstStyle/>
          <a:p>
            <a:r>
              <a:rPr lang="en-GB" dirty="0" smtClean="0"/>
              <a:t>MẠNG MÁY TÍNH</a:t>
            </a:r>
            <a:endParaRPr lang="en-GB" dirty="0"/>
          </a:p>
        </p:txBody>
      </p:sp>
    </p:spTree>
    <p:extLst>
      <p:ext uri="{BB962C8B-B14F-4D97-AF65-F5344CB8AC3E}">
        <p14:creationId xmlns:p14="http://schemas.microsoft.com/office/powerpoint/2010/main" val="16885214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altLang="en-US" sz="2500" dirty="0" err="1" smtClean="0"/>
              <a:t>Cáp</a:t>
            </a:r>
            <a:r>
              <a:rPr lang="en-US" altLang="en-US" sz="2500" dirty="0" smtClean="0"/>
              <a:t> </a:t>
            </a:r>
            <a:r>
              <a:rPr lang="en-US" altLang="en-US" sz="2500" dirty="0" err="1"/>
              <a:t>xoắn</a:t>
            </a:r>
            <a:r>
              <a:rPr lang="en-US" altLang="en-US" sz="2500" dirty="0"/>
              <a:t> </a:t>
            </a:r>
            <a:r>
              <a:rPr lang="en-US" altLang="en-US" sz="2500" dirty="0" err="1"/>
              <a:t>đôi</a:t>
            </a:r>
            <a:r>
              <a:rPr lang="en-US" altLang="en-US" sz="2500" dirty="0"/>
              <a:t>: </a:t>
            </a:r>
            <a:r>
              <a:rPr lang="en-US" altLang="en-US" sz="2500" dirty="0" err="1"/>
              <a:t>Một</a:t>
            </a:r>
            <a:r>
              <a:rPr lang="en-US" altLang="en-US" sz="2500" dirty="0"/>
              <a:t> </a:t>
            </a:r>
            <a:r>
              <a:rPr lang="en-US" altLang="en-US" sz="2500" dirty="0" err="1"/>
              <a:t>cặp</a:t>
            </a:r>
            <a:r>
              <a:rPr lang="en-US" altLang="en-US" sz="2500" dirty="0"/>
              <a:t> </a:t>
            </a:r>
            <a:r>
              <a:rPr lang="en-US" altLang="en-US" sz="2500" dirty="0" err="1"/>
              <a:t>cáp</a:t>
            </a:r>
            <a:r>
              <a:rPr lang="en-US" altLang="en-US" sz="2500" dirty="0"/>
              <a:t> </a:t>
            </a:r>
            <a:r>
              <a:rPr lang="en-US" altLang="en-US" sz="2500" dirty="0" err="1"/>
              <a:t>xoắn</a:t>
            </a:r>
            <a:r>
              <a:rPr lang="en-US" altLang="en-US" sz="2500" dirty="0"/>
              <a:t> </a:t>
            </a:r>
            <a:r>
              <a:rPr lang="en-US" altLang="en-US" sz="2500" dirty="0" err="1"/>
              <a:t>đôi</a:t>
            </a:r>
            <a:r>
              <a:rPr lang="en-US" altLang="en-US" sz="2500" dirty="0"/>
              <a:t> </a:t>
            </a:r>
            <a:r>
              <a:rPr lang="en-US" altLang="en-US" sz="2500" dirty="0" err="1"/>
              <a:t>gồm</a:t>
            </a:r>
            <a:r>
              <a:rPr lang="en-US" altLang="en-US" sz="2500" dirty="0"/>
              <a:t> 2 </a:t>
            </a:r>
            <a:r>
              <a:rPr lang="en-US" altLang="en-US" sz="2500" dirty="0" err="1"/>
              <a:t>sợi</a:t>
            </a:r>
            <a:r>
              <a:rPr lang="en-US" altLang="en-US" sz="2500" dirty="0"/>
              <a:t> </a:t>
            </a:r>
            <a:r>
              <a:rPr lang="en-US" altLang="en-US" sz="2500" dirty="0" err="1"/>
              <a:t>cáp</a:t>
            </a:r>
            <a:r>
              <a:rPr lang="en-US" altLang="en-US" sz="2500" dirty="0"/>
              <a:t> </a:t>
            </a:r>
            <a:r>
              <a:rPr lang="en-US" altLang="en-US" sz="2500" dirty="0" err="1"/>
              <a:t>đồng</a:t>
            </a:r>
            <a:r>
              <a:rPr lang="en-US" altLang="en-US" sz="2500" dirty="0"/>
              <a:t> </a:t>
            </a:r>
            <a:r>
              <a:rPr lang="en-US" altLang="en-US" sz="2500" dirty="0" err="1"/>
              <a:t>có</a:t>
            </a:r>
            <a:r>
              <a:rPr lang="en-US" altLang="en-US" sz="2500" dirty="0"/>
              <a:t> </a:t>
            </a:r>
            <a:r>
              <a:rPr lang="en-US" altLang="en-US" sz="2500" dirty="0" err="1"/>
              <a:t>đường</a:t>
            </a:r>
            <a:r>
              <a:rPr lang="en-US" altLang="en-US" sz="2500" dirty="0"/>
              <a:t> </a:t>
            </a:r>
            <a:r>
              <a:rPr lang="en-US" altLang="en-US" sz="2500" dirty="0" err="1"/>
              <a:t>kính</a:t>
            </a:r>
            <a:r>
              <a:rPr lang="en-US" altLang="en-US" sz="2500" dirty="0"/>
              <a:t> </a:t>
            </a:r>
            <a:r>
              <a:rPr lang="en-US" altLang="en-US" sz="2500" dirty="0" err="1"/>
              <a:t>khoảng</a:t>
            </a:r>
            <a:r>
              <a:rPr lang="en-US" altLang="en-US" sz="2500" dirty="0"/>
              <a:t> 1mm, </a:t>
            </a:r>
            <a:r>
              <a:rPr lang="en-US" altLang="en-US" sz="2500" dirty="0" err="1"/>
              <a:t>tránh</a:t>
            </a:r>
            <a:r>
              <a:rPr lang="en-US" altLang="en-US" sz="2500" dirty="0"/>
              <a:t> </a:t>
            </a:r>
            <a:r>
              <a:rPr lang="en-US" altLang="en-US" sz="2500" dirty="0" err="1"/>
              <a:t>nhiễu</a:t>
            </a:r>
            <a:r>
              <a:rPr lang="en-US" altLang="en-US" sz="2500" dirty="0"/>
              <a:t> </a:t>
            </a:r>
            <a:r>
              <a:rPr lang="en-US" altLang="en-US" sz="2500" dirty="0" err="1"/>
              <a:t>xuyên</a:t>
            </a:r>
            <a:r>
              <a:rPr lang="en-US" altLang="en-US" sz="2500" dirty="0"/>
              <a:t> </a:t>
            </a:r>
            <a:r>
              <a:rPr lang="en-US" altLang="en-US" sz="2500" dirty="0" err="1"/>
              <a:t>âm</a:t>
            </a:r>
            <a:r>
              <a:rPr lang="en-US" altLang="en-US" sz="2500" dirty="0"/>
              <a:t> (crossover talk), </a:t>
            </a:r>
            <a:r>
              <a:rPr lang="en-US" altLang="en-US" sz="2500" dirty="0" err="1"/>
              <a:t>gồm</a:t>
            </a:r>
            <a:r>
              <a:rPr lang="en-US" altLang="en-US" sz="2500" dirty="0"/>
              <a:t> 2 </a:t>
            </a:r>
            <a:r>
              <a:rPr lang="en-US" altLang="en-US" sz="2500" dirty="0" err="1"/>
              <a:t>loại</a:t>
            </a:r>
            <a:endParaRPr lang="en-US" altLang="en-US" sz="2500" dirty="0"/>
          </a:p>
          <a:p>
            <a:pPr lvl="1"/>
            <a:r>
              <a:rPr lang="en-US" altLang="en-US" sz="2300" dirty="0"/>
              <a:t>UTP </a:t>
            </a:r>
            <a:r>
              <a:rPr lang="en-US" altLang="en-US" sz="2300" dirty="0" err="1"/>
              <a:t>Unshield</a:t>
            </a:r>
            <a:r>
              <a:rPr lang="en-US" altLang="en-US" sz="2300" dirty="0"/>
              <a:t> Twisted Pair</a:t>
            </a:r>
          </a:p>
          <a:p>
            <a:pPr lvl="1"/>
            <a:r>
              <a:rPr lang="en-US" altLang="en-US" sz="2300" dirty="0"/>
              <a:t>STP Shield Twisted Pair</a:t>
            </a:r>
          </a:p>
          <a:p>
            <a:r>
              <a:rPr lang="en-US" altLang="en-US" sz="2500" dirty="0" err="1"/>
              <a:t>Cắp</a:t>
            </a:r>
            <a:r>
              <a:rPr lang="en-US" altLang="en-US" sz="2500" dirty="0"/>
              <a:t> </a:t>
            </a:r>
            <a:r>
              <a:rPr lang="en-US" altLang="en-US" sz="2500" dirty="0" err="1"/>
              <a:t>xoắn</a:t>
            </a:r>
            <a:r>
              <a:rPr lang="en-US" altLang="en-US" sz="2500" dirty="0"/>
              <a:t> </a:t>
            </a:r>
            <a:r>
              <a:rPr lang="en-US" altLang="en-US" sz="2500" dirty="0" err="1"/>
              <a:t>đôi</a:t>
            </a:r>
            <a:r>
              <a:rPr lang="en-US" altLang="en-US" sz="2500" dirty="0"/>
              <a:t> </a:t>
            </a:r>
            <a:r>
              <a:rPr lang="en-US" altLang="en-US" sz="2500" dirty="0" err="1"/>
              <a:t>dựa</a:t>
            </a:r>
            <a:r>
              <a:rPr lang="en-US" altLang="en-US" sz="2500" dirty="0"/>
              <a:t> </a:t>
            </a:r>
            <a:r>
              <a:rPr lang="en-US" altLang="en-US" sz="2500" dirty="0" err="1"/>
              <a:t>vào</a:t>
            </a:r>
            <a:r>
              <a:rPr lang="en-US" altLang="en-US" sz="2500" dirty="0"/>
              <a:t> </a:t>
            </a:r>
            <a:r>
              <a:rPr lang="en-US" altLang="en-US" sz="2500" dirty="0" err="1"/>
              <a:t>bước</a:t>
            </a:r>
            <a:r>
              <a:rPr lang="en-US" altLang="en-US" sz="2500" dirty="0"/>
              <a:t> </a:t>
            </a:r>
            <a:r>
              <a:rPr lang="en-US" altLang="en-US" sz="2500" dirty="0" err="1"/>
              <a:t>xoắn</a:t>
            </a:r>
            <a:r>
              <a:rPr lang="en-US" altLang="en-US" sz="2500" dirty="0"/>
              <a:t> </a:t>
            </a:r>
            <a:r>
              <a:rPr lang="en-US" altLang="en-US" sz="2500" dirty="0" err="1"/>
              <a:t>thưa</a:t>
            </a:r>
            <a:r>
              <a:rPr lang="en-US" altLang="en-US" sz="2500" dirty="0"/>
              <a:t> hay </a:t>
            </a:r>
            <a:r>
              <a:rPr lang="en-US" altLang="en-US" sz="2500" dirty="0" err="1"/>
              <a:t>dày</a:t>
            </a:r>
            <a:r>
              <a:rPr lang="en-US" altLang="en-US" sz="2500" dirty="0"/>
              <a:t> </a:t>
            </a:r>
            <a:r>
              <a:rPr lang="en-US" altLang="en-US" sz="2500" dirty="0" err="1"/>
              <a:t>được</a:t>
            </a:r>
            <a:r>
              <a:rPr lang="en-US" altLang="en-US" sz="2500" dirty="0"/>
              <a:t> </a:t>
            </a:r>
            <a:r>
              <a:rPr lang="en-US" altLang="en-US" sz="2500" dirty="0" err="1"/>
              <a:t>phân</a:t>
            </a:r>
            <a:r>
              <a:rPr lang="en-US" altLang="en-US" sz="2500" dirty="0"/>
              <a:t> </a:t>
            </a:r>
            <a:r>
              <a:rPr lang="en-US" altLang="en-US" sz="2500" dirty="0" err="1"/>
              <a:t>thành</a:t>
            </a:r>
            <a:r>
              <a:rPr lang="en-US" altLang="en-US" sz="2500" dirty="0"/>
              <a:t> các </a:t>
            </a:r>
            <a:r>
              <a:rPr lang="en-US" altLang="en-US" sz="2500" dirty="0" err="1"/>
              <a:t>loại</a:t>
            </a:r>
            <a:r>
              <a:rPr lang="en-US" altLang="en-US" sz="2500" dirty="0"/>
              <a:t> </a:t>
            </a:r>
            <a:r>
              <a:rPr lang="en-US" altLang="en-US" sz="2500" dirty="0" err="1"/>
              <a:t>như</a:t>
            </a:r>
            <a:r>
              <a:rPr lang="en-US" altLang="en-US" sz="2500" dirty="0"/>
              <a:t> Cat3, Cat4, Cat5, Cat5e, Cat6, Cat7…</a:t>
            </a:r>
          </a:p>
          <a:p>
            <a:endParaRPr lang="en-US" altLang="en-US" sz="2500" b="1" dirty="0"/>
          </a:p>
          <a:p>
            <a:endParaRPr lang="en-GB" dirty="0"/>
          </a:p>
        </p:txBody>
      </p:sp>
      <p:graphicFrame>
        <p:nvGraphicFramePr>
          <p:cNvPr id="7" name="Object 4"/>
          <p:cNvGraphicFramePr>
            <a:graphicFrameLocks noChangeAspect="1"/>
          </p:cNvGraphicFramePr>
          <p:nvPr>
            <p:extLst>
              <p:ext uri="{D42A27DB-BD31-4B8C-83A1-F6EECF244321}">
                <p14:modId xmlns:p14="http://schemas.microsoft.com/office/powerpoint/2010/main" val="705997084"/>
              </p:ext>
            </p:extLst>
          </p:nvPr>
        </p:nvGraphicFramePr>
        <p:xfrm>
          <a:off x="1055426" y="4717576"/>
          <a:ext cx="7924800" cy="815975"/>
        </p:xfrm>
        <a:graphic>
          <a:graphicData uri="http://schemas.openxmlformats.org/presentationml/2006/ole">
            <mc:AlternateContent xmlns:mc="http://schemas.openxmlformats.org/markup-compatibility/2006">
              <mc:Choice xmlns:v="urn:schemas-microsoft-com:vml" Requires="v">
                <p:oleObj spid="_x0000_s7226" name="Bitmap Image" r:id="rId3" imgW="4904762" imgH="647619" progId="Paint.Picture">
                  <p:embed/>
                </p:oleObj>
              </mc:Choice>
              <mc:Fallback>
                <p:oleObj name="Bitmap Image" r:id="rId3" imgW="4904762" imgH="647619" progId="Paint.Picture">
                  <p:embed/>
                  <p:pic>
                    <p:nvPicPr>
                      <p:cNvPr id="0" name=""/>
                      <p:cNvPicPr>
                        <a:picLocks noChangeAspect="1" noChangeArrowheads="1"/>
                      </p:cNvPicPr>
                      <p:nvPr/>
                    </p:nvPicPr>
                    <p:blipFill>
                      <a:blip r:embed="rId4">
                        <a:lum contrast="6000"/>
                        <a:extLst>
                          <a:ext uri="{28A0092B-C50C-407E-A947-70E740481C1C}">
                            <a14:useLocalDpi xmlns:a14="http://schemas.microsoft.com/office/drawing/2010/main" val="0"/>
                          </a:ext>
                        </a:extLst>
                      </a:blip>
                      <a:srcRect t="14706" b="7353"/>
                      <a:stretch>
                        <a:fillRect/>
                      </a:stretch>
                    </p:blipFill>
                    <p:spPr bwMode="auto">
                      <a:xfrm>
                        <a:off x="1055426" y="4717576"/>
                        <a:ext cx="7924800" cy="815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itle 4"/>
          <p:cNvSpPr>
            <a:spLocks noGrp="1"/>
          </p:cNvSpPr>
          <p:nvPr>
            <p:ph type="title"/>
          </p:nvPr>
        </p:nvSpPr>
        <p:spPr/>
        <p:txBody>
          <a:bodyPr/>
          <a:lstStyle/>
          <a:p>
            <a:r>
              <a:rPr lang="en-GB" dirty="0" err="1" smtClean="0"/>
              <a:t>Cáp</a:t>
            </a:r>
            <a:r>
              <a:rPr lang="en-GB" dirty="0" smtClean="0"/>
              <a:t> </a:t>
            </a:r>
            <a:r>
              <a:rPr lang="en-GB" dirty="0" err="1" smtClean="0"/>
              <a:t>xoắn</a:t>
            </a:r>
            <a:r>
              <a:rPr lang="en-GB" dirty="0" smtClean="0"/>
              <a:t> </a:t>
            </a:r>
            <a:r>
              <a:rPr lang="en-GB" dirty="0" err="1" smtClean="0"/>
              <a:t>đôi</a:t>
            </a:r>
            <a:endParaRPr lang="en-GB" dirty="0"/>
          </a:p>
        </p:txBody>
      </p:sp>
      <p:graphicFrame>
        <p:nvGraphicFramePr>
          <p:cNvPr id="8" name="Group 77"/>
          <p:cNvGraphicFramePr>
            <a:graphicFrameLocks/>
          </p:cNvGraphicFramePr>
          <p:nvPr>
            <p:extLst>
              <p:ext uri="{D42A27DB-BD31-4B8C-83A1-F6EECF244321}">
                <p14:modId xmlns:p14="http://schemas.microsoft.com/office/powerpoint/2010/main" val="1162726838"/>
              </p:ext>
            </p:extLst>
          </p:nvPr>
        </p:nvGraphicFramePr>
        <p:xfrm>
          <a:off x="2564640" y="5636524"/>
          <a:ext cx="4573138" cy="1099583"/>
        </p:xfrm>
        <a:graphic>
          <a:graphicData uri="http://schemas.openxmlformats.org/drawingml/2006/table">
            <a:tbl>
              <a:tblPr/>
              <a:tblGrid>
                <a:gridCol w="1653564"/>
                <a:gridCol w="1266010"/>
                <a:gridCol w="1653564"/>
              </a:tblGrid>
              <a:tr h="489983">
                <a:tc>
                  <a:txBody>
                    <a:bodyPr/>
                    <a:lstStyle>
                      <a:lvl1pPr defTabSz="862013">
                        <a:spcBef>
                          <a:spcPct val="20000"/>
                        </a:spcBef>
                        <a:buClr>
                          <a:schemeClr val="accent2"/>
                        </a:buClr>
                        <a:buFont typeface="Wingdings" panose="05000000000000000000" pitchFamily="2" charset="2"/>
                        <a:defRPr sz="2400">
                          <a:solidFill>
                            <a:schemeClr val="tx1"/>
                          </a:solidFill>
                          <a:latin typeface="Times New Roman" panose="02020603050405020304" pitchFamily="18" charset="0"/>
                        </a:defRPr>
                      </a:lvl1pPr>
                      <a:lvl2pPr marL="444500" defTabSz="862013">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defRPr>
                      </a:lvl2pPr>
                      <a:lvl3pPr marL="857250" defTabSz="862013">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defRPr>
                      </a:lvl3pPr>
                      <a:lvl4pPr marL="1231900" defTabSz="862013">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defRPr>
                      </a:lvl4pPr>
                      <a:lvl5pPr marL="1598613" defTabSz="862013">
                        <a:spcBef>
                          <a:spcPct val="25000"/>
                        </a:spcBef>
                        <a:buClr>
                          <a:schemeClr val="accent2"/>
                        </a:buClr>
                        <a:defRPr>
                          <a:solidFill>
                            <a:schemeClr val="tx1"/>
                          </a:solidFill>
                          <a:latin typeface="Times New Roman" panose="02020603050405020304" pitchFamily="18" charset="0"/>
                        </a:defRPr>
                      </a:lvl5pPr>
                      <a:lvl6pPr marL="2055813" defTabSz="862013" fontAlgn="base">
                        <a:spcBef>
                          <a:spcPct val="25000"/>
                        </a:spcBef>
                        <a:spcAft>
                          <a:spcPct val="0"/>
                        </a:spcAft>
                        <a:buClr>
                          <a:schemeClr val="accent2"/>
                        </a:buClr>
                        <a:defRPr>
                          <a:solidFill>
                            <a:schemeClr val="tx1"/>
                          </a:solidFill>
                          <a:latin typeface="Times New Roman" panose="02020603050405020304" pitchFamily="18" charset="0"/>
                        </a:defRPr>
                      </a:lvl6pPr>
                      <a:lvl7pPr marL="2513013" defTabSz="862013" fontAlgn="base">
                        <a:spcBef>
                          <a:spcPct val="25000"/>
                        </a:spcBef>
                        <a:spcAft>
                          <a:spcPct val="0"/>
                        </a:spcAft>
                        <a:buClr>
                          <a:schemeClr val="accent2"/>
                        </a:buClr>
                        <a:defRPr>
                          <a:solidFill>
                            <a:schemeClr val="tx1"/>
                          </a:solidFill>
                          <a:latin typeface="Times New Roman" panose="02020603050405020304" pitchFamily="18" charset="0"/>
                        </a:defRPr>
                      </a:lvl7pPr>
                      <a:lvl8pPr marL="2970213" defTabSz="862013" fontAlgn="base">
                        <a:spcBef>
                          <a:spcPct val="25000"/>
                        </a:spcBef>
                        <a:spcAft>
                          <a:spcPct val="0"/>
                        </a:spcAft>
                        <a:buClr>
                          <a:schemeClr val="accent2"/>
                        </a:buClr>
                        <a:defRPr>
                          <a:solidFill>
                            <a:schemeClr val="tx1"/>
                          </a:solidFill>
                          <a:latin typeface="Times New Roman" panose="02020603050405020304" pitchFamily="18" charset="0"/>
                        </a:defRPr>
                      </a:lvl8pPr>
                      <a:lvl9pPr marL="3427413" defTabSz="862013" fontAlgn="base">
                        <a:spcBef>
                          <a:spcPct val="25000"/>
                        </a:spcBef>
                        <a:spcAft>
                          <a:spcPct val="0"/>
                        </a:spcAft>
                        <a:buClr>
                          <a:schemeClr val="accent2"/>
                        </a:buClr>
                        <a:defRPr>
                          <a:solidFill>
                            <a:schemeClr val="tx1"/>
                          </a:solidFill>
                          <a:latin typeface="Times New Roman" panose="02020603050405020304" pitchFamily="18" charset="0"/>
                        </a:defRPr>
                      </a:lvl9pPr>
                    </a:lstStyle>
                    <a:p>
                      <a:pPr marL="0" marR="0" lvl="0" indent="0" algn="l" defTabSz="862013"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en-US" sz="1400" b="1" i="0" u="none" strike="noStrike" cap="none" normalizeH="0" baseline="0" dirty="0" smtClean="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marL="442913" indent="-442913" defTabSz="862013">
                        <a:spcBef>
                          <a:spcPct val="20000"/>
                        </a:spcBef>
                        <a:buClr>
                          <a:schemeClr val="accent2"/>
                        </a:buClr>
                        <a:buFont typeface="Wingdings" panose="05000000000000000000" pitchFamily="2" charset="2"/>
                        <a:defRPr sz="2400">
                          <a:solidFill>
                            <a:schemeClr val="tx1"/>
                          </a:solidFill>
                          <a:latin typeface="Times New Roman" panose="02020603050405020304" pitchFamily="18" charset="0"/>
                        </a:defRPr>
                      </a:lvl1pPr>
                      <a:lvl2pPr marL="855663" indent="-411163" defTabSz="862013">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defRPr>
                      </a:lvl2pPr>
                      <a:lvl3pPr marL="1230313" indent="-373063" defTabSz="862013">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defRPr>
                      </a:lvl3pPr>
                      <a:lvl4pPr marL="1597025" indent="-365125" defTabSz="862013">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defRPr>
                      </a:lvl4pPr>
                      <a:lvl5pPr marL="1974850" indent="-376238" defTabSz="862013">
                        <a:spcBef>
                          <a:spcPct val="25000"/>
                        </a:spcBef>
                        <a:buClr>
                          <a:schemeClr val="accent2"/>
                        </a:buClr>
                        <a:defRPr>
                          <a:solidFill>
                            <a:schemeClr val="tx1"/>
                          </a:solidFill>
                          <a:latin typeface="Times New Roman" panose="02020603050405020304" pitchFamily="18" charset="0"/>
                        </a:defRPr>
                      </a:lvl5pPr>
                      <a:lvl6pPr marL="24320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6pPr>
                      <a:lvl7pPr marL="28892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7pPr>
                      <a:lvl8pPr marL="33464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8pPr>
                      <a:lvl9pPr marL="38036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9pPr>
                    </a:lstStyle>
                    <a:p>
                      <a:pPr marL="442913" marR="0" lvl="0" indent="-442913" algn="l" defTabSz="862013"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Cat 3</a:t>
                      </a:r>
                      <a:endParaRPr kumimoji="0" lang="en-US" sz="1400" b="1" i="0" u="none" strike="noStrike" cap="none" normalizeH="0" baseline="0" smtClean="0">
                        <a:ln>
                          <a:noFill/>
                        </a:ln>
                        <a:solidFill>
                          <a:schemeClr val="tx1"/>
                        </a:solidFill>
                        <a:effectLst/>
                        <a:latin typeface="Arial" panose="020B0604020202020204" pitchFamily="34" charset="0"/>
                        <a:ea typeface="Batang" panose="02030600000101010101" pitchFamily="18" charset="-127"/>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marL="442913" indent="-442913" defTabSz="862013">
                        <a:spcBef>
                          <a:spcPct val="20000"/>
                        </a:spcBef>
                        <a:buClr>
                          <a:schemeClr val="accent2"/>
                        </a:buClr>
                        <a:buFont typeface="Wingdings" panose="05000000000000000000" pitchFamily="2" charset="2"/>
                        <a:defRPr sz="2400">
                          <a:solidFill>
                            <a:schemeClr val="tx1"/>
                          </a:solidFill>
                          <a:latin typeface="Times New Roman" panose="02020603050405020304" pitchFamily="18" charset="0"/>
                        </a:defRPr>
                      </a:lvl1pPr>
                      <a:lvl2pPr marL="855663" indent="-411163" defTabSz="862013">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defRPr>
                      </a:lvl2pPr>
                      <a:lvl3pPr marL="1230313" indent="-373063" defTabSz="862013">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defRPr>
                      </a:lvl3pPr>
                      <a:lvl4pPr marL="1597025" indent="-365125" defTabSz="862013">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defRPr>
                      </a:lvl4pPr>
                      <a:lvl5pPr marL="1974850" indent="-376238" defTabSz="862013">
                        <a:spcBef>
                          <a:spcPct val="25000"/>
                        </a:spcBef>
                        <a:buClr>
                          <a:schemeClr val="accent2"/>
                        </a:buClr>
                        <a:defRPr>
                          <a:solidFill>
                            <a:schemeClr val="tx1"/>
                          </a:solidFill>
                          <a:latin typeface="Times New Roman" panose="02020603050405020304" pitchFamily="18" charset="0"/>
                        </a:defRPr>
                      </a:lvl5pPr>
                      <a:lvl6pPr marL="24320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6pPr>
                      <a:lvl7pPr marL="28892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7pPr>
                      <a:lvl8pPr marL="33464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8pPr>
                      <a:lvl9pPr marL="38036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9pPr>
                    </a:lstStyle>
                    <a:p>
                      <a:pPr marL="442913" marR="0" lvl="0" indent="-442913" algn="l" defTabSz="862013"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Cat 5</a:t>
                      </a:r>
                      <a:endParaRPr kumimoji="0" lang="en-US" sz="1400" b="1" i="0" u="none" strike="noStrike" cap="none" normalizeH="0" baseline="0" smtClean="0">
                        <a:ln>
                          <a:noFill/>
                        </a:ln>
                        <a:solidFill>
                          <a:schemeClr val="tx1"/>
                        </a:solidFill>
                        <a:effectLst/>
                        <a:latin typeface="Arial" panose="020B0604020202020204" pitchFamily="34" charset="0"/>
                        <a:ea typeface="Batang" panose="02030600000101010101" pitchFamily="18" charset="-127"/>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r h="270780">
                <a:tc>
                  <a:txBody>
                    <a:bodyPr/>
                    <a:lstStyle>
                      <a:lvl1pPr marL="442913" indent="-442913" defTabSz="862013">
                        <a:spcBef>
                          <a:spcPct val="20000"/>
                        </a:spcBef>
                        <a:buClr>
                          <a:schemeClr val="accent2"/>
                        </a:buClr>
                        <a:buFont typeface="Wingdings" panose="05000000000000000000" pitchFamily="2" charset="2"/>
                        <a:defRPr sz="2400">
                          <a:solidFill>
                            <a:schemeClr val="tx1"/>
                          </a:solidFill>
                          <a:latin typeface="Times New Roman" panose="02020603050405020304" pitchFamily="18" charset="0"/>
                        </a:defRPr>
                      </a:lvl1pPr>
                      <a:lvl2pPr marL="855663" indent="-411163" defTabSz="862013">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defRPr>
                      </a:lvl2pPr>
                      <a:lvl3pPr marL="1230313" indent="-373063" defTabSz="862013">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defRPr>
                      </a:lvl3pPr>
                      <a:lvl4pPr marL="1597025" indent="-365125" defTabSz="862013">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defRPr>
                      </a:lvl4pPr>
                      <a:lvl5pPr marL="1974850" indent="-376238" defTabSz="862013">
                        <a:spcBef>
                          <a:spcPct val="25000"/>
                        </a:spcBef>
                        <a:buClr>
                          <a:schemeClr val="accent2"/>
                        </a:buClr>
                        <a:defRPr>
                          <a:solidFill>
                            <a:schemeClr val="tx1"/>
                          </a:solidFill>
                          <a:latin typeface="Times New Roman" panose="02020603050405020304" pitchFamily="18" charset="0"/>
                        </a:defRPr>
                      </a:lvl5pPr>
                      <a:lvl6pPr marL="24320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6pPr>
                      <a:lvl7pPr marL="28892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7pPr>
                      <a:lvl8pPr marL="33464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8pPr>
                      <a:lvl9pPr marL="38036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9pPr>
                    </a:lstStyle>
                    <a:p>
                      <a:pPr marL="442913" marR="0" lvl="0" indent="-442913" algn="l" defTabSz="862013"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Bước xoắn</a:t>
                      </a:r>
                      <a:endParaRPr kumimoji="0" lang="en-US" sz="1400" b="1" i="0" u="none" strike="noStrike" cap="none" normalizeH="0" baseline="0" smtClean="0">
                        <a:ln>
                          <a:noFill/>
                        </a:ln>
                        <a:solidFill>
                          <a:schemeClr val="tx1"/>
                        </a:solidFill>
                        <a:effectLst/>
                        <a:latin typeface="Arial" panose="020B0604020202020204" pitchFamily="34" charset="0"/>
                        <a:ea typeface="Batang" panose="02030600000101010101" pitchFamily="18" charset="-127"/>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marL="442913" indent="-442913" defTabSz="862013">
                        <a:spcBef>
                          <a:spcPct val="20000"/>
                        </a:spcBef>
                        <a:buClr>
                          <a:schemeClr val="accent2"/>
                        </a:buClr>
                        <a:buFont typeface="Wingdings" panose="05000000000000000000" pitchFamily="2" charset="2"/>
                        <a:defRPr sz="2400">
                          <a:solidFill>
                            <a:schemeClr val="tx1"/>
                          </a:solidFill>
                          <a:latin typeface="Times New Roman" panose="02020603050405020304" pitchFamily="18" charset="0"/>
                        </a:defRPr>
                      </a:lvl1pPr>
                      <a:lvl2pPr marL="855663" indent="-411163" defTabSz="862013">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defRPr>
                      </a:lvl2pPr>
                      <a:lvl3pPr marL="1230313" indent="-373063" defTabSz="862013">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defRPr>
                      </a:lvl3pPr>
                      <a:lvl4pPr marL="1597025" indent="-365125" defTabSz="862013">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defRPr>
                      </a:lvl4pPr>
                      <a:lvl5pPr marL="1974850" indent="-376238" defTabSz="862013">
                        <a:spcBef>
                          <a:spcPct val="25000"/>
                        </a:spcBef>
                        <a:buClr>
                          <a:schemeClr val="accent2"/>
                        </a:buClr>
                        <a:defRPr>
                          <a:solidFill>
                            <a:schemeClr val="tx1"/>
                          </a:solidFill>
                          <a:latin typeface="Times New Roman" panose="02020603050405020304" pitchFamily="18" charset="0"/>
                        </a:defRPr>
                      </a:lvl5pPr>
                      <a:lvl6pPr marL="24320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6pPr>
                      <a:lvl7pPr marL="28892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7pPr>
                      <a:lvl8pPr marL="33464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8pPr>
                      <a:lvl9pPr marL="38036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9pPr>
                    </a:lstStyle>
                    <a:p>
                      <a:pPr marL="442913" marR="0" lvl="0" indent="-442913" algn="l" defTabSz="862013"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7.5 – 10 (cm)</a:t>
                      </a:r>
                      <a:endParaRPr kumimoji="0" lang="en-US" sz="1400" b="1" i="0" u="none" strike="noStrike" cap="none" normalizeH="0" baseline="0" smtClean="0">
                        <a:ln>
                          <a:noFill/>
                        </a:ln>
                        <a:solidFill>
                          <a:schemeClr val="tx1"/>
                        </a:solidFill>
                        <a:effectLst/>
                        <a:latin typeface="Arial" panose="020B0604020202020204" pitchFamily="34" charset="0"/>
                        <a:ea typeface="Batang" panose="02030600000101010101" pitchFamily="18" charset="-127"/>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2913" indent="-442913" defTabSz="862013">
                        <a:spcBef>
                          <a:spcPct val="20000"/>
                        </a:spcBef>
                        <a:buClr>
                          <a:schemeClr val="accent2"/>
                        </a:buClr>
                        <a:buFont typeface="Wingdings" panose="05000000000000000000" pitchFamily="2" charset="2"/>
                        <a:defRPr sz="2400">
                          <a:solidFill>
                            <a:schemeClr val="tx1"/>
                          </a:solidFill>
                          <a:latin typeface="Times New Roman" panose="02020603050405020304" pitchFamily="18" charset="0"/>
                        </a:defRPr>
                      </a:lvl1pPr>
                      <a:lvl2pPr marL="855663" indent="-411163" defTabSz="862013">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defRPr>
                      </a:lvl2pPr>
                      <a:lvl3pPr marL="1230313" indent="-373063" defTabSz="862013">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defRPr>
                      </a:lvl3pPr>
                      <a:lvl4pPr marL="1597025" indent="-365125" defTabSz="862013">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defRPr>
                      </a:lvl4pPr>
                      <a:lvl5pPr marL="1974850" indent="-376238" defTabSz="862013">
                        <a:spcBef>
                          <a:spcPct val="25000"/>
                        </a:spcBef>
                        <a:buClr>
                          <a:schemeClr val="accent2"/>
                        </a:buClr>
                        <a:defRPr>
                          <a:solidFill>
                            <a:schemeClr val="tx1"/>
                          </a:solidFill>
                          <a:latin typeface="Times New Roman" panose="02020603050405020304" pitchFamily="18" charset="0"/>
                        </a:defRPr>
                      </a:lvl5pPr>
                      <a:lvl6pPr marL="24320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6pPr>
                      <a:lvl7pPr marL="28892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7pPr>
                      <a:lvl8pPr marL="33464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8pPr>
                      <a:lvl9pPr marL="38036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9pPr>
                    </a:lstStyle>
                    <a:p>
                      <a:pPr marL="442913" marR="0" lvl="0" indent="-442913" algn="l" defTabSz="862013"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0.6 – 0.85 (cm)</a:t>
                      </a:r>
                      <a:endParaRPr kumimoji="0" lang="en-US" sz="1400" b="1" i="0" u="none" strike="noStrike" cap="none" normalizeH="0" baseline="0" dirty="0" smtClean="0">
                        <a:ln>
                          <a:noFill/>
                        </a:ln>
                        <a:solidFill>
                          <a:schemeClr val="tx1"/>
                        </a:solidFill>
                        <a:effectLst/>
                        <a:latin typeface="Arial" panose="020B0604020202020204" pitchFamily="34" charset="0"/>
                        <a:ea typeface="Batang" panose="02030600000101010101" pitchFamily="18" charset="-127"/>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0780">
                <a:tc>
                  <a:txBody>
                    <a:bodyPr/>
                    <a:lstStyle>
                      <a:lvl1pPr marL="442913" indent="-442913" defTabSz="862013">
                        <a:spcBef>
                          <a:spcPct val="20000"/>
                        </a:spcBef>
                        <a:buClr>
                          <a:schemeClr val="accent2"/>
                        </a:buClr>
                        <a:buFont typeface="Wingdings" panose="05000000000000000000" pitchFamily="2" charset="2"/>
                        <a:defRPr sz="2400">
                          <a:solidFill>
                            <a:schemeClr val="tx1"/>
                          </a:solidFill>
                          <a:latin typeface="Times New Roman" panose="02020603050405020304" pitchFamily="18" charset="0"/>
                        </a:defRPr>
                      </a:lvl1pPr>
                      <a:lvl2pPr marL="855663" indent="-411163" defTabSz="862013">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defRPr>
                      </a:lvl2pPr>
                      <a:lvl3pPr marL="1230313" indent="-373063" defTabSz="862013">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defRPr>
                      </a:lvl3pPr>
                      <a:lvl4pPr marL="1597025" indent="-365125" defTabSz="862013">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defRPr>
                      </a:lvl4pPr>
                      <a:lvl5pPr marL="1974850" indent="-376238" defTabSz="862013">
                        <a:spcBef>
                          <a:spcPct val="25000"/>
                        </a:spcBef>
                        <a:buClr>
                          <a:schemeClr val="accent2"/>
                        </a:buClr>
                        <a:defRPr>
                          <a:solidFill>
                            <a:schemeClr val="tx1"/>
                          </a:solidFill>
                          <a:latin typeface="Times New Roman" panose="02020603050405020304" pitchFamily="18" charset="0"/>
                        </a:defRPr>
                      </a:lvl5pPr>
                      <a:lvl6pPr marL="24320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6pPr>
                      <a:lvl7pPr marL="28892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7pPr>
                      <a:lvl8pPr marL="33464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8pPr>
                      <a:lvl9pPr marL="38036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9pPr>
                    </a:lstStyle>
                    <a:p>
                      <a:pPr marL="442913" marR="0" lvl="0" indent="-442913" algn="l" defTabSz="862013"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Băng thông</a:t>
                      </a:r>
                      <a:endParaRPr kumimoji="0" lang="en-US" sz="1400" b="1" i="0" u="none" strike="noStrike" cap="none" normalizeH="0" baseline="0" smtClean="0">
                        <a:ln>
                          <a:noFill/>
                        </a:ln>
                        <a:solidFill>
                          <a:schemeClr val="tx1"/>
                        </a:solidFill>
                        <a:effectLst/>
                        <a:latin typeface="Arial" panose="020B0604020202020204" pitchFamily="34" charset="0"/>
                        <a:ea typeface="Batang" panose="02030600000101010101" pitchFamily="18" charset="-127"/>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marL="442913" indent="-442913" defTabSz="862013">
                        <a:spcBef>
                          <a:spcPct val="20000"/>
                        </a:spcBef>
                        <a:buClr>
                          <a:schemeClr val="accent2"/>
                        </a:buClr>
                        <a:buFont typeface="Wingdings" panose="05000000000000000000" pitchFamily="2" charset="2"/>
                        <a:defRPr sz="2400">
                          <a:solidFill>
                            <a:schemeClr val="tx1"/>
                          </a:solidFill>
                          <a:latin typeface="Times New Roman" panose="02020603050405020304" pitchFamily="18" charset="0"/>
                        </a:defRPr>
                      </a:lvl1pPr>
                      <a:lvl2pPr marL="855663" indent="-411163" defTabSz="862013">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defRPr>
                      </a:lvl2pPr>
                      <a:lvl3pPr marL="1230313" indent="-373063" defTabSz="862013">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defRPr>
                      </a:lvl3pPr>
                      <a:lvl4pPr marL="1597025" indent="-365125" defTabSz="862013">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defRPr>
                      </a:lvl4pPr>
                      <a:lvl5pPr marL="1974850" indent="-376238" defTabSz="862013">
                        <a:spcBef>
                          <a:spcPct val="25000"/>
                        </a:spcBef>
                        <a:buClr>
                          <a:schemeClr val="accent2"/>
                        </a:buClr>
                        <a:defRPr>
                          <a:solidFill>
                            <a:schemeClr val="tx1"/>
                          </a:solidFill>
                          <a:latin typeface="Times New Roman" panose="02020603050405020304" pitchFamily="18" charset="0"/>
                        </a:defRPr>
                      </a:lvl5pPr>
                      <a:lvl6pPr marL="24320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6pPr>
                      <a:lvl7pPr marL="28892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7pPr>
                      <a:lvl8pPr marL="33464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8pPr>
                      <a:lvl9pPr marL="38036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9pPr>
                    </a:lstStyle>
                    <a:p>
                      <a:pPr marL="442913" marR="0" lvl="0" indent="-442913" algn="l" defTabSz="862013"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16 MHz</a:t>
                      </a:r>
                      <a:endParaRPr kumimoji="0" lang="en-US" sz="1400" b="1" i="0" u="none" strike="noStrike" cap="none" normalizeH="0" baseline="0" smtClean="0">
                        <a:ln>
                          <a:noFill/>
                        </a:ln>
                        <a:solidFill>
                          <a:schemeClr val="tx1"/>
                        </a:solidFill>
                        <a:effectLst/>
                        <a:latin typeface="Arial" panose="020B0604020202020204" pitchFamily="34" charset="0"/>
                        <a:ea typeface="Batang" panose="02030600000101010101" pitchFamily="18" charset="-127"/>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2913" indent="-442913" defTabSz="862013">
                        <a:spcBef>
                          <a:spcPct val="20000"/>
                        </a:spcBef>
                        <a:buClr>
                          <a:schemeClr val="accent2"/>
                        </a:buClr>
                        <a:buFont typeface="Wingdings" panose="05000000000000000000" pitchFamily="2" charset="2"/>
                        <a:defRPr sz="2400">
                          <a:solidFill>
                            <a:schemeClr val="tx1"/>
                          </a:solidFill>
                          <a:latin typeface="Times New Roman" panose="02020603050405020304" pitchFamily="18" charset="0"/>
                        </a:defRPr>
                      </a:lvl1pPr>
                      <a:lvl2pPr marL="855663" indent="-411163" defTabSz="862013">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defRPr>
                      </a:lvl2pPr>
                      <a:lvl3pPr marL="1230313" indent="-373063" defTabSz="862013">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defRPr>
                      </a:lvl3pPr>
                      <a:lvl4pPr marL="1597025" indent="-365125" defTabSz="862013">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defRPr>
                      </a:lvl4pPr>
                      <a:lvl5pPr marL="1974850" indent="-376238" defTabSz="862013">
                        <a:spcBef>
                          <a:spcPct val="25000"/>
                        </a:spcBef>
                        <a:buClr>
                          <a:schemeClr val="accent2"/>
                        </a:buClr>
                        <a:defRPr>
                          <a:solidFill>
                            <a:schemeClr val="tx1"/>
                          </a:solidFill>
                          <a:latin typeface="Times New Roman" panose="02020603050405020304" pitchFamily="18" charset="0"/>
                        </a:defRPr>
                      </a:lvl5pPr>
                      <a:lvl6pPr marL="24320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6pPr>
                      <a:lvl7pPr marL="28892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7pPr>
                      <a:lvl8pPr marL="33464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8pPr>
                      <a:lvl9pPr marL="3803650" indent="-376238" defTabSz="862013" fontAlgn="base">
                        <a:spcBef>
                          <a:spcPct val="25000"/>
                        </a:spcBef>
                        <a:spcAft>
                          <a:spcPct val="0"/>
                        </a:spcAft>
                        <a:buClr>
                          <a:schemeClr val="accent2"/>
                        </a:buClr>
                        <a:defRPr>
                          <a:solidFill>
                            <a:schemeClr val="tx1"/>
                          </a:solidFill>
                          <a:latin typeface="Times New Roman" panose="02020603050405020304" pitchFamily="18" charset="0"/>
                        </a:defRPr>
                      </a:lvl9pPr>
                    </a:lstStyle>
                    <a:p>
                      <a:pPr marL="442913" marR="0" lvl="0" indent="-442913" algn="l" defTabSz="862013"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100 MHz</a:t>
                      </a:r>
                      <a:endParaRPr kumimoji="0" lang="en-US" sz="1400" b="1" i="0" u="none" strike="noStrike" cap="none" normalizeH="0" baseline="0" dirty="0" smtClean="0">
                        <a:ln>
                          <a:noFill/>
                        </a:ln>
                        <a:solidFill>
                          <a:schemeClr val="tx1"/>
                        </a:solidFill>
                        <a:effectLst/>
                        <a:latin typeface="Arial" panose="020B0604020202020204" pitchFamily="34" charset="0"/>
                        <a:ea typeface="Batang" panose="02030600000101010101" pitchFamily="18" charset="-127"/>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9869200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Cáp</a:t>
            </a:r>
            <a:r>
              <a:rPr lang="en-GB" dirty="0" smtClean="0"/>
              <a:t> </a:t>
            </a:r>
            <a:r>
              <a:rPr lang="en-GB" dirty="0" err="1" smtClean="0"/>
              <a:t>đồng</a:t>
            </a:r>
            <a:r>
              <a:rPr lang="en-GB" dirty="0" smtClean="0"/>
              <a:t> </a:t>
            </a:r>
            <a:r>
              <a:rPr lang="en-GB" dirty="0" err="1" smtClean="0"/>
              <a:t>trục</a:t>
            </a:r>
            <a:endParaRPr lang="en-GB" dirty="0"/>
          </a:p>
        </p:txBody>
      </p:sp>
      <p:sp>
        <p:nvSpPr>
          <p:cNvPr id="3" name="Content Placeholder 2"/>
          <p:cNvSpPr>
            <a:spLocks noGrp="1"/>
          </p:cNvSpPr>
          <p:nvPr>
            <p:ph idx="1"/>
          </p:nvPr>
        </p:nvSpPr>
        <p:spPr/>
        <p:txBody>
          <a:bodyPr>
            <a:normAutofit/>
          </a:bodyPr>
          <a:lstStyle/>
          <a:p>
            <a:r>
              <a:rPr lang="en-US" altLang="en-US" sz="2400" dirty="0"/>
              <a:t>3.2.2 </a:t>
            </a:r>
            <a:r>
              <a:rPr lang="en-US" altLang="en-US" sz="2400" dirty="0" err="1"/>
              <a:t>Cáp</a:t>
            </a:r>
            <a:r>
              <a:rPr lang="en-US" altLang="en-US" sz="2400" dirty="0"/>
              <a:t> </a:t>
            </a:r>
            <a:r>
              <a:rPr lang="en-US" altLang="en-US" sz="2400" dirty="0" err="1"/>
              <a:t>đồng</a:t>
            </a:r>
            <a:r>
              <a:rPr lang="en-US" altLang="en-US" sz="2400" dirty="0"/>
              <a:t> </a:t>
            </a:r>
            <a:r>
              <a:rPr lang="en-US" altLang="en-US" sz="2400" dirty="0" err="1"/>
              <a:t>trục</a:t>
            </a:r>
            <a:r>
              <a:rPr lang="en-US" altLang="en-US" sz="2400" dirty="0"/>
              <a:t>: </a:t>
            </a:r>
            <a:r>
              <a:rPr lang="en-US" altLang="en-US" sz="2400" dirty="0" err="1" smtClean="0"/>
              <a:t>bao</a:t>
            </a:r>
            <a:r>
              <a:rPr lang="en-US" altLang="en-US" sz="2400" dirty="0" smtClean="0"/>
              <a:t> </a:t>
            </a:r>
            <a:r>
              <a:rPr lang="en-US" altLang="en-US" sz="2400" dirty="0" err="1"/>
              <a:t>gồm</a:t>
            </a:r>
            <a:r>
              <a:rPr lang="en-US" altLang="en-US" sz="2400" dirty="0"/>
              <a:t> </a:t>
            </a:r>
            <a:r>
              <a:rPr lang="en-US" altLang="en-US" sz="2400" dirty="0" err="1"/>
              <a:t>một</a:t>
            </a:r>
            <a:r>
              <a:rPr lang="en-US" altLang="en-US" sz="2400" dirty="0"/>
              <a:t> </a:t>
            </a:r>
            <a:r>
              <a:rPr lang="en-US" altLang="en-US" sz="2400" dirty="0" err="1"/>
              <a:t>lõi</a:t>
            </a:r>
            <a:r>
              <a:rPr lang="en-US" altLang="en-US" sz="2400" dirty="0"/>
              <a:t> </a:t>
            </a:r>
            <a:r>
              <a:rPr lang="en-US" altLang="en-US" sz="2400" dirty="0" err="1"/>
              <a:t>bằng</a:t>
            </a:r>
            <a:r>
              <a:rPr lang="en-US" altLang="en-US" sz="2400" dirty="0"/>
              <a:t> </a:t>
            </a:r>
            <a:r>
              <a:rPr lang="en-US" altLang="en-US" sz="2400" dirty="0" err="1"/>
              <a:t>đồng</a:t>
            </a:r>
            <a:r>
              <a:rPr lang="en-US" altLang="en-US" sz="2400" dirty="0"/>
              <a:t> </a:t>
            </a:r>
            <a:r>
              <a:rPr lang="en-US" altLang="en-US" sz="2400" dirty="0" err="1"/>
              <a:t>được</a:t>
            </a:r>
            <a:r>
              <a:rPr lang="en-US" altLang="en-US" sz="2400" dirty="0"/>
              <a:t> </a:t>
            </a:r>
            <a:r>
              <a:rPr lang="en-US" altLang="en-US" sz="2400" dirty="0" err="1"/>
              <a:t>bọc</a:t>
            </a:r>
            <a:r>
              <a:rPr lang="en-US" altLang="en-US" sz="2400" dirty="0"/>
              <a:t> </a:t>
            </a:r>
            <a:r>
              <a:rPr lang="en-US" altLang="en-US" sz="2400" dirty="0" err="1"/>
              <a:t>bởi</a:t>
            </a:r>
            <a:r>
              <a:rPr lang="en-US" altLang="en-US" sz="2400" dirty="0"/>
              <a:t> </a:t>
            </a:r>
            <a:r>
              <a:rPr lang="en-US" altLang="en-US" sz="2400" dirty="0" err="1"/>
              <a:t>một</a:t>
            </a:r>
            <a:r>
              <a:rPr lang="en-US" altLang="en-US" sz="2400" dirty="0"/>
              <a:t> </a:t>
            </a:r>
            <a:r>
              <a:rPr lang="en-US" altLang="en-US" sz="2400" dirty="0" err="1"/>
              <a:t>vật</a:t>
            </a:r>
            <a:r>
              <a:rPr lang="en-US" altLang="en-US" sz="2400" dirty="0"/>
              <a:t> liệu </a:t>
            </a:r>
            <a:r>
              <a:rPr lang="en-US" altLang="en-US" sz="2400" dirty="0" err="1"/>
              <a:t>cách</a:t>
            </a:r>
            <a:r>
              <a:rPr lang="en-US" altLang="en-US" sz="2400" dirty="0"/>
              <a:t> điện. </a:t>
            </a:r>
            <a:r>
              <a:rPr lang="en-US" altLang="en-US" sz="2400" dirty="0" err="1"/>
              <a:t>Lớp</a:t>
            </a:r>
            <a:r>
              <a:rPr lang="en-US" altLang="en-US" sz="2400" dirty="0"/>
              <a:t> </a:t>
            </a:r>
            <a:r>
              <a:rPr lang="en-US" altLang="en-US" sz="2400" dirty="0" err="1"/>
              <a:t>cách</a:t>
            </a:r>
            <a:r>
              <a:rPr lang="en-US" altLang="en-US" sz="2400" dirty="0"/>
              <a:t> điện </a:t>
            </a:r>
            <a:r>
              <a:rPr lang="en-US" altLang="en-US" sz="2400" dirty="0" err="1"/>
              <a:t>này</a:t>
            </a:r>
            <a:r>
              <a:rPr lang="en-US" altLang="en-US" sz="2400" dirty="0"/>
              <a:t> </a:t>
            </a:r>
            <a:r>
              <a:rPr lang="en-US" altLang="en-US" sz="2400" dirty="0" err="1"/>
              <a:t>được</a:t>
            </a:r>
            <a:r>
              <a:rPr lang="en-US" altLang="en-US" sz="2400" dirty="0"/>
              <a:t> </a:t>
            </a:r>
            <a:r>
              <a:rPr lang="en-US" altLang="en-US" sz="2400" dirty="0" err="1"/>
              <a:t>bao</a:t>
            </a:r>
            <a:r>
              <a:rPr lang="en-US" altLang="en-US" sz="2400" dirty="0"/>
              <a:t> </a:t>
            </a:r>
            <a:r>
              <a:rPr lang="en-US" altLang="en-US" sz="2400" dirty="0" err="1"/>
              <a:t>quanh</a:t>
            </a:r>
            <a:r>
              <a:rPr lang="en-US" altLang="en-US" sz="2400" dirty="0"/>
              <a:t> </a:t>
            </a:r>
            <a:r>
              <a:rPr lang="en-US" altLang="en-US" sz="2400" dirty="0" err="1"/>
              <a:t>bởi</a:t>
            </a:r>
            <a:r>
              <a:rPr lang="en-US" altLang="en-US" sz="2400" dirty="0"/>
              <a:t> </a:t>
            </a:r>
            <a:r>
              <a:rPr lang="en-US" altLang="en-US" sz="2400" dirty="0" err="1"/>
              <a:t>một</a:t>
            </a:r>
            <a:r>
              <a:rPr lang="en-US" altLang="en-US" sz="2400" dirty="0"/>
              <a:t> </a:t>
            </a:r>
            <a:r>
              <a:rPr lang="en-US" altLang="en-US" sz="2400" dirty="0" err="1"/>
              <a:t>lưới</a:t>
            </a:r>
            <a:r>
              <a:rPr lang="en-US" altLang="en-US" sz="2400" dirty="0"/>
              <a:t> </a:t>
            </a:r>
            <a:r>
              <a:rPr lang="en-US" altLang="en-US" sz="2400" dirty="0" err="1"/>
              <a:t>dẫn</a:t>
            </a:r>
            <a:r>
              <a:rPr lang="en-US" altLang="en-US" sz="2400" dirty="0"/>
              <a:t> </a:t>
            </a:r>
            <a:r>
              <a:rPr lang="en-US" altLang="en-US" sz="2400" dirty="0" err="1"/>
              <a:t>diện</a:t>
            </a:r>
            <a:r>
              <a:rPr lang="en-US" altLang="en-US" sz="2400" dirty="0"/>
              <a:t>. </a:t>
            </a:r>
            <a:r>
              <a:rPr lang="en-US" altLang="en-US" sz="2400" dirty="0" err="1"/>
              <a:t>Bên</a:t>
            </a:r>
            <a:r>
              <a:rPr lang="en-US" altLang="en-US" sz="2400" dirty="0"/>
              <a:t> </a:t>
            </a:r>
            <a:r>
              <a:rPr lang="en-US" altLang="en-US" sz="2400" dirty="0" err="1"/>
              <a:t>ngoài</a:t>
            </a:r>
            <a:r>
              <a:rPr lang="en-US" altLang="en-US" sz="2400" dirty="0"/>
              <a:t> </a:t>
            </a:r>
            <a:r>
              <a:rPr lang="en-US" altLang="en-US" sz="2400" dirty="0" err="1"/>
              <a:t>dây</a:t>
            </a:r>
            <a:r>
              <a:rPr lang="en-US" altLang="en-US" sz="2400" dirty="0"/>
              <a:t> </a:t>
            </a:r>
            <a:r>
              <a:rPr lang="en-US" altLang="en-US" sz="2400" dirty="0" err="1"/>
              <a:t>cáp</a:t>
            </a:r>
            <a:r>
              <a:rPr lang="en-US" altLang="en-US" sz="2400" dirty="0"/>
              <a:t> </a:t>
            </a:r>
            <a:r>
              <a:rPr lang="en-US" altLang="en-US" sz="2400" dirty="0" err="1"/>
              <a:t>là</a:t>
            </a:r>
            <a:r>
              <a:rPr lang="en-US" altLang="en-US" sz="2400" dirty="0"/>
              <a:t> </a:t>
            </a:r>
            <a:r>
              <a:rPr lang="en-US" altLang="en-US" sz="2400" dirty="0" err="1"/>
              <a:t>vỏ</a:t>
            </a:r>
            <a:r>
              <a:rPr lang="en-US" altLang="en-US" sz="2400" dirty="0"/>
              <a:t> bảo </a:t>
            </a:r>
            <a:r>
              <a:rPr lang="en-US" altLang="en-US" sz="2400" dirty="0" err="1"/>
              <a:t>vệ</a:t>
            </a:r>
            <a:r>
              <a:rPr lang="en-US" altLang="en-US" sz="2400" dirty="0"/>
              <a:t> </a:t>
            </a:r>
            <a:r>
              <a:rPr lang="en-US" altLang="en-US" sz="2400" dirty="0" err="1"/>
              <a:t>bằng</a:t>
            </a:r>
            <a:r>
              <a:rPr lang="en-US" altLang="en-US" sz="2400" dirty="0"/>
              <a:t> </a:t>
            </a:r>
            <a:r>
              <a:rPr lang="en-US" altLang="en-US" sz="2400" dirty="0" err="1"/>
              <a:t>nhựa</a:t>
            </a:r>
            <a:r>
              <a:rPr lang="en-US" altLang="en-US" sz="2400" dirty="0"/>
              <a:t>. </a:t>
            </a:r>
            <a:r>
              <a:rPr lang="en-US" altLang="en-US" sz="2400" dirty="0" err="1"/>
              <a:t>Đ</a:t>
            </a:r>
            <a:r>
              <a:rPr lang="en-US" altLang="en-US" sz="2400" dirty="0" err="1" smtClean="0"/>
              <a:t>ường</a:t>
            </a:r>
            <a:r>
              <a:rPr lang="en-US" altLang="en-US" sz="2400" dirty="0" smtClean="0"/>
              <a:t> </a:t>
            </a:r>
            <a:r>
              <a:rPr lang="en-US" altLang="en-US" sz="2400" dirty="0" err="1"/>
              <a:t>kính</a:t>
            </a:r>
            <a:r>
              <a:rPr lang="en-US" altLang="en-US" sz="2400" dirty="0"/>
              <a:t> </a:t>
            </a:r>
            <a:r>
              <a:rPr lang="en-US" altLang="en-US" sz="2400" dirty="0" err="1"/>
              <a:t>từ</a:t>
            </a:r>
            <a:r>
              <a:rPr lang="en-US" altLang="en-US" sz="2400" dirty="0"/>
              <a:t> 1 </a:t>
            </a:r>
            <a:r>
              <a:rPr lang="en-US" altLang="en-US" sz="2400" dirty="0" err="1"/>
              <a:t>đến</a:t>
            </a:r>
            <a:r>
              <a:rPr lang="en-US" altLang="en-US" sz="2400" dirty="0"/>
              <a:t> 2.5cm </a:t>
            </a:r>
          </a:p>
          <a:p>
            <a:endParaRPr lang="en-US" altLang="en-US" sz="2400" dirty="0"/>
          </a:p>
          <a:p>
            <a:endParaRPr lang="en-US" altLang="en-US" sz="2400" dirty="0"/>
          </a:p>
          <a:p>
            <a:endParaRPr lang="en-US" altLang="en-US" sz="2400" dirty="0"/>
          </a:p>
          <a:p>
            <a:endParaRPr lang="en-US" altLang="en-US" sz="2400" dirty="0"/>
          </a:p>
          <a:p>
            <a:pPr lvl="1"/>
            <a:r>
              <a:rPr lang="en-US" altLang="en-US" sz="2200" dirty="0" err="1"/>
              <a:t>Chống</a:t>
            </a:r>
            <a:r>
              <a:rPr lang="en-US" altLang="en-US" sz="2200" dirty="0"/>
              <a:t> </a:t>
            </a:r>
            <a:r>
              <a:rPr lang="en-US" altLang="en-US" sz="2200" dirty="0" err="1"/>
              <a:t>nhiễu</a:t>
            </a:r>
            <a:r>
              <a:rPr lang="en-US" altLang="en-US" sz="2200" dirty="0"/>
              <a:t> điện </a:t>
            </a:r>
            <a:r>
              <a:rPr lang="en-US" altLang="en-US" sz="2200" dirty="0" err="1"/>
              <a:t>từ</a:t>
            </a:r>
            <a:r>
              <a:rPr lang="en-US" altLang="en-US" sz="2200" dirty="0"/>
              <a:t> và </a:t>
            </a:r>
            <a:r>
              <a:rPr lang="en-US" altLang="en-US" sz="2200" dirty="0" err="1"/>
              <a:t>xuyên</a:t>
            </a:r>
            <a:r>
              <a:rPr lang="en-US" altLang="en-US" sz="2200" dirty="0"/>
              <a:t> </a:t>
            </a:r>
            <a:r>
              <a:rPr lang="en-US" altLang="en-US" sz="2200" dirty="0" err="1"/>
              <a:t>âm</a:t>
            </a:r>
            <a:r>
              <a:rPr lang="en-US" altLang="en-US" sz="2200" dirty="0"/>
              <a:t> </a:t>
            </a:r>
            <a:r>
              <a:rPr lang="en-US" altLang="en-US" sz="2200" dirty="0" err="1"/>
              <a:t>tốt</a:t>
            </a:r>
            <a:r>
              <a:rPr lang="en-US" altLang="en-US" sz="2200" dirty="0"/>
              <a:t>, </a:t>
            </a:r>
            <a:r>
              <a:rPr lang="en-US" altLang="en-US" sz="2200" dirty="0" err="1"/>
              <a:t>băng</a:t>
            </a:r>
            <a:r>
              <a:rPr lang="en-US" altLang="en-US" sz="2200" dirty="0"/>
              <a:t> thông </a:t>
            </a:r>
            <a:r>
              <a:rPr lang="en-US" altLang="en-US" sz="2200" dirty="0" err="1"/>
              <a:t>đường</a:t>
            </a:r>
            <a:r>
              <a:rPr lang="en-US" altLang="en-US" sz="2200" dirty="0"/>
              <a:t> </a:t>
            </a:r>
            <a:r>
              <a:rPr lang="en-US" altLang="en-US" sz="2200" dirty="0" err="1"/>
              <a:t>truyền</a:t>
            </a:r>
            <a:r>
              <a:rPr lang="en-US" altLang="en-US" sz="2200" dirty="0"/>
              <a:t> </a:t>
            </a:r>
            <a:r>
              <a:rPr lang="en-US" altLang="en-US" sz="2200" dirty="0" err="1"/>
              <a:t>lớn</a:t>
            </a:r>
            <a:r>
              <a:rPr lang="en-US" altLang="en-US" sz="2200" dirty="0"/>
              <a:t>, </a:t>
            </a:r>
            <a:r>
              <a:rPr lang="en-US" altLang="en-US" sz="2200" dirty="0" err="1"/>
              <a:t>lên</a:t>
            </a:r>
            <a:r>
              <a:rPr lang="en-US" altLang="en-US" sz="2200" dirty="0"/>
              <a:t> </a:t>
            </a:r>
            <a:r>
              <a:rPr lang="en-US" altLang="en-US" sz="2200" dirty="0" err="1"/>
              <a:t>đến</a:t>
            </a:r>
            <a:r>
              <a:rPr lang="en-US" altLang="en-US" sz="2200" dirty="0"/>
              <a:t> 1GHz, </a:t>
            </a:r>
            <a:r>
              <a:rPr lang="en-US" altLang="en-US" sz="2200" dirty="0" err="1"/>
              <a:t>gồm</a:t>
            </a:r>
            <a:r>
              <a:rPr lang="en-US" altLang="en-US" sz="2200" dirty="0"/>
              <a:t> 2 </a:t>
            </a:r>
            <a:r>
              <a:rPr lang="en-US" altLang="en-US" sz="2200" dirty="0" err="1"/>
              <a:t>loại</a:t>
            </a:r>
            <a:r>
              <a:rPr lang="en-US" altLang="en-US" sz="2200" dirty="0"/>
              <a:t>:</a:t>
            </a:r>
          </a:p>
          <a:p>
            <a:pPr lvl="2"/>
            <a:r>
              <a:rPr lang="en-US" altLang="en-US" sz="2000" dirty="0"/>
              <a:t>50 ohm: </a:t>
            </a:r>
            <a:r>
              <a:rPr lang="en-US" altLang="en-US" sz="2000" dirty="0" err="1"/>
              <a:t>dùng</a:t>
            </a:r>
            <a:r>
              <a:rPr lang="en-US" altLang="en-US" sz="2000" dirty="0"/>
              <a:t> </a:t>
            </a:r>
            <a:r>
              <a:rPr lang="en-US" altLang="en-US" sz="2000" dirty="0" err="1"/>
              <a:t>cho</a:t>
            </a:r>
            <a:r>
              <a:rPr lang="en-US" altLang="en-US" sz="2000" dirty="0"/>
              <a:t> </a:t>
            </a:r>
            <a:r>
              <a:rPr lang="en-US" altLang="en-US" sz="2000" dirty="0" err="1"/>
              <a:t>tín</a:t>
            </a:r>
            <a:r>
              <a:rPr lang="en-US" altLang="en-US" sz="2000" dirty="0"/>
              <a:t> hiệu </a:t>
            </a:r>
            <a:r>
              <a:rPr lang="en-US" altLang="en-US" sz="2000" dirty="0" err="1"/>
              <a:t>số</a:t>
            </a:r>
            <a:endParaRPr lang="en-US" altLang="en-US" sz="2000" dirty="0"/>
          </a:p>
          <a:p>
            <a:pPr lvl="2"/>
            <a:r>
              <a:rPr lang="en-US" altLang="en-US" sz="2000" dirty="0"/>
              <a:t>75 ohm: </a:t>
            </a:r>
            <a:r>
              <a:rPr lang="en-US" altLang="en-US" sz="2000" dirty="0" err="1"/>
              <a:t>dùng</a:t>
            </a:r>
            <a:r>
              <a:rPr lang="en-US" altLang="en-US" sz="2000" dirty="0"/>
              <a:t> </a:t>
            </a:r>
            <a:r>
              <a:rPr lang="en-US" altLang="en-US" sz="2000" dirty="0" err="1"/>
              <a:t>cho</a:t>
            </a:r>
            <a:r>
              <a:rPr lang="en-US" altLang="en-US" sz="2000" dirty="0"/>
              <a:t> </a:t>
            </a:r>
            <a:r>
              <a:rPr lang="en-US" altLang="en-US" sz="2000" dirty="0" err="1"/>
              <a:t>tín</a:t>
            </a:r>
            <a:r>
              <a:rPr lang="en-US" altLang="en-US" sz="2000" dirty="0"/>
              <a:t> hiệu </a:t>
            </a:r>
            <a:r>
              <a:rPr lang="en-US" altLang="en-US" sz="2000" dirty="0" err="1"/>
              <a:t>tương</a:t>
            </a:r>
            <a:r>
              <a:rPr lang="en-US" altLang="en-US" sz="2000" dirty="0"/>
              <a:t> </a:t>
            </a:r>
            <a:r>
              <a:rPr lang="en-US" altLang="en-US" sz="2000" dirty="0" err="1"/>
              <a:t>tự</a:t>
            </a:r>
            <a:r>
              <a:rPr lang="en-US" altLang="en-US" sz="2000" dirty="0"/>
              <a:t> và </a:t>
            </a:r>
            <a:r>
              <a:rPr lang="en-US" altLang="en-US" sz="2000" dirty="0" err="1"/>
              <a:t>truyền</a:t>
            </a:r>
            <a:r>
              <a:rPr lang="en-US" altLang="en-US" sz="2000" dirty="0"/>
              <a:t> </a:t>
            </a:r>
            <a:r>
              <a:rPr lang="en-US" altLang="en-US" sz="2000" dirty="0" err="1"/>
              <a:t>hình</a:t>
            </a:r>
            <a:endParaRPr lang="en-US" altLang="en-US" sz="2000" dirty="0"/>
          </a:p>
          <a:p>
            <a:endParaRPr lang="en-GB" dirty="0"/>
          </a:p>
        </p:txBody>
      </p:sp>
      <p:graphicFrame>
        <p:nvGraphicFramePr>
          <p:cNvPr id="4" name="Object 3"/>
          <p:cNvGraphicFramePr>
            <a:graphicFrameLocks noChangeAspect="1"/>
          </p:cNvGraphicFramePr>
          <p:nvPr/>
        </p:nvGraphicFramePr>
        <p:xfrm>
          <a:off x="1219200" y="3124200"/>
          <a:ext cx="7391400" cy="1595438"/>
        </p:xfrm>
        <a:graphic>
          <a:graphicData uri="http://schemas.openxmlformats.org/presentationml/2006/ole">
            <mc:AlternateContent xmlns:mc="http://schemas.openxmlformats.org/markup-compatibility/2006">
              <mc:Choice xmlns:v="urn:schemas-microsoft-com:vml" Requires="v">
                <p:oleObj spid="_x0000_s8250" name="Bitmap Image" r:id="rId3" imgW="4723810" imgH="1181265" progId="PBrush">
                  <p:embed/>
                </p:oleObj>
              </mc:Choice>
              <mc:Fallback>
                <p:oleObj name="Bitmap Image" r:id="rId3" imgW="4723810" imgH="1181265" progId="PBrush">
                  <p:embed/>
                  <p:pic>
                    <p:nvPicPr>
                      <p:cNvPr id="0" name="Object 4"/>
                      <p:cNvPicPr>
                        <a:picLocks noChangeAspect="1" noChangeArrowheads="1"/>
                      </p:cNvPicPr>
                      <p:nvPr/>
                    </p:nvPicPr>
                    <p:blipFill>
                      <a:blip r:embed="rId4">
                        <a:lum contrast="6000"/>
                        <a:extLst>
                          <a:ext uri="{28A0092B-C50C-407E-A947-70E740481C1C}">
                            <a14:useLocalDpi xmlns:a14="http://schemas.microsoft.com/office/drawing/2010/main" val="0"/>
                          </a:ext>
                        </a:extLst>
                      </a:blip>
                      <a:srcRect t="4839" b="8871"/>
                      <a:stretch>
                        <a:fillRect/>
                      </a:stretch>
                    </p:blipFill>
                    <p:spPr bwMode="auto">
                      <a:xfrm>
                        <a:off x="1219200" y="3124200"/>
                        <a:ext cx="7391400" cy="1595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774180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Cáp</a:t>
            </a:r>
            <a:r>
              <a:rPr lang="en-GB" dirty="0" smtClean="0"/>
              <a:t> </a:t>
            </a:r>
            <a:r>
              <a:rPr lang="en-GB" dirty="0" err="1" smtClean="0"/>
              <a:t>quang</a:t>
            </a:r>
            <a:endParaRPr lang="en-GB" dirty="0"/>
          </a:p>
        </p:txBody>
      </p:sp>
      <p:sp>
        <p:nvSpPr>
          <p:cNvPr id="3" name="Content Placeholder 2"/>
          <p:cNvSpPr>
            <a:spLocks noGrp="1"/>
          </p:cNvSpPr>
          <p:nvPr>
            <p:ph idx="1"/>
          </p:nvPr>
        </p:nvSpPr>
        <p:spPr/>
        <p:txBody>
          <a:bodyPr/>
          <a:lstStyle/>
          <a:p>
            <a:r>
              <a:rPr lang="en-US" altLang="en-US" dirty="0" err="1" smtClean="0"/>
              <a:t>Cáp</a:t>
            </a:r>
            <a:r>
              <a:rPr lang="en-US" altLang="en-US" dirty="0" smtClean="0"/>
              <a:t> (</a:t>
            </a:r>
            <a:r>
              <a:rPr lang="en-US" altLang="en-US" dirty="0" err="1" smtClean="0"/>
              <a:t>sợi</a:t>
            </a:r>
            <a:r>
              <a:rPr lang="en-US" altLang="en-US" dirty="0" smtClean="0"/>
              <a:t>) </a:t>
            </a:r>
            <a:r>
              <a:rPr lang="en-US" altLang="en-US" dirty="0" err="1" smtClean="0"/>
              <a:t>quang</a:t>
            </a:r>
            <a:r>
              <a:rPr lang="en-US" altLang="en-US" dirty="0"/>
              <a:t>: </a:t>
            </a:r>
            <a:r>
              <a:rPr lang="en-US" altLang="en-US" dirty="0" err="1"/>
              <a:t>Lõi</a:t>
            </a:r>
            <a:r>
              <a:rPr lang="en-US" altLang="en-US" dirty="0"/>
              <a:t> </a:t>
            </a:r>
            <a:r>
              <a:rPr lang="en-US" altLang="en-US" dirty="0" err="1"/>
              <a:t>cáp</a:t>
            </a:r>
            <a:r>
              <a:rPr lang="en-US" altLang="en-US" dirty="0"/>
              <a:t> </a:t>
            </a:r>
            <a:r>
              <a:rPr lang="en-US" altLang="en-US" dirty="0" err="1"/>
              <a:t>được</a:t>
            </a:r>
            <a:r>
              <a:rPr lang="en-US" altLang="en-US" dirty="0"/>
              <a:t> </a:t>
            </a:r>
            <a:r>
              <a:rPr lang="en-US" altLang="en-US" dirty="0" err="1"/>
              <a:t>bao</a:t>
            </a:r>
            <a:r>
              <a:rPr lang="en-US" altLang="en-US" dirty="0"/>
              <a:t> </a:t>
            </a:r>
            <a:r>
              <a:rPr lang="en-US" altLang="en-US" dirty="0" err="1"/>
              <a:t>bọc</a:t>
            </a:r>
            <a:r>
              <a:rPr lang="en-US" altLang="en-US" dirty="0"/>
              <a:t> </a:t>
            </a:r>
            <a:r>
              <a:rPr lang="en-US" altLang="en-US" dirty="0" err="1"/>
              <a:t>bởi</a:t>
            </a:r>
            <a:r>
              <a:rPr lang="en-US" altLang="en-US" dirty="0"/>
              <a:t> </a:t>
            </a:r>
            <a:r>
              <a:rPr lang="en-US" altLang="en-US" dirty="0" err="1"/>
              <a:t>một</a:t>
            </a:r>
            <a:r>
              <a:rPr lang="en-US" altLang="en-US" dirty="0"/>
              <a:t> </a:t>
            </a:r>
            <a:r>
              <a:rPr lang="en-US" altLang="en-US" dirty="0" err="1"/>
              <a:t>lớp</a:t>
            </a:r>
            <a:r>
              <a:rPr lang="en-US" altLang="en-US" dirty="0"/>
              <a:t> </a:t>
            </a:r>
            <a:r>
              <a:rPr lang="en-US" altLang="en-US" dirty="0" err="1"/>
              <a:t>thủy</a:t>
            </a:r>
            <a:r>
              <a:rPr lang="en-US" altLang="en-US" dirty="0"/>
              <a:t> </a:t>
            </a:r>
            <a:r>
              <a:rPr lang="en-US" altLang="en-US" dirty="0" err="1"/>
              <a:t>tinh</a:t>
            </a:r>
            <a:r>
              <a:rPr lang="en-US" altLang="en-US" dirty="0"/>
              <a:t> </a:t>
            </a:r>
            <a:r>
              <a:rPr lang="en-US" altLang="en-US" dirty="0" err="1"/>
              <a:t>có</a:t>
            </a:r>
            <a:r>
              <a:rPr lang="en-US" altLang="en-US" dirty="0"/>
              <a:t> </a:t>
            </a:r>
            <a:r>
              <a:rPr lang="en-US" altLang="en-US" dirty="0" err="1"/>
              <a:t>chiết</a:t>
            </a:r>
            <a:r>
              <a:rPr lang="en-US" altLang="en-US" dirty="0"/>
              <a:t> </a:t>
            </a:r>
            <a:r>
              <a:rPr lang="en-US" altLang="en-US" dirty="0" err="1"/>
              <a:t>suất</a:t>
            </a:r>
            <a:r>
              <a:rPr lang="en-US" altLang="en-US" dirty="0"/>
              <a:t> </a:t>
            </a:r>
            <a:r>
              <a:rPr lang="en-US" altLang="en-US" dirty="0" err="1"/>
              <a:t>nhỏ</a:t>
            </a:r>
            <a:r>
              <a:rPr lang="en-US" altLang="en-US" dirty="0"/>
              <a:t> </a:t>
            </a:r>
            <a:r>
              <a:rPr lang="en-US" altLang="en-US" dirty="0" err="1"/>
              <a:t>hơn</a:t>
            </a:r>
            <a:r>
              <a:rPr lang="en-US" altLang="en-US" dirty="0"/>
              <a:t> </a:t>
            </a:r>
            <a:r>
              <a:rPr lang="en-US" altLang="en-US" dirty="0" err="1"/>
              <a:t>để</a:t>
            </a:r>
            <a:r>
              <a:rPr lang="en-US" altLang="en-US" dirty="0"/>
              <a:t> </a:t>
            </a:r>
            <a:r>
              <a:rPr lang="en-US" altLang="en-US" dirty="0" err="1"/>
              <a:t>giữ</a:t>
            </a:r>
            <a:r>
              <a:rPr lang="en-US" altLang="en-US" dirty="0"/>
              <a:t> </a:t>
            </a:r>
            <a:r>
              <a:rPr lang="en-US" altLang="en-US" dirty="0" err="1"/>
              <a:t>cho</a:t>
            </a:r>
            <a:r>
              <a:rPr lang="en-US" altLang="en-US" dirty="0"/>
              <a:t> </a:t>
            </a:r>
            <a:r>
              <a:rPr lang="en-US" altLang="en-US" dirty="0" err="1"/>
              <a:t>ánh</a:t>
            </a:r>
            <a:r>
              <a:rPr lang="en-US" altLang="en-US" dirty="0"/>
              <a:t> </a:t>
            </a:r>
            <a:r>
              <a:rPr lang="en-US" altLang="en-US" dirty="0" err="1"/>
              <a:t>sáng</a:t>
            </a:r>
            <a:r>
              <a:rPr lang="en-US" altLang="en-US" dirty="0"/>
              <a:t> </a:t>
            </a:r>
            <a:r>
              <a:rPr lang="en-US" altLang="en-US" dirty="0" err="1"/>
              <a:t>phản</a:t>
            </a:r>
            <a:r>
              <a:rPr lang="en-US" altLang="en-US" dirty="0"/>
              <a:t> </a:t>
            </a:r>
            <a:r>
              <a:rPr lang="en-US" altLang="en-US" dirty="0" err="1"/>
              <a:t>xạ</a:t>
            </a:r>
            <a:r>
              <a:rPr lang="en-US" altLang="en-US" dirty="0"/>
              <a:t> </a:t>
            </a:r>
            <a:r>
              <a:rPr lang="en-US" altLang="en-US" dirty="0" err="1"/>
              <a:t>toàn</a:t>
            </a:r>
            <a:r>
              <a:rPr lang="en-US" altLang="en-US" dirty="0"/>
              <a:t> </a:t>
            </a:r>
            <a:r>
              <a:rPr lang="en-US" altLang="en-US" dirty="0" err="1"/>
              <a:t>phần</a:t>
            </a:r>
            <a:r>
              <a:rPr lang="en-US" altLang="en-US" dirty="0"/>
              <a:t> </a:t>
            </a:r>
            <a:r>
              <a:rPr lang="en-US" altLang="en-US" dirty="0" err="1"/>
              <a:t>trong</a:t>
            </a:r>
            <a:r>
              <a:rPr lang="en-US" altLang="en-US" dirty="0"/>
              <a:t> </a:t>
            </a:r>
            <a:r>
              <a:rPr lang="en-US" altLang="en-US" dirty="0" err="1"/>
              <a:t>lõi</a:t>
            </a:r>
            <a:r>
              <a:rPr lang="en-US" altLang="en-US" dirty="0"/>
              <a:t>. </a:t>
            </a:r>
            <a:r>
              <a:rPr lang="en-US" altLang="en-US" dirty="0" err="1"/>
              <a:t>Tiếp</a:t>
            </a:r>
            <a:r>
              <a:rPr lang="en-US" altLang="en-US" dirty="0"/>
              <a:t> </a:t>
            </a:r>
            <a:r>
              <a:rPr lang="en-US" altLang="en-US" dirty="0" err="1"/>
              <a:t>theo</a:t>
            </a:r>
            <a:r>
              <a:rPr lang="en-US" altLang="en-US" dirty="0"/>
              <a:t> </a:t>
            </a:r>
            <a:r>
              <a:rPr lang="en-US" altLang="en-US" dirty="0" err="1"/>
              <a:t>là</a:t>
            </a:r>
            <a:r>
              <a:rPr lang="en-US" altLang="en-US" dirty="0"/>
              <a:t> </a:t>
            </a:r>
            <a:r>
              <a:rPr lang="en-US" altLang="en-US" dirty="0" err="1"/>
              <a:t>một</a:t>
            </a:r>
            <a:r>
              <a:rPr lang="en-US" altLang="en-US" dirty="0"/>
              <a:t> </a:t>
            </a:r>
            <a:r>
              <a:rPr lang="en-US" altLang="en-US" dirty="0" err="1"/>
              <a:t>lớp</a:t>
            </a:r>
            <a:r>
              <a:rPr lang="en-US" altLang="en-US" dirty="0"/>
              <a:t> </a:t>
            </a:r>
            <a:r>
              <a:rPr lang="en-US" altLang="en-US" dirty="0" err="1"/>
              <a:t>vỏ</a:t>
            </a:r>
            <a:r>
              <a:rPr lang="en-US" altLang="en-US" dirty="0"/>
              <a:t> </a:t>
            </a:r>
            <a:r>
              <a:rPr lang="en-US" altLang="en-US" dirty="0" err="1"/>
              <a:t>nhựa</a:t>
            </a:r>
            <a:r>
              <a:rPr lang="en-US" altLang="en-US" dirty="0"/>
              <a:t> </a:t>
            </a:r>
            <a:r>
              <a:rPr lang="en-US" altLang="en-US" dirty="0" err="1"/>
              <a:t>để</a:t>
            </a:r>
            <a:r>
              <a:rPr lang="en-US" altLang="en-US" dirty="0"/>
              <a:t> bảo </a:t>
            </a:r>
            <a:r>
              <a:rPr lang="en-US" altLang="en-US" dirty="0" err="1"/>
              <a:t>vệ</a:t>
            </a:r>
            <a:r>
              <a:rPr lang="en-US" altLang="en-US" dirty="0"/>
              <a:t>. </a:t>
            </a:r>
          </a:p>
          <a:p>
            <a:r>
              <a:rPr lang="en-US" altLang="en-US" dirty="0" err="1"/>
              <a:t>Thường</a:t>
            </a:r>
            <a:r>
              <a:rPr lang="en-US" altLang="en-US" dirty="0"/>
              <a:t> </a:t>
            </a:r>
            <a:r>
              <a:rPr lang="en-US" altLang="en-US" dirty="0" err="1"/>
              <a:t>người</a:t>
            </a:r>
            <a:r>
              <a:rPr lang="en-US" altLang="en-US" dirty="0"/>
              <a:t> ta </a:t>
            </a:r>
            <a:r>
              <a:rPr lang="en-US" altLang="en-US" dirty="0" err="1"/>
              <a:t>chế</a:t>
            </a:r>
            <a:r>
              <a:rPr lang="en-US" altLang="en-US" dirty="0"/>
              <a:t> tạo </a:t>
            </a:r>
            <a:r>
              <a:rPr lang="en-US" altLang="en-US" dirty="0" err="1"/>
              <a:t>nhiều</a:t>
            </a:r>
            <a:r>
              <a:rPr lang="en-US" altLang="en-US" dirty="0"/>
              <a:t> </a:t>
            </a:r>
            <a:r>
              <a:rPr lang="en-US" altLang="en-US" dirty="0" err="1"/>
              <a:t>sợi</a:t>
            </a:r>
            <a:r>
              <a:rPr lang="en-US" altLang="en-US" dirty="0"/>
              <a:t> </a:t>
            </a:r>
            <a:r>
              <a:rPr lang="en-US" altLang="en-US" dirty="0" err="1"/>
              <a:t>quang</a:t>
            </a:r>
            <a:r>
              <a:rPr lang="en-US" altLang="en-US" dirty="0"/>
              <a:t> </a:t>
            </a:r>
            <a:r>
              <a:rPr lang="en-US" altLang="en-US" dirty="0" err="1"/>
              <a:t>trong</a:t>
            </a:r>
            <a:r>
              <a:rPr lang="en-US" altLang="en-US" dirty="0"/>
              <a:t> </a:t>
            </a:r>
            <a:r>
              <a:rPr lang="en-US" altLang="en-US" dirty="0" err="1"/>
              <a:t>một</a:t>
            </a:r>
            <a:r>
              <a:rPr lang="en-US" altLang="en-US" dirty="0"/>
              <a:t> </a:t>
            </a:r>
            <a:r>
              <a:rPr lang="en-US" altLang="en-US" dirty="0" err="1"/>
              <a:t>bó</a:t>
            </a:r>
            <a:r>
              <a:rPr lang="en-US" altLang="en-US" dirty="0"/>
              <a:t> </a:t>
            </a:r>
            <a:r>
              <a:rPr lang="en-US" altLang="en-US" dirty="0" err="1"/>
              <a:t>cáp</a:t>
            </a:r>
            <a:r>
              <a:rPr lang="en-US" altLang="en-US" dirty="0"/>
              <a:t> và bảo </a:t>
            </a:r>
            <a:r>
              <a:rPr lang="en-US" altLang="en-US" dirty="0" err="1"/>
              <a:t>vệ</a:t>
            </a:r>
            <a:r>
              <a:rPr lang="en-US" altLang="en-US" dirty="0"/>
              <a:t> </a:t>
            </a:r>
            <a:r>
              <a:rPr lang="en-US" altLang="en-US" dirty="0" err="1"/>
              <a:t>bằng</a:t>
            </a:r>
            <a:r>
              <a:rPr lang="en-US" altLang="en-US" dirty="0"/>
              <a:t> </a:t>
            </a:r>
            <a:r>
              <a:rPr lang="en-US" altLang="en-US" dirty="0" err="1"/>
              <a:t>một</a:t>
            </a:r>
            <a:r>
              <a:rPr lang="en-US" altLang="en-US" dirty="0"/>
              <a:t> </a:t>
            </a:r>
            <a:r>
              <a:rPr lang="en-US" altLang="en-US" dirty="0" err="1"/>
              <a:t>lớp</a:t>
            </a:r>
            <a:r>
              <a:rPr lang="en-US" altLang="en-US" dirty="0"/>
              <a:t> </a:t>
            </a:r>
            <a:r>
              <a:rPr lang="en-US" altLang="en-US" dirty="0" err="1"/>
              <a:t>vỏ</a:t>
            </a:r>
            <a:r>
              <a:rPr lang="en-US" altLang="en-US" dirty="0"/>
              <a:t> </a:t>
            </a:r>
            <a:r>
              <a:rPr lang="en-US" altLang="en-US" dirty="0" err="1"/>
              <a:t>bên</a:t>
            </a:r>
            <a:r>
              <a:rPr lang="en-US" altLang="en-US" dirty="0"/>
              <a:t> </a:t>
            </a:r>
            <a:r>
              <a:rPr lang="en-US" altLang="en-US" dirty="0" err="1"/>
              <a:t>ngoài</a:t>
            </a:r>
            <a:r>
              <a:rPr lang="en-US" altLang="en-US" dirty="0"/>
              <a:t> </a:t>
            </a:r>
          </a:p>
          <a:p>
            <a:endParaRPr lang="en-GB" dirty="0"/>
          </a:p>
        </p:txBody>
      </p:sp>
      <p:graphicFrame>
        <p:nvGraphicFramePr>
          <p:cNvPr id="5" name="Object 4"/>
          <p:cNvGraphicFramePr>
            <a:graphicFrameLocks noChangeAspect="1"/>
          </p:cNvGraphicFramePr>
          <p:nvPr>
            <p:extLst>
              <p:ext uri="{D42A27DB-BD31-4B8C-83A1-F6EECF244321}">
                <p14:modId xmlns:p14="http://schemas.microsoft.com/office/powerpoint/2010/main" val="4161458540"/>
              </p:ext>
            </p:extLst>
          </p:nvPr>
        </p:nvGraphicFramePr>
        <p:xfrm>
          <a:off x="1492156" y="4410240"/>
          <a:ext cx="7228764" cy="2049822"/>
        </p:xfrm>
        <a:graphic>
          <a:graphicData uri="http://schemas.openxmlformats.org/presentationml/2006/ole">
            <mc:AlternateContent xmlns:mc="http://schemas.openxmlformats.org/markup-compatibility/2006">
              <mc:Choice xmlns:v="urn:schemas-microsoft-com:vml" Requires="v">
                <p:oleObj spid="_x0000_s9273" name="Bitmap Image" r:id="rId3" imgW="4877481" imgH="1657581" progId="PBrush">
                  <p:embed/>
                </p:oleObj>
              </mc:Choice>
              <mc:Fallback>
                <p:oleObj name="Bitmap Image" r:id="rId3" imgW="4877481" imgH="1657581" progId="PBrush">
                  <p:embed/>
                  <p:pic>
                    <p:nvPicPr>
                      <p:cNvPr id="0" name="Object 5"/>
                      <p:cNvPicPr>
                        <a:picLocks noChangeAspect="1" noChangeArrowheads="1"/>
                      </p:cNvPicPr>
                      <p:nvPr/>
                    </p:nvPicPr>
                    <p:blipFill>
                      <a:blip r:embed="rId4">
                        <a:lum contrast="6000"/>
                        <a:extLst>
                          <a:ext uri="{28A0092B-C50C-407E-A947-70E740481C1C}">
                            <a14:useLocalDpi xmlns:a14="http://schemas.microsoft.com/office/drawing/2010/main" val="0"/>
                          </a:ext>
                        </a:extLst>
                      </a:blip>
                      <a:srcRect t="9195" b="7471"/>
                      <a:stretch>
                        <a:fillRect/>
                      </a:stretch>
                    </p:blipFill>
                    <p:spPr bwMode="auto">
                      <a:xfrm>
                        <a:off x="1492156" y="4410240"/>
                        <a:ext cx="7228764" cy="2049822"/>
                      </a:xfrm>
                      <a:prstGeom prst="rect">
                        <a:avLst/>
                      </a:prstGeom>
                      <a:solidFill>
                        <a:srgbClr val="FFFFFF"/>
                      </a:solidFill>
                      <a:ln>
                        <a:noFill/>
                      </a:ln>
                    </p:spPr>
                  </p:pic>
                </p:oleObj>
              </mc:Fallback>
            </mc:AlternateContent>
          </a:graphicData>
        </a:graphic>
      </p:graphicFrame>
    </p:spTree>
    <p:extLst>
      <p:ext uri="{BB962C8B-B14F-4D97-AF65-F5344CB8AC3E}">
        <p14:creationId xmlns:p14="http://schemas.microsoft.com/office/powerpoint/2010/main" val="1917441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Different Types of Wireless Communication Technolog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9672" y="3055396"/>
            <a:ext cx="3466530" cy="346653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normAutofit fontScale="90000"/>
          </a:bodyPr>
          <a:lstStyle/>
          <a:p>
            <a:r>
              <a:rPr lang="en-GB" dirty="0" err="1" smtClean="0"/>
              <a:t>Đường</a:t>
            </a:r>
            <a:r>
              <a:rPr lang="en-GB" dirty="0" smtClean="0"/>
              <a:t> </a:t>
            </a:r>
            <a:r>
              <a:rPr lang="en-GB" dirty="0" err="1" smtClean="0"/>
              <a:t>truyền</a:t>
            </a:r>
            <a:r>
              <a:rPr lang="en-GB" dirty="0" smtClean="0"/>
              <a:t> </a:t>
            </a:r>
            <a:r>
              <a:rPr lang="en-GB" dirty="0" err="1" smtClean="0"/>
              <a:t>vô</a:t>
            </a:r>
            <a:r>
              <a:rPr lang="en-GB" dirty="0" smtClean="0"/>
              <a:t> </a:t>
            </a:r>
            <a:r>
              <a:rPr lang="en-GB" dirty="0" err="1"/>
              <a:t>tuyến</a:t>
            </a:r>
            <a:r>
              <a:rPr lang="en-GB" dirty="0"/>
              <a:t> (</a:t>
            </a:r>
            <a:r>
              <a:rPr lang="en-GB" dirty="0" err="1"/>
              <a:t>không</a:t>
            </a:r>
            <a:r>
              <a:rPr lang="en-GB" dirty="0"/>
              <a:t> </a:t>
            </a:r>
            <a:r>
              <a:rPr lang="en-GB" dirty="0" err="1"/>
              <a:t>dây</a:t>
            </a:r>
            <a:r>
              <a:rPr lang="en-GB" dirty="0"/>
              <a:t>)</a:t>
            </a:r>
          </a:p>
        </p:txBody>
      </p:sp>
      <p:sp>
        <p:nvSpPr>
          <p:cNvPr id="6" name="Content Placeholder 5"/>
          <p:cNvSpPr>
            <a:spLocks noGrp="1"/>
          </p:cNvSpPr>
          <p:nvPr>
            <p:ph idx="1"/>
          </p:nvPr>
        </p:nvSpPr>
        <p:spPr/>
        <p:txBody>
          <a:bodyPr>
            <a:normAutofit fontScale="92500" lnSpcReduction="10000"/>
          </a:bodyPr>
          <a:lstStyle/>
          <a:p>
            <a:r>
              <a:rPr lang="en-US" altLang="en-US" dirty="0" err="1"/>
              <a:t>Ưu</a:t>
            </a:r>
            <a:r>
              <a:rPr lang="en-US" altLang="en-US" dirty="0"/>
              <a:t> </a:t>
            </a:r>
            <a:r>
              <a:rPr lang="en-US" altLang="en-US" dirty="0" err="1"/>
              <a:t>điểm</a:t>
            </a:r>
            <a:r>
              <a:rPr lang="en-US" altLang="en-US" dirty="0"/>
              <a:t> </a:t>
            </a:r>
            <a:r>
              <a:rPr lang="en-US" altLang="en-US" dirty="0" err="1"/>
              <a:t>của</a:t>
            </a:r>
            <a:r>
              <a:rPr lang="en-US" altLang="en-US" dirty="0"/>
              <a:t> </a:t>
            </a:r>
            <a:r>
              <a:rPr lang="en-US" altLang="en-US" dirty="0" err="1"/>
              <a:t>mạng</a:t>
            </a:r>
            <a:r>
              <a:rPr lang="en-US" altLang="en-US" dirty="0"/>
              <a:t> </a:t>
            </a:r>
            <a:r>
              <a:rPr lang="en-US" altLang="en-US" dirty="0" err="1" smtClean="0"/>
              <a:t>vô</a:t>
            </a:r>
            <a:r>
              <a:rPr lang="en-US" altLang="en-US" dirty="0"/>
              <a:t> </a:t>
            </a:r>
            <a:r>
              <a:rPr lang="en-US" altLang="en-US" dirty="0" err="1" smtClean="0"/>
              <a:t>tuyến</a:t>
            </a:r>
            <a:r>
              <a:rPr lang="en-US" altLang="en-US" dirty="0" smtClean="0"/>
              <a:t> </a:t>
            </a:r>
            <a:r>
              <a:rPr lang="en-US" altLang="en-US" dirty="0"/>
              <a:t>so </a:t>
            </a:r>
            <a:r>
              <a:rPr lang="en-US" altLang="en-US" dirty="0" err="1"/>
              <a:t>với</a:t>
            </a:r>
            <a:r>
              <a:rPr lang="en-US" altLang="en-US" dirty="0"/>
              <a:t> </a:t>
            </a:r>
            <a:r>
              <a:rPr lang="en-US" altLang="en-US" dirty="0" err="1"/>
              <a:t>mạng</a:t>
            </a:r>
            <a:r>
              <a:rPr lang="en-US" altLang="en-US" dirty="0"/>
              <a:t> </a:t>
            </a:r>
            <a:r>
              <a:rPr lang="en-US" altLang="en-US" dirty="0" err="1"/>
              <a:t>hữu</a:t>
            </a:r>
            <a:r>
              <a:rPr lang="en-US" altLang="en-US" dirty="0"/>
              <a:t> </a:t>
            </a:r>
            <a:r>
              <a:rPr lang="en-US" altLang="en-US" dirty="0" err="1"/>
              <a:t>tuyến</a:t>
            </a:r>
            <a:endParaRPr lang="en-US" altLang="en-US" dirty="0"/>
          </a:p>
          <a:p>
            <a:pPr lvl="1"/>
            <a:r>
              <a:rPr lang="en-US" altLang="en-US" dirty="0" err="1"/>
              <a:t>Khả</a:t>
            </a:r>
            <a:r>
              <a:rPr lang="en-US" altLang="en-US" dirty="0"/>
              <a:t> </a:t>
            </a:r>
            <a:r>
              <a:rPr lang="en-US" altLang="en-US" dirty="0" err="1"/>
              <a:t>năng</a:t>
            </a:r>
            <a:r>
              <a:rPr lang="en-US" altLang="en-US" dirty="0"/>
              <a:t> di động</a:t>
            </a:r>
          </a:p>
          <a:p>
            <a:pPr lvl="1"/>
            <a:r>
              <a:rPr lang="en-US" altLang="en-US" dirty="0" err="1"/>
              <a:t>Thích</a:t>
            </a:r>
            <a:r>
              <a:rPr lang="en-US" altLang="en-US" dirty="0"/>
              <a:t> </a:t>
            </a:r>
            <a:r>
              <a:rPr lang="en-US" altLang="en-US" dirty="0" err="1"/>
              <a:t>hợp</a:t>
            </a:r>
            <a:r>
              <a:rPr lang="en-US" altLang="en-US" dirty="0"/>
              <a:t> </a:t>
            </a:r>
            <a:r>
              <a:rPr lang="en-US" altLang="en-US" dirty="0" err="1"/>
              <a:t>cho</a:t>
            </a:r>
            <a:r>
              <a:rPr lang="en-US" altLang="en-US" dirty="0"/>
              <a:t> các </a:t>
            </a:r>
            <a:r>
              <a:rPr lang="en-US" altLang="en-US" dirty="0" err="1"/>
              <a:t>khu</a:t>
            </a:r>
            <a:r>
              <a:rPr lang="en-US" altLang="en-US" dirty="0"/>
              <a:t> </a:t>
            </a:r>
            <a:r>
              <a:rPr lang="en-US" altLang="en-US" dirty="0" err="1"/>
              <a:t>vực</a:t>
            </a:r>
            <a:r>
              <a:rPr lang="en-US" altLang="en-US" dirty="0"/>
              <a:t> </a:t>
            </a:r>
            <a:r>
              <a:rPr lang="en-US" altLang="en-US" dirty="0" err="1"/>
              <a:t>địa</a:t>
            </a:r>
            <a:r>
              <a:rPr lang="en-US" altLang="en-US" dirty="0"/>
              <a:t> </a:t>
            </a:r>
            <a:r>
              <a:rPr lang="en-US" altLang="en-US" dirty="0" err="1"/>
              <a:t>hình</a:t>
            </a:r>
            <a:r>
              <a:rPr lang="en-US" altLang="en-US" dirty="0"/>
              <a:t> </a:t>
            </a:r>
            <a:r>
              <a:rPr lang="en-US" altLang="en-US" dirty="0" err="1"/>
              <a:t>phức</a:t>
            </a:r>
            <a:r>
              <a:rPr lang="en-US" altLang="en-US" dirty="0"/>
              <a:t> </a:t>
            </a:r>
            <a:r>
              <a:rPr lang="en-US" altLang="en-US" dirty="0" err="1"/>
              <a:t>tạp</a:t>
            </a:r>
            <a:endParaRPr lang="en-US" altLang="en-US" dirty="0"/>
          </a:p>
          <a:p>
            <a:pPr lvl="1"/>
            <a:r>
              <a:rPr lang="en-US" altLang="en-US" dirty="0"/>
              <a:t>Bảo quản và </a:t>
            </a:r>
            <a:r>
              <a:rPr lang="en-US" altLang="en-US" dirty="0" err="1"/>
              <a:t>duy</a:t>
            </a:r>
            <a:r>
              <a:rPr lang="en-US" altLang="en-US" dirty="0"/>
              <a:t> </a:t>
            </a:r>
            <a:r>
              <a:rPr lang="en-US" altLang="en-US" dirty="0" err="1"/>
              <a:t>trì</a:t>
            </a:r>
            <a:r>
              <a:rPr lang="en-US" altLang="en-US" dirty="0"/>
              <a:t> </a:t>
            </a:r>
            <a:r>
              <a:rPr lang="en-US" altLang="en-US" dirty="0" err="1"/>
              <a:t>dễ</a:t>
            </a:r>
            <a:r>
              <a:rPr lang="en-US" altLang="en-US" dirty="0"/>
              <a:t> </a:t>
            </a:r>
            <a:r>
              <a:rPr lang="en-US" altLang="en-US" dirty="0" err="1"/>
              <a:t>dàng</a:t>
            </a:r>
            <a:endParaRPr lang="en-US" altLang="en-US" dirty="0"/>
          </a:p>
          <a:p>
            <a:pPr lvl="1"/>
            <a:r>
              <a:rPr lang="en-US" altLang="en-US" dirty="0" err="1"/>
              <a:t>Thời</a:t>
            </a:r>
            <a:r>
              <a:rPr lang="en-US" altLang="en-US" dirty="0"/>
              <a:t> </a:t>
            </a:r>
            <a:r>
              <a:rPr lang="en-US" altLang="en-US" dirty="0" err="1"/>
              <a:t>gian</a:t>
            </a:r>
            <a:r>
              <a:rPr lang="en-US" altLang="en-US" dirty="0"/>
              <a:t> </a:t>
            </a:r>
            <a:r>
              <a:rPr lang="en-US" altLang="en-US" dirty="0" err="1"/>
              <a:t>triển</a:t>
            </a:r>
            <a:r>
              <a:rPr lang="en-US" altLang="en-US" dirty="0"/>
              <a:t> </a:t>
            </a:r>
            <a:r>
              <a:rPr lang="en-US" altLang="en-US" dirty="0" err="1"/>
              <a:t>khai</a:t>
            </a:r>
            <a:r>
              <a:rPr lang="en-US" altLang="en-US" dirty="0"/>
              <a:t> </a:t>
            </a:r>
            <a:r>
              <a:rPr lang="en-US" altLang="en-US" dirty="0" err="1"/>
              <a:t>nhanh</a:t>
            </a:r>
            <a:endParaRPr lang="en-US" altLang="en-US" dirty="0"/>
          </a:p>
          <a:p>
            <a:r>
              <a:rPr lang="en-GB" dirty="0" smtClean="0"/>
              <a:t>Các </a:t>
            </a:r>
            <a:r>
              <a:rPr lang="en-GB" dirty="0" err="1" smtClean="0"/>
              <a:t>loại</a:t>
            </a:r>
            <a:r>
              <a:rPr lang="en-GB" dirty="0" smtClean="0"/>
              <a:t> </a:t>
            </a:r>
            <a:r>
              <a:rPr lang="en-GB" dirty="0" err="1" smtClean="0"/>
              <a:t>sóng</a:t>
            </a:r>
            <a:r>
              <a:rPr lang="en-GB" dirty="0" smtClean="0"/>
              <a:t> điện </a:t>
            </a:r>
            <a:r>
              <a:rPr lang="en-GB" dirty="0" err="1" smtClean="0"/>
              <a:t>từ</a:t>
            </a:r>
            <a:endParaRPr lang="en-GB" dirty="0" smtClean="0"/>
          </a:p>
          <a:p>
            <a:pPr lvl="1"/>
            <a:r>
              <a:rPr lang="en-US" altLang="en-US" dirty="0" err="1"/>
              <a:t>Sóng</a:t>
            </a:r>
            <a:r>
              <a:rPr lang="en-US" altLang="en-US" dirty="0"/>
              <a:t> </a:t>
            </a:r>
            <a:r>
              <a:rPr lang="en-US" altLang="en-US" dirty="0" err="1"/>
              <a:t>vô</a:t>
            </a:r>
            <a:r>
              <a:rPr lang="en-US" altLang="en-US" dirty="0"/>
              <a:t> </a:t>
            </a:r>
            <a:r>
              <a:rPr lang="en-US" altLang="en-US" dirty="0" err="1" smtClean="0"/>
              <a:t>tuyến</a:t>
            </a:r>
            <a:endParaRPr lang="en-US" altLang="en-US" dirty="0" smtClean="0"/>
          </a:p>
          <a:p>
            <a:pPr lvl="3"/>
            <a:r>
              <a:rPr lang="en-US" altLang="en-US" dirty="0" smtClean="0"/>
              <a:t>AM, FM, …</a:t>
            </a:r>
          </a:p>
          <a:p>
            <a:pPr lvl="3"/>
            <a:r>
              <a:rPr lang="en-US" altLang="en-US" dirty="0" smtClean="0"/>
              <a:t>Wi-Fi</a:t>
            </a:r>
            <a:endParaRPr lang="en-US" altLang="en-US" dirty="0"/>
          </a:p>
          <a:p>
            <a:pPr lvl="1"/>
            <a:r>
              <a:rPr lang="en-US" altLang="en-US" dirty="0" err="1"/>
              <a:t>Sóng</a:t>
            </a:r>
            <a:r>
              <a:rPr lang="en-US" altLang="en-US" dirty="0"/>
              <a:t> </a:t>
            </a:r>
            <a:r>
              <a:rPr lang="en-US" altLang="en-US" dirty="0" err="1"/>
              <a:t>ngắn</a:t>
            </a:r>
            <a:r>
              <a:rPr lang="en-US" altLang="en-US" dirty="0"/>
              <a:t> vi </a:t>
            </a:r>
            <a:r>
              <a:rPr lang="en-US" altLang="en-US" dirty="0" err="1"/>
              <a:t>ba</a:t>
            </a:r>
            <a:endParaRPr lang="en-US" altLang="en-US" dirty="0"/>
          </a:p>
          <a:p>
            <a:pPr lvl="1"/>
            <a:r>
              <a:rPr lang="en-US" altLang="en-US" dirty="0" err="1"/>
              <a:t>Sóng</a:t>
            </a:r>
            <a:r>
              <a:rPr lang="en-US" altLang="en-US" dirty="0"/>
              <a:t> </a:t>
            </a:r>
            <a:r>
              <a:rPr lang="en-US" altLang="en-US" dirty="0" err="1"/>
              <a:t>hồng</a:t>
            </a:r>
            <a:r>
              <a:rPr lang="en-US" altLang="en-US" dirty="0"/>
              <a:t> </a:t>
            </a:r>
            <a:r>
              <a:rPr lang="en-US" altLang="en-US" dirty="0" err="1" smtClean="0"/>
              <a:t>ngoại</a:t>
            </a:r>
            <a:endParaRPr lang="en-US" altLang="en-US" dirty="0" smtClean="0"/>
          </a:p>
          <a:p>
            <a:pPr lvl="1"/>
            <a:r>
              <a:rPr lang="en-US" altLang="en-US" dirty="0" err="1" smtClean="0"/>
              <a:t>Sóng</a:t>
            </a:r>
            <a:r>
              <a:rPr lang="en-US" altLang="en-US" dirty="0" smtClean="0"/>
              <a:t> </a:t>
            </a:r>
            <a:r>
              <a:rPr lang="en-US" altLang="en-US" dirty="0" err="1" smtClean="0"/>
              <a:t>quang</a:t>
            </a:r>
            <a:endParaRPr lang="en-US" altLang="en-US" dirty="0"/>
          </a:p>
          <a:p>
            <a:endParaRPr lang="en-GB" dirty="0"/>
          </a:p>
        </p:txBody>
      </p:sp>
    </p:spTree>
    <p:extLst>
      <p:ext uri="{BB962C8B-B14F-4D97-AF65-F5344CB8AC3E}">
        <p14:creationId xmlns:p14="http://schemas.microsoft.com/office/powerpoint/2010/main" val="34542253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Đường</a:t>
            </a:r>
            <a:r>
              <a:rPr lang="en-GB" dirty="0" smtClean="0"/>
              <a:t> </a:t>
            </a:r>
            <a:r>
              <a:rPr lang="en-GB" dirty="0" err="1" smtClean="0"/>
              <a:t>truyền</a:t>
            </a:r>
            <a:r>
              <a:rPr lang="en-GB" dirty="0" smtClean="0"/>
              <a:t> </a:t>
            </a:r>
            <a:r>
              <a:rPr lang="en-GB" dirty="0" err="1" smtClean="0"/>
              <a:t>vô</a:t>
            </a:r>
            <a:r>
              <a:rPr lang="en-GB" dirty="0" smtClean="0"/>
              <a:t> </a:t>
            </a:r>
            <a:r>
              <a:rPr lang="en-GB" dirty="0" err="1" smtClean="0"/>
              <a:t>tuyến</a:t>
            </a:r>
            <a:r>
              <a:rPr lang="en-GB" dirty="0" smtClean="0"/>
              <a:t> (</a:t>
            </a:r>
            <a:r>
              <a:rPr lang="en-GB" dirty="0" err="1" smtClean="0"/>
              <a:t>không</a:t>
            </a:r>
            <a:r>
              <a:rPr lang="en-GB" dirty="0" smtClean="0"/>
              <a:t> </a:t>
            </a:r>
            <a:r>
              <a:rPr lang="en-GB" dirty="0" err="1" smtClean="0"/>
              <a:t>dây</a:t>
            </a:r>
            <a:r>
              <a:rPr lang="en-GB" dirty="0" smtClean="0"/>
              <a:t>)</a:t>
            </a:r>
            <a:endParaRPr lang="en-GB" dirty="0"/>
          </a:p>
        </p:txBody>
      </p:sp>
      <p:sp>
        <p:nvSpPr>
          <p:cNvPr id="3" name="Content Placeholder 2"/>
          <p:cNvSpPr>
            <a:spLocks noGrp="1"/>
          </p:cNvSpPr>
          <p:nvPr>
            <p:ph idx="1"/>
          </p:nvPr>
        </p:nvSpPr>
        <p:spPr/>
        <p:txBody>
          <a:bodyPr/>
          <a:lstStyle/>
          <a:p>
            <a:r>
              <a:rPr lang="en-GB" dirty="0" err="1" smtClean="0"/>
              <a:t>Phổ</a:t>
            </a:r>
            <a:r>
              <a:rPr lang="en-GB" dirty="0" smtClean="0"/>
              <a:t> </a:t>
            </a:r>
            <a:r>
              <a:rPr lang="en-GB" dirty="0" err="1" smtClean="0"/>
              <a:t>sóng</a:t>
            </a:r>
            <a:r>
              <a:rPr lang="en-GB" dirty="0" smtClean="0"/>
              <a:t> điện </a:t>
            </a:r>
            <a:r>
              <a:rPr lang="en-GB" dirty="0" err="1" smtClean="0"/>
              <a:t>từ</a:t>
            </a:r>
            <a:endParaRPr lang="en-GB"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243" y="2189534"/>
            <a:ext cx="6823880" cy="365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68868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err="1" smtClean="0"/>
              <a:t>Tần</a:t>
            </a:r>
            <a:r>
              <a:rPr lang="en-GB" dirty="0" smtClean="0"/>
              <a:t> </a:t>
            </a:r>
            <a:r>
              <a:rPr lang="en-GB" dirty="0" err="1" smtClean="0"/>
              <a:t>số</a:t>
            </a:r>
            <a:r>
              <a:rPr lang="en-GB" dirty="0" smtClean="0"/>
              <a:t> </a:t>
            </a:r>
            <a:r>
              <a:rPr lang="en-GB" dirty="0" err="1" smtClean="0"/>
              <a:t>vô</a:t>
            </a:r>
            <a:r>
              <a:rPr lang="en-GB" dirty="0" smtClean="0"/>
              <a:t> </a:t>
            </a:r>
            <a:r>
              <a:rPr lang="en-GB" dirty="0" err="1" smtClean="0"/>
              <a:t>tuyến</a:t>
            </a:r>
            <a:endParaRPr lang="en-GB" dirty="0" smtClean="0"/>
          </a:p>
          <a:p>
            <a:pPr lvl="1"/>
            <a:r>
              <a:rPr lang="en-GB" dirty="0" smtClean="0"/>
              <a:t>2.4GHz</a:t>
            </a:r>
          </a:p>
          <a:p>
            <a:pPr lvl="1"/>
            <a:r>
              <a:rPr lang="en-GB" dirty="0" smtClean="0"/>
              <a:t>5.0 GHz</a:t>
            </a:r>
            <a:endParaRPr lang="en-GB" dirty="0"/>
          </a:p>
        </p:txBody>
      </p:sp>
      <p:pic>
        <p:nvPicPr>
          <p:cNvPr id="11266" name="Picture 2" descr="Hoạt động của Wif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6416" y="693715"/>
            <a:ext cx="3653810" cy="206715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GB" dirty="0"/>
              <a:t>Wi-Fi (IEEE 802.11</a:t>
            </a:r>
            <a:r>
              <a:rPr lang="en-GB" dirty="0" smtClean="0"/>
              <a:t>)</a:t>
            </a:r>
            <a:endParaRPr lang="en-GB" dirty="0"/>
          </a:p>
        </p:txBody>
      </p:sp>
      <p:pic>
        <p:nvPicPr>
          <p:cNvPr id="11268" name="Picture 4" descr="Các chuẩn wifi hiện n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8215" y="3234520"/>
            <a:ext cx="7804246" cy="3207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2645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2.4. Mã đường truyền</a:t>
            </a:r>
            <a:endParaRPr lang="en-US" dirty="0"/>
          </a:p>
        </p:txBody>
      </p:sp>
      <p:sp>
        <p:nvSpPr>
          <p:cNvPr id="3" name="Content Placeholder 2"/>
          <p:cNvSpPr>
            <a:spLocks noGrp="1"/>
          </p:cNvSpPr>
          <p:nvPr>
            <p:ph sz="half" idx="1"/>
          </p:nvPr>
        </p:nvSpPr>
        <p:spPr>
          <a:xfrm>
            <a:off x="1072055" y="1524000"/>
            <a:ext cx="7910087" cy="4663440"/>
          </a:xfrm>
        </p:spPr>
        <p:txBody>
          <a:bodyPr/>
          <a:lstStyle/>
          <a:p>
            <a:r>
              <a:rPr lang="en-US" dirty="0"/>
              <a:t>Vấn </a:t>
            </a:r>
            <a:r>
              <a:rPr lang="en-US" dirty="0" err="1"/>
              <a:t>đề</a:t>
            </a:r>
            <a:r>
              <a:rPr lang="en-US" dirty="0"/>
              <a:t> </a:t>
            </a:r>
            <a:r>
              <a:rPr lang="en-US" dirty="0" err="1"/>
              <a:t>số</a:t>
            </a:r>
            <a:r>
              <a:rPr lang="en-US" dirty="0"/>
              <a:t> </a:t>
            </a:r>
            <a:r>
              <a:rPr lang="en-US" dirty="0" err="1"/>
              <a:t>hóa</a:t>
            </a:r>
            <a:r>
              <a:rPr lang="en-US" dirty="0"/>
              <a:t> </a:t>
            </a:r>
            <a:r>
              <a:rPr lang="en-US" dirty="0" err="1"/>
              <a:t>dữ</a:t>
            </a:r>
            <a:r>
              <a:rPr lang="en-US" dirty="0"/>
              <a:t> </a:t>
            </a:r>
            <a:r>
              <a:rPr lang="en-US" dirty="0" smtClean="0"/>
              <a:t>liệu</a:t>
            </a:r>
          </a:p>
          <a:p>
            <a:pPr lvl="1"/>
            <a:r>
              <a:rPr lang="en-US" dirty="0" err="1" smtClean="0"/>
              <a:t>Nguồn</a:t>
            </a:r>
            <a:r>
              <a:rPr lang="en-US" dirty="0" smtClean="0"/>
              <a:t>: </a:t>
            </a:r>
            <a:r>
              <a:rPr lang="en-US" dirty="0" err="1" smtClean="0"/>
              <a:t>dữ</a:t>
            </a:r>
            <a:r>
              <a:rPr lang="en-US" dirty="0" smtClean="0"/>
              <a:t> liệu </a:t>
            </a:r>
            <a:r>
              <a:rPr lang="en-US" dirty="0" err="1" smtClean="0"/>
              <a:t>tương</a:t>
            </a:r>
            <a:r>
              <a:rPr lang="en-US" dirty="0" smtClean="0"/>
              <a:t> </a:t>
            </a:r>
            <a:r>
              <a:rPr lang="en-US" dirty="0" err="1" smtClean="0"/>
              <a:t>tự</a:t>
            </a:r>
            <a:r>
              <a:rPr lang="en-US" dirty="0" smtClean="0"/>
              <a:t>/</a:t>
            </a:r>
            <a:r>
              <a:rPr lang="en-US" dirty="0" err="1" smtClean="0"/>
              <a:t>số</a:t>
            </a:r>
            <a:r>
              <a:rPr lang="en-US" dirty="0" smtClean="0"/>
              <a:t> -&gt; </a:t>
            </a:r>
            <a:r>
              <a:rPr lang="en-US" dirty="0" err="1" smtClean="0"/>
              <a:t>số</a:t>
            </a:r>
            <a:r>
              <a:rPr lang="en-US" dirty="0" smtClean="0"/>
              <a:t> </a:t>
            </a:r>
            <a:r>
              <a:rPr lang="en-US" dirty="0" err="1" smtClean="0"/>
              <a:t>hóa</a:t>
            </a:r>
            <a:endParaRPr lang="en-US" dirty="0" smtClean="0"/>
          </a:p>
          <a:p>
            <a:pPr lvl="1"/>
            <a:r>
              <a:rPr lang="en-US" dirty="0" err="1" smtClean="0"/>
              <a:t>Mã</a:t>
            </a:r>
            <a:r>
              <a:rPr lang="en-US" dirty="0" smtClean="0"/>
              <a:t> </a:t>
            </a:r>
            <a:r>
              <a:rPr lang="en-US" dirty="0" err="1" smtClean="0"/>
              <a:t>hóa</a:t>
            </a:r>
            <a:r>
              <a:rPr lang="en-US" dirty="0" smtClean="0"/>
              <a:t>: </a:t>
            </a:r>
            <a:r>
              <a:rPr lang="en-US" dirty="0" err="1" smtClean="0"/>
              <a:t>chuyển</a:t>
            </a:r>
            <a:r>
              <a:rPr lang="en-US" dirty="0" smtClean="0"/>
              <a:t> </a:t>
            </a:r>
            <a:r>
              <a:rPr lang="en-US" dirty="0" err="1" smtClean="0"/>
              <a:t>đổi</a:t>
            </a:r>
            <a:r>
              <a:rPr lang="en-US" dirty="0" smtClean="0"/>
              <a:t> sang </a:t>
            </a:r>
            <a:r>
              <a:rPr lang="en-US" dirty="0" err="1" smtClean="0"/>
              <a:t>mã</a:t>
            </a:r>
            <a:r>
              <a:rPr lang="en-US" dirty="0" smtClean="0"/>
              <a:t> </a:t>
            </a:r>
            <a:r>
              <a:rPr lang="en-US" dirty="0" err="1" smtClean="0"/>
              <a:t>đường</a:t>
            </a:r>
            <a:r>
              <a:rPr lang="en-US" dirty="0" smtClean="0"/>
              <a:t> </a:t>
            </a:r>
            <a:r>
              <a:rPr lang="en-US" dirty="0" err="1" smtClean="0"/>
              <a:t>truyền</a:t>
            </a:r>
            <a:r>
              <a:rPr lang="en-US" dirty="0" smtClean="0"/>
              <a:t> </a:t>
            </a:r>
            <a:r>
              <a:rPr lang="en-US" dirty="0" err="1" smtClean="0"/>
              <a:t>để</a:t>
            </a:r>
            <a:r>
              <a:rPr lang="en-US" dirty="0" smtClean="0"/>
              <a:t> </a:t>
            </a:r>
            <a:r>
              <a:rPr lang="en-US" dirty="0" err="1" smtClean="0"/>
              <a:t>phát</a:t>
            </a:r>
            <a:r>
              <a:rPr lang="en-US" dirty="0" smtClean="0"/>
              <a:t> </a:t>
            </a:r>
            <a:r>
              <a:rPr lang="en-US" dirty="0" err="1" smtClean="0"/>
              <a:t>đi</a:t>
            </a:r>
            <a:r>
              <a:rPr lang="en-US" dirty="0"/>
              <a:t/>
            </a:r>
            <a:br>
              <a:rPr lang="en-US" dirty="0"/>
            </a:br>
            <a:r>
              <a:rPr lang="en-US" dirty="0"/>
              <a:t/>
            </a:r>
            <a:br>
              <a:rPr lang="en-US" dirty="0"/>
            </a:b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2139" y="2986386"/>
            <a:ext cx="7775384" cy="13560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2139" y="4755077"/>
            <a:ext cx="7802680" cy="13125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98027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half" idx="1"/>
          </p:nvPr>
        </p:nvSpPr>
        <p:spPr/>
        <p:txBody>
          <a:bodyPr/>
          <a:lstStyle/>
          <a:p>
            <a:r>
              <a:rPr lang="en-GB" dirty="0" err="1" smtClean="0"/>
              <a:t>Mã</a:t>
            </a:r>
            <a:r>
              <a:rPr lang="en-GB" dirty="0" smtClean="0"/>
              <a:t> </a:t>
            </a:r>
            <a:r>
              <a:rPr lang="en-GB" dirty="0" err="1" smtClean="0"/>
              <a:t>hóa</a:t>
            </a:r>
            <a:endParaRPr lang="en-GB" dirty="0" smtClean="0"/>
          </a:p>
          <a:p>
            <a:pPr lvl="1"/>
            <a:r>
              <a:rPr lang="en-GB" dirty="0" err="1" smtClean="0"/>
              <a:t>Lấy</a:t>
            </a:r>
            <a:r>
              <a:rPr lang="en-GB" dirty="0" smtClean="0"/>
              <a:t> </a:t>
            </a:r>
            <a:r>
              <a:rPr lang="en-GB" dirty="0" err="1" smtClean="0"/>
              <a:t>mẫu</a:t>
            </a:r>
            <a:endParaRPr lang="en-GB" dirty="0" smtClean="0"/>
          </a:p>
          <a:p>
            <a:pPr lvl="1"/>
            <a:r>
              <a:rPr lang="en-GB" dirty="0" smtClean="0"/>
              <a:t>Lượng tử </a:t>
            </a:r>
            <a:r>
              <a:rPr lang="en-GB" dirty="0" err="1" smtClean="0"/>
              <a:t>hóa</a:t>
            </a:r>
            <a:endParaRPr lang="en-GB" dirty="0"/>
          </a:p>
        </p:txBody>
      </p:sp>
      <p:sp>
        <p:nvSpPr>
          <p:cNvPr id="4" name="Content Placeholder 3"/>
          <p:cNvSpPr>
            <a:spLocks noGrp="1"/>
          </p:cNvSpPr>
          <p:nvPr>
            <p:ph sz="half" idx="2"/>
          </p:nvPr>
        </p:nvSpPr>
        <p:spPr/>
        <p:txBody>
          <a:bodyPr/>
          <a:lstStyle/>
          <a:p>
            <a:r>
              <a:rPr lang="en-GB" dirty="0" err="1" smtClean="0"/>
              <a:t>Điều</a:t>
            </a:r>
            <a:r>
              <a:rPr lang="en-GB" dirty="0" smtClean="0"/>
              <a:t> </a:t>
            </a:r>
            <a:r>
              <a:rPr lang="en-GB" dirty="0" err="1" smtClean="0"/>
              <a:t>chế</a:t>
            </a:r>
            <a:endParaRPr lang="en-GB" dirty="0" smtClean="0"/>
          </a:p>
          <a:p>
            <a:pPr lvl="1"/>
            <a:r>
              <a:rPr lang="en-GB" dirty="0" err="1" smtClean="0"/>
              <a:t>Biên</a:t>
            </a:r>
            <a:r>
              <a:rPr lang="en-GB" dirty="0" smtClean="0"/>
              <a:t> </a:t>
            </a:r>
            <a:r>
              <a:rPr lang="en-GB" dirty="0" err="1" smtClean="0"/>
              <a:t>độ</a:t>
            </a:r>
            <a:endParaRPr lang="en-GB" dirty="0" smtClean="0"/>
          </a:p>
          <a:p>
            <a:pPr lvl="1"/>
            <a:r>
              <a:rPr lang="en-GB" dirty="0" err="1" smtClean="0"/>
              <a:t>Tần</a:t>
            </a:r>
            <a:r>
              <a:rPr lang="en-GB" dirty="0" smtClean="0"/>
              <a:t> </a:t>
            </a:r>
            <a:r>
              <a:rPr lang="en-GB" dirty="0" err="1" smtClean="0"/>
              <a:t>số</a:t>
            </a:r>
            <a:endParaRPr lang="en-GB" dirty="0" smtClean="0"/>
          </a:p>
          <a:p>
            <a:pPr lvl="1"/>
            <a:r>
              <a:rPr lang="en-GB" dirty="0" err="1" smtClean="0"/>
              <a:t>Pha</a:t>
            </a:r>
            <a:endParaRPr lang="en-GB" dirty="0"/>
          </a:p>
        </p:txBody>
      </p:sp>
      <p:pic>
        <p:nvPicPr>
          <p:cNvPr id="10242" name="Picture 2" descr="https://upload.wikimedia.org/wikipedia/commons/a/a4/Amfm3-en-de.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817030" y="3316405"/>
            <a:ext cx="2672777" cy="2088107"/>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s://upload.wikimedia.org/wikipedia/commons/thumb/7/70/Quantized.signal.svg/220px-Quantized.signal.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108" y="3575713"/>
            <a:ext cx="3268236" cy="2005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3595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fontScale="92500" lnSpcReduction="10000"/>
          </a:bodyPr>
          <a:lstStyle/>
          <a:p>
            <a:r>
              <a:rPr lang="en-GB" dirty="0" err="1" smtClean="0"/>
              <a:t>Mã</a:t>
            </a:r>
            <a:r>
              <a:rPr lang="en-GB" dirty="0" smtClean="0"/>
              <a:t> </a:t>
            </a:r>
            <a:r>
              <a:rPr lang="en-GB" dirty="0" err="1" smtClean="0"/>
              <a:t>đường</a:t>
            </a:r>
            <a:r>
              <a:rPr lang="en-GB" dirty="0" smtClean="0"/>
              <a:t> </a:t>
            </a:r>
            <a:r>
              <a:rPr lang="en-GB" dirty="0" err="1" smtClean="0"/>
              <a:t>truyền</a:t>
            </a:r>
            <a:r>
              <a:rPr lang="en-GB" dirty="0" smtClean="0"/>
              <a:t> </a:t>
            </a:r>
            <a:r>
              <a:rPr lang="en-GB" dirty="0" err="1" smtClean="0"/>
              <a:t>tín</a:t>
            </a:r>
            <a:r>
              <a:rPr lang="en-GB" dirty="0" smtClean="0"/>
              <a:t> hiệu </a:t>
            </a:r>
            <a:r>
              <a:rPr lang="en-GB" dirty="0" err="1" smtClean="0"/>
              <a:t>số</a:t>
            </a:r>
            <a:r>
              <a:rPr lang="en-GB" dirty="0" smtClean="0"/>
              <a:t>: </a:t>
            </a:r>
            <a:r>
              <a:rPr lang="en-GB" dirty="0" err="1" smtClean="0"/>
              <a:t>Tránh</a:t>
            </a:r>
            <a:r>
              <a:rPr lang="en-GB" dirty="0" smtClean="0"/>
              <a:t> </a:t>
            </a:r>
            <a:r>
              <a:rPr lang="en-GB" dirty="0" err="1" smtClean="0"/>
              <a:t>chồng</a:t>
            </a:r>
            <a:r>
              <a:rPr lang="en-GB" dirty="0" smtClean="0"/>
              <a:t> </a:t>
            </a:r>
            <a:r>
              <a:rPr lang="en-GB" dirty="0" err="1" smtClean="0"/>
              <a:t>lấp</a:t>
            </a:r>
            <a:r>
              <a:rPr lang="en-GB" dirty="0" smtClean="0"/>
              <a:t> và </a:t>
            </a:r>
            <a:r>
              <a:rPr lang="en-GB" dirty="0" err="1" smtClean="0"/>
              <a:t>méo</a:t>
            </a:r>
            <a:r>
              <a:rPr lang="en-GB" dirty="0" smtClean="0"/>
              <a:t> </a:t>
            </a:r>
            <a:r>
              <a:rPr lang="en-GB" dirty="0" err="1" smtClean="0"/>
              <a:t>tín</a:t>
            </a:r>
            <a:r>
              <a:rPr lang="en-GB" dirty="0" smtClean="0"/>
              <a:t> hiệu </a:t>
            </a:r>
            <a:r>
              <a:rPr lang="en-GB" dirty="0" err="1" smtClean="0"/>
              <a:t>khi</a:t>
            </a:r>
            <a:r>
              <a:rPr lang="en-GB" dirty="0" smtClean="0"/>
              <a:t> </a:t>
            </a:r>
            <a:r>
              <a:rPr lang="en-GB" dirty="0" err="1" smtClean="0"/>
              <a:t>truyền</a:t>
            </a:r>
            <a:r>
              <a:rPr lang="en-GB" dirty="0" smtClean="0"/>
              <a:t>; </a:t>
            </a:r>
            <a:r>
              <a:rPr lang="en-GB" dirty="0" err="1" smtClean="0"/>
              <a:t>dễ</a:t>
            </a:r>
            <a:r>
              <a:rPr lang="en-GB" dirty="0" smtClean="0"/>
              <a:t> </a:t>
            </a:r>
            <a:r>
              <a:rPr lang="en-GB" dirty="0" err="1" smtClean="0"/>
              <a:t>dàng</a:t>
            </a:r>
            <a:r>
              <a:rPr lang="en-GB" dirty="0" smtClean="0"/>
              <a:t> </a:t>
            </a:r>
            <a:r>
              <a:rPr lang="en-GB" dirty="0" err="1" smtClean="0"/>
              <a:t>khôi</a:t>
            </a:r>
            <a:r>
              <a:rPr lang="en-GB" dirty="0" smtClean="0"/>
              <a:t> </a:t>
            </a:r>
            <a:r>
              <a:rPr lang="en-GB" dirty="0" err="1" smtClean="0"/>
              <a:t>phục</a:t>
            </a:r>
            <a:r>
              <a:rPr lang="en-GB" dirty="0" smtClean="0"/>
              <a:t> </a:t>
            </a:r>
            <a:r>
              <a:rPr lang="en-GB" dirty="0" err="1" smtClean="0"/>
              <a:t>tín</a:t>
            </a:r>
            <a:r>
              <a:rPr lang="en-GB" dirty="0" smtClean="0"/>
              <a:t> hiệu </a:t>
            </a:r>
            <a:r>
              <a:rPr lang="en-GB" dirty="0" err="1" smtClean="0"/>
              <a:t>đồng</a:t>
            </a:r>
            <a:r>
              <a:rPr lang="en-GB" dirty="0" smtClean="0"/>
              <a:t> </a:t>
            </a:r>
            <a:r>
              <a:rPr lang="en-GB" dirty="0" err="1" smtClean="0"/>
              <a:t>hồ</a:t>
            </a:r>
            <a:r>
              <a:rPr lang="en-GB" dirty="0" smtClean="0"/>
              <a:t> </a:t>
            </a:r>
          </a:p>
          <a:p>
            <a:pPr lvl="1"/>
            <a:endParaRPr lang="en-GB" dirty="0" smtClean="0"/>
          </a:p>
          <a:p>
            <a:pPr lvl="1"/>
            <a:r>
              <a:rPr lang="en-GB" dirty="0" smtClean="0"/>
              <a:t>Unipolar</a:t>
            </a:r>
          </a:p>
          <a:p>
            <a:pPr lvl="2"/>
            <a:r>
              <a:rPr lang="en-GB" dirty="0" smtClean="0"/>
              <a:t>NRZ</a:t>
            </a:r>
          </a:p>
          <a:p>
            <a:pPr lvl="1"/>
            <a:endParaRPr lang="en-GB" dirty="0" smtClean="0"/>
          </a:p>
          <a:p>
            <a:pPr lvl="1"/>
            <a:r>
              <a:rPr lang="en-GB" dirty="0" smtClean="0"/>
              <a:t>Polar</a:t>
            </a:r>
          </a:p>
          <a:p>
            <a:pPr lvl="2"/>
            <a:r>
              <a:rPr lang="en-GB" dirty="0" smtClean="0"/>
              <a:t>RZ</a:t>
            </a:r>
          </a:p>
          <a:p>
            <a:pPr lvl="2"/>
            <a:endParaRPr lang="en-GB" dirty="0" smtClean="0"/>
          </a:p>
          <a:p>
            <a:pPr lvl="1"/>
            <a:endParaRPr lang="en-GB" dirty="0" smtClean="0"/>
          </a:p>
          <a:p>
            <a:pPr lvl="1"/>
            <a:endParaRPr lang="en-GB" dirty="0" smtClean="0"/>
          </a:p>
          <a:p>
            <a:pPr lvl="1"/>
            <a:r>
              <a:rPr lang="en-GB" dirty="0" smtClean="0"/>
              <a:t>Bipolar</a:t>
            </a:r>
            <a:endParaRPr lang="en-GB" dirty="0"/>
          </a:p>
        </p:txBody>
      </p:sp>
      <p:sp>
        <p:nvSpPr>
          <p:cNvPr id="5" name="Title 4"/>
          <p:cNvSpPr>
            <a:spLocks noGrp="1"/>
          </p:cNvSpPr>
          <p:nvPr>
            <p:ph type="title"/>
          </p:nvPr>
        </p:nvSpPr>
        <p:spPr/>
        <p:txBody>
          <a:bodyPr/>
          <a:lstStyle/>
          <a:p>
            <a:r>
              <a:rPr lang="pt-BR" dirty="0"/>
              <a:t>2.4. Mã đường truyền</a:t>
            </a:r>
            <a:endParaRPr lang="en-GB" dirty="0"/>
          </a:p>
        </p:txBody>
      </p:sp>
      <p:pic>
        <p:nvPicPr>
          <p:cNvPr id="13319" name="Picture 7" descr="https://media.geeksforgeeks.org/wp-content/uploads/Difference_Line_Coding_Schemes_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7044" y="3357352"/>
            <a:ext cx="2515371" cy="1337479"/>
          </a:xfrm>
          <a:prstGeom prst="rect">
            <a:avLst/>
          </a:prstGeom>
          <a:noFill/>
          <a:extLst>
            <a:ext uri="{909E8E84-426E-40DD-AFC4-6F175D3DCCD1}">
              <a14:hiddenFill xmlns:a14="http://schemas.microsoft.com/office/drawing/2010/main">
                <a:solidFill>
                  <a:srgbClr val="FFFFFF"/>
                </a:solidFill>
              </a14:hiddenFill>
            </a:ext>
          </a:extLst>
        </p:spPr>
      </p:pic>
      <p:pic>
        <p:nvPicPr>
          <p:cNvPr id="1332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1534" y="4784645"/>
            <a:ext cx="2843338" cy="1278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179918" y="2764440"/>
            <a:ext cx="1096198" cy="584775"/>
          </a:xfrm>
          <a:prstGeom prst="rect">
            <a:avLst/>
          </a:prstGeom>
          <a:noFill/>
          <a:ln>
            <a:solidFill>
              <a:schemeClr val="accent1"/>
            </a:solidFill>
          </a:ln>
        </p:spPr>
        <p:txBody>
          <a:bodyPr wrap="none" rtlCol="0">
            <a:spAutoFit/>
          </a:bodyPr>
          <a:lstStyle/>
          <a:p>
            <a:r>
              <a:rPr lang="en-GB" sz="1600" dirty="0" smtClean="0"/>
              <a:t>‘1’: positive</a:t>
            </a:r>
          </a:p>
          <a:p>
            <a:r>
              <a:rPr lang="en-GB" sz="1600" dirty="0" smtClean="0"/>
              <a:t>‘-1’: zero</a:t>
            </a:r>
            <a:endParaRPr lang="en-GB" sz="1600" dirty="0"/>
          </a:p>
        </p:txBody>
      </p:sp>
      <p:sp>
        <p:nvSpPr>
          <p:cNvPr id="15" name="TextBox 14"/>
          <p:cNvSpPr txBox="1"/>
          <p:nvPr/>
        </p:nvSpPr>
        <p:spPr>
          <a:xfrm>
            <a:off x="3179917" y="3875966"/>
            <a:ext cx="1741887" cy="584775"/>
          </a:xfrm>
          <a:prstGeom prst="rect">
            <a:avLst/>
          </a:prstGeom>
          <a:noFill/>
          <a:ln>
            <a:solidFill>
              <a:schemeClr val="accent1"/>
            </a:solidFill>
          </a:ln>
        </p:spPr>
        <p:txBody>
          <a:bodyPr wrap="none" rtlCol="0">
            <a:spAutoFit/>
          </a:bodyPr>
          <a:lstStyle/>
          <a:p>
            <a:r>
              <a:rPr lang="en-GB" sz="1600" dirty="0" smtClean="0"/>
              <a:t>‘1’: positive </a:t>
            </a:r>
            <a:r>
              <a:rPr lang="en-GB" sz="1600" dirty="0"/>
              <a:t>+</a:t>
            </a:r>
            <a:r>
              <a:rPr lang="en-GB" sz="1600" dirty="0" smtClean="0"/>
              <a:t> zero</a:t>
            </a:r>
          </a:p>
          <a:p>
            <a:r>
              <a:rPr lang="en-GB" sz="1600" dirty="0" smtClean="0"/>
              <a:t>‘0’: negative + zero</a:t>
            </a:r>
            <a:endParaRPr lang="en-GB" sz="1600" dirty="0"/>
          </a:p>
        </p:txBody>
      </p:sp>
      <p:sp>
        <p:nvSpPr>
          <p:cNvPr id="16" name="TextBox 15"/>
          <p:cNvSpPr txBox="1"/>
          <p:nvPr/>
        </p:nvSpPr>
        <p:spPr>
          <a:xfrm>
            <a:off x="3179917" y="5634440"/>
            <a:ext cx="1951303" cy="584775"/>
          </a:xfrm>
          <a:prstGeom prst="rect">
            <a:avLst/>
          </a:prstGeom>
          <a:noFill/>
          <a:ln>
            <a:solidFill>
              <a:schemeClr val="accent1"/>
            </a:solidFill>
          </a:ln>
        </p:spPr>
        <p:txBody>
          <a:bodyPr wrap="none" rtlCol="0">
            <a:spAutoFit/>
          </a:bodyPr>
          <a:lstStyle/>
          <a:p>
            <a:r>
              <a:rPr lang="en-GB" sz="1600" dirty="0" smtClean="0"/>
              <a:t>‘1’: positive - negative</a:t>
            </a:r>
          </a:p>
          <a:p>
            <a:r>
              <a:rPr lang="en-GB" sz="1600" dirty="0" smtClean="0"/>
              <a:t>‘0’: zero</a:t>
            </a:r>
            <a:endParaRPr lang="en-GB" sz="1600" dirty="0"/>
          </a:p>
        </p:txBody>
      </p:sp>
      <p:pic>
        <p:nvPicPr>
          <p:cNvPr id="10242" name="Picture 2" descr="https://upload.wikimedia.org/wikipedia/commons/5/55/NRZco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0772" y="2192098"/>
            <a:ext cx="2330504" cy="1165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1771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8170" y="1879624"/>
            <a:ext cx="4695825" cy="479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4"/>
          <p:cNvSpPr>
            <a:spLocks noGrp="1"/>
          </p:cNvSpPr>
          <p:nvPr>
            <p:ph type="title"/>
          </p:nvPr>
        </p:nvSpPr>
        <p:spPr/>
        <p:txBody>
          <a:bodyPr/>
          <a:lstStyle/>
          <a:p>
            <a:r>
              <a:rPr lang="pt-BR" dirty="0"/>
              <a:t>2.4. Mã đường truyền</a:t>
            </a:r>
            <a:endParaRPr lang="en-GB" dirty="0"/>
          </a:p>
        </p:txBody>
      </p:sp>
      <p:sp>
        <p:nvSpPr>
          <p:cNvPr id="6" name="Content Placeholder 5"/>
          <p:cNvSpPr>
            <a:spLocks noGrp="1"/>
          </p:cNvSpPr>
          <p:nvPr>
            <p:ph idx="1"/>
          </p:nvPr>
        </p:nvSpPr>
        <p:spPr/>
        <p:txBody>
          <a:bodyPr/>
          <a:lstStyle/>
          <a:p>
            <a:r>
              <a:rPr lang="en-GB" dirty="0" err="1" smtClean="0"/>
              <a:t>Một</a:t>
            </a:r>
            <a:r>
              <a:rPr lang="en-GB" dirty="0" smtClean="0"/>
              <a:t> </a:t>
            </a:r>
            <a:r>
              <a:rPr lang="en-GB" dirty="0" err="1" smtClean="0"/>
              <a:t>số</a:t>
            </a:r>
            <a:r>
              <a:rPr lang="en-GB" dirty="0" smtClean="0"/>
              <a:t> </a:t>
            </a:r>
            <a:r>
              <a:rPr lang="en-GB" dirty="0" err="1" smtClean="0"/>
              <a:t>mã</a:t>
            </a:r>
            <a:r>
              <a:rPr lang="en-GB" dirty="0" smtClean="0"/>
              <a:t> </a:t>
            </a:r>
            <a:r>
              <a:rPr lang="en-GB" dirty="0" err="1" smtClean="0"/>
              <a:t>đường</a:t>
            </a:r>
            <a:r>
              <a:rPr lang="en-GB" dirty="0" smtClean="0"/>
              <a:t> </a:t>
            </a:r>
            <a:r>
              <a:rPr lang="en-GB" dirty="0" err="1" smtClean="0"/>
              <a:t>truyền</a:t>
            </a:r>
            <a:r>
              <a:rPr lang="en-GB" dirty="0" smtClean="0"/>
              <a:t> </a:t>
            </a:r>
            <a:r>
              <a:rPr lang="en-GB" dirty="0" err="1" smtClean="0"/>
              <a:t>phổ</a:t>
            </a:r>
            <a:r>
              <a:rPr lang="en-GB" dirty="0" smtClean="0"/>
              <a:t> </a:t>
            </a:r>
            <a:r>
              <a:rPr lang="en-GB" dirty="0" err="1" smtClean="0"/>
              <a:t>biến</a:t>
            </a:r>
            <a:endParaRPr lang="en-GB" dirty="0" smtClean="0"/>
          </a:p>
          <a:p>
            <a:pPr lvl="1"/>
            <a:r>
              <a:rPr lang="en-GB" dirty="0" smtClean="0"/>
              <a:t>NRZ-L; </a:t>
            </a:r>
          </a:p>
          <a:p>
            <a:pPr lvl="1"/>
            <a:r>
              <a:rPr lang="en-GB" dirty="0" smtClean="0"/>
              <a:t>NRZ-I; </a:t>
            </a:r>
          </a:p>
          <a:p>
            <a:pPr lvl="1"/>
            <a:r>
              <a:rPr lang="en-GB" dirty="0" smtClean="0"/>
              <a:t>RZ; </a:t>
            </a:r>
          </a:p>
          <a:p>
            <a:pPr lvl="1"/>
            <a:r>
              <a:rPr lang="en-GB" dirty="0" smtClean="0"/>
              <a:t>Manchester</a:t>
            </a:r>
          </a:p>
          <a:p>
            <a:pPr lvl="1"/>
            <a:r>
              <a:rPr lang="en-GB" dirty="0" smtClean="0"/>
              <a:t>Etc.</a:t>
            </a:r>
            <a:endParaRPr lang="en-GB" dirty="0"/>
          </a:p>
        </p:txBody>
      </p:sp>
    </p:spTree>
    <p:extLst>
      <p:ext uri="{BB962C8B-B14F-4D97-AF65-F5344CB8AC3E}">
        <p14:creationId xmlns:p14="http://schemas.microsoft.com/office/powerpoint/2010/main" val="2449469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Chương</a:t>
            </a:r>
            <a:r>
              <a:rPr lang="en-US" dirty="0"/>
              <a:t> 2: </a:t>
            </a:r>
            <a:r>
              <a:rPr lang="en-US" dirty="0" err="1"/>
              <a:t>Tầng</a:t>
            </a:r>
            <a:r>
              <a:rPr lang="en-US" dirty="0"/>
              <a:t> </a:t>
            </a:r>
            <a:r>
              <a:rPr lang="en-US" dirty="0" err="1"/>
              <a:t>vật</a:t>
            </a:r>
            <a:r>
              <a:rPr lang="en-US" dirty="0"/>
              <a:t> </a:t>
            </a:r>
            <a:r>
              <a:rPr lang="en-US" dirty="0" err="1"/>
              <a:t>lý</a:t>
            </a:r>
            <a:endParaRPr lang="en-US" dirty="0"/>
          </a:p>
        </p:txBody>
      </p:sp>
      <p:sp>
        <p:nvSpPr>
          <p:cNvPr id="3" name="Content Placeholder 2"/>
          <p:cNvSpPr>
            <a:spLocks noGrp="1"/>
          </p:cNvSpPr>
          <p:nvPr>
            <p:ph idx="1"/>
          </p:nvPr>
        </p:nvSpPr>
        <p:spPr/>
        <p:txBody>
          <a:bodyPr>
            <a:normAutofit fontScale="92500"/>
          </a:bodyPr>
          <a:lstStyle/>
          <a:p>
            <a:pPr marL="0" indent="0">
              <a:buNone/>
            </a:pPr>
            <a:r>
              <a:rPr lang="vi-VN" dirty="0"/>
              <a:t>Chương này nhằm giới thiệu những nội dung cơ bản sau: </a:t>
            </a:r>
            <a:endParaRPr lang="en-US" dirty="0" smtClean="0"/>
          </a:p>
          <a:p>
            <a:pPr>
              <a:buFont typeface="Wingdings" panose="05000000000000000000" pitchFamily="2" charset="2"/>
              <a:buChar char="v"/>
            </a:pPr>
            <a:r>
              <a:rPr lang="vi-VN" dirty="0" smtClean="0"/>
              <a:t> </a:t>
            </a:r>
            <a:r>
              <a:rPr lang="vi-VN" dirty="0"/>
              <a:t>Giới thiệu mô hình của một hệ thống truyền dữ liệu đơn giản và các vấn đề có liên quan đến trong một hệ thống truyền dữ liệu sử dụng máy tính </a:t>
            </a:r>
            <a:r>
              <a:rPr lang="vi-VN" dirty="0" smtClean="0"/>
              <a:t> </a:t>
            </a:r>
            <a:endParaRPr lang="en-US" dirty="0" smtClean="0"/>
          </a:p>
          <a:p>
            <a:pPr>
              <a:buFont typeface="Wingdings" panose="05000000000000000000" pitchFamily="2" charset="2"/>
              <a:buChar char="v"/>
            </a:pPr>
            <a:r>
              <a:rPr lang="vi-VN" dirty="0" smtClean="0"/>
              <a:t>Giới </a:t>
            </a:r>
            <a:r>
              <a:rPr lang="vi-VN" dirty="0"/>
              <a:t>thiệu các phương pháp số hóa thông tin </a:t>
            </a:r>
            <a:endParaRPr lang="en-US" dirty="0" smtClean="0"/>
          </a:p>
          <a:p>
            <a:pPr>
              <a:buFont typeface="Wingdings" panose="05000000000000000000" pitchFamily="2" charset="2"/>
              <a:buChar char="v"/>
            </a:pPr>
            <a:r>
              <a:rPr lang="vi-VN" dirty="0" smtClean="0"/>
              <a:t>Giới </a:t>
            </a:r>
            <a:r>
              <a:rPr lang="vi-VN" dirty="0"/>
              <a:t>thiệu về đặc điểm kênh truyền, tính năng kỹ thuật của các loại cáp truyền dữ liệu </a:t>
            </a:r>
            <a:endParaRPr lang="en-GB" dirty="0" smtClean="0"/>
          </a:p>
          <a:p>
            <a:pPr>
              <a:buFont typeface="Wingdings" panose="05000000000000000000" pitchFamily="2" charset="2"/>
              <a:buChar char="v"/>
            </a:pPr>
            <a:r>
              <a:rPr lang="vi-VN" dirty="0" smtClean="0"/>
              <a:t>Giới </a:t>
            </a:r>
            <a:r>
              <a:rPr lang="vi-VN" dirty="0"/>
              <a:t>thiệu các hình thức mã hóa dữ liệu số để truyền tải trên đường truyền</a:t>
            </a:r>
            <a:br>
              <a:rPr lang="vi-VN" dirty="0"/>
            </a:br>
            <a:r>
              <a:rPr lang="vi-VN" dirty="0"/>
              <a:t/>
            </a:r>
            <a:br>
              <a:rPr lang="vi-VN" dirty="0"/>
            </a:br>
            <a:endParaRPr lang="en-US" dirty="0"/>
          </a:p>
        </p:txBody>
      </p:sp>
    </p:spTree>
    <p:extLst>
      <p:ext uri="{BB962C8B-B14F-4D97-AF65-F5344CB8AC3E}">
        <p14:creationId xmlns:p14="http://schemas.microsoft.com/office/powerpoint/2010/main" val="23466706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40850"/>
            <a:ext cx="7886700" cy="1325563"/>
          </a:xfrm>
        </p:spPr>
        <p:txBody>
          <a:bodyPr>
            <a:normAutofit fontScale="90000"/>
          </a:bodyPr>
          <a:lstStyle/>
          <a:p>
            <a:r>
              <a:rPr lang="pt-BR" dirty="0"/>
              <a:t>2.5 Kỹ thuật ghép kênh và phân kênh</a:t>
            </a:r>
            <a:r>
              <a:rPr lang="en-US" dirty="0"/>
              <a:t/>
            </a:r>
            <a:br>
              <a:rPr lang="en-US" dirty="0"/>
            </a:br>
            <a:r>
              <a:rPr lang="en-US" b="1" dirty="0" smtClean="0">
                <a:hlinkClick r:id="rId2"/>
              </a:rPr>
              <a:t/>
            </a:r>
            <a:br>
              <a:rPr lang="en-US" b="1" dirty="0" smtClean="0">
                <a:hlinkClick r:id="rId2"/>
              </a:rPr>
            </a:br>
            <a:endParaRPr lang="en-US" b="1" dirty="0"/>
          </a:p>
        </p:txBody>
      </p:sp>
      <p:sp>
        <p:nvSpPr>
          <p:cNvPr id="3" name="Content Placeholder 2"/>
          <p:cNvSpPr>
            <a:spLocks noGrp="1"/>
          </p:cNvSpPr>
          <p:nvPr>
            <p:ph idx="1"/>
          </p:nvPr>
        </p:nvSpPr>
        <p:spPr/>
        <p:txBody>
          <a:bodyPr/>
          <a:lstStyle/>
          <a:p>
            <a:r>
              <a:rPr lang="en-US" b="1" dirty="0" err="1">
                <a:hlinkClick r:id="rId2"/>
              </a:rPr>
              <a:t>Kỹ</a:t>
            </a:r>
            <a:r>
              <a:rPr lang="en-US" b="1" dirty="0">
                <a:hlinkClick r:id="rId2"/>
              </a:rPr>
              <a:t> </a:t>
            </a:r>
            <a:r>
              <a:rPr lang="en-US" b="1" dirty="0" err="1">
                <a:hlinkClick r:id="rId2"/>
              </a:rPr>
              <a:t>thuật</a:t>
            </a:r>
            <a:r>
              <a:rPr lang="en-US" b="1" dirty="0">
                <a:hlinkClick r:id="rId2"/>
              </a:rPr>
              <a:t> </a:t>
            </a:r>
            <a:r>
              <a:rPr lang="en-US" b="1" dirty="0" err="1">
                <a:hlinkClick r:id="rId2"/>
              </a:rPr>
              <a:t>ghép</a:t>
            </a:r>
            <a:r>
              <a:rPr lang="en-US" b="1" dirty="0">
                <a:hlinkClick r:id="rId2"/>
              </a:rPr>
              <a:t> </a:t>
            </a:r>
            <a:r>
              <a:rPr lang="en-US" b="1" dirty="0" err="1">
                <a:hlinkClick r:id="rId2"/>
              </a:rPr>
              <a:t>kênh</a:t>
            </a:r>
            <a:r>
              <a:rPr lang="en-US" b="1" dirty="0"/>
              <a:t/>
            </a:r>
            <a:br>
              <a:rPr lang="en-US" b="1" dirty="0"/>
            </a:br>
            <a:endParaRPr lang="en-US" b="1" dirty="0" smtClean="0"/>
          </a:p>
          <a:p>
            <a:pPr marL="0" indent="0" algn="just">
              <a:buNone/>
            </a:pPr>
            <a:r>
              <a:rPr lang="vi-VN" dirty="0" smtClean="0"/>
              <a:t>Hai </a:t>
            </a:r>
            <a:r>
              <a:rPr lang="vi-VN" dirty="0"/>
              <a:t>dạng ghép kênh cơ bản là ghép kênh phân chia thời gian (TDM) và ghép kênh phân chia tần số (FDM). Trong thông tin quang, ghép kênh phân chia bước sóng (WDM) cũng chính là ghép kênh phân chia tần số.</a:t>
            </a:r>
            <a:endParaRPr lang="en-US" dirty="0"/>
          </a:p>
        </p:txBody>
      </p:sp>
    </p:spTree>
    <p:extLst>
      <p:ext uri="{BB962C8B-B14F-4D97-AF65-F5344CB8AC3E}">
        <p14:creationId xmlns:p14="http://schemas.microsoft.com/office/powerpoint/2010/main" val="18910839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a:t>
            </a:r>
            <a:r>
              <a:rPr lang="vi-VN" b="1" dirty="0"/>
              <a:t>hép kênh và </a:t>
            </a:r>
            <a:r>
              <a:rPr lang="en-GB" b="1" dirty="0"/>
              <a:t>[ </a:t>
            </a:r>
            <a:r>
              <a:rPr lang="vi-VN" b="1" dirty="0" smtClean="0"/>
              <a:t>giải mã</a:t>
            </a:r>
            <a:r>
              <a:rPr lang="en-GB" b="1" dirty="0" smtClean="0"/>
              <a:t>] </a:t>
            </a:r>
            <a:r>
              <a:rPr lang="en-GB" b="1" dirty="0" err="1" smtClean="0"/>
              <a:t>phân</a:t>
            </a:r>
            <a:r>
              <a:rPr lang="en-GB" b="1" dirty="0" smtClean="0"/>
              <a:t> </a:t>
            </a:r>
            <a:r>
              <a:rPr lang="en-GB" b="1" dirty="0" err="1" smtClean="0"/>
              <a:t>kênh</a:t>
            </a:r>
            <a:r>
              <a:rPr lang="vi-VN" b="1" dirty="0"/>
              <a:t/>
            </a:r>
            <a:br>
              <a:rPr lang="vi-VN" b="1" dirty="0"/>
            </a:br>
            <a:endParaRPr lang="en-US" dirty="0"/>
          </a:p>
        </p:txBody>
      </p:sp>
      <p:sp>
        <p:nvSpPr>
          <p:cNvPr id="3" name="Content Placeholder 2"/>
          <p:cNvSpPr>
            <a:spLocks noGrp="1"/>
          </p:cNvSpPr>
          <p:nvPr>
            <p:ph idx="1"/>
          </p:nvPr>
        </p:nvSpPr>
        <p:spPr>
          <a:xfrm>
            <a:off x="941696" y="1170171"/>
            <a:ext cx="8065826" cy="2819203"/>
          </a:xfrm>
        </p:spPr>
        <p:txBody>
          <a:bodyPr>
            <a:normAutofit fontScale="92500" lnSpcReduction="20000"/>
          </a:bodyPr>
          <a:lstStyle/>
          <a:p>
            <a:pPr algn="just"/>
            <a:r>
              <a:rPr lang="vi-VN" dirty="0" smtClean="0"/>
              <a:t>Kỹ </a:t>
            </a:r>
            <a:r>
              <a:rPr lang="vi-VN" dirty="0"/>
              <a:t>thuật ghép kênh chỉ được sử dụng khi băng thông của môi trường truyền cao hơn băng thông mà tín hiệu của các nguồn dữ liệu cá nhân yêu cầu. Xem xét ví dụ về một hệ thống truyền thông, trong đó có ba nguồn dữ liệu. Như trong hình </a:t>
            </a:r>
            <a:r>
              <a:rPr lang="vi-VN" dirty="0" smtClean="0"/>
              <a:t>các </a:t>
            </a:r>
            <a:r>
              <a:rPr lang="vi-VN" dirty="0"/>
              <a:t>tín hiệu từ ba nguồn có thể được kết hợp với nhau (ghép kênh) và gửi qua một kênh truyền đơn. Ở đầu tiếp nhận, các tín hiệu được tách ra (giải mã kênh). </a:t>
            </a:r>
            <a:endParaRPr lang="en-US" dirty="0"/>
          </a:p>
        </p:txBody>
      </p:sp>
      <p:pic>
        <p:nvPicPr>
          <p:cNvPr id="5" name="Content Placeholder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2992" y="4121877"/>
            <a:ext cx="10883754" cy="2583354"/>
          </a:xfrm>
          <a:prstGeom prst="rect">
            <a:avLst/>
          </a:prstGeom>
        </p:spPr>
      </p:pic>
    </p:spTree>
    <p:extLst>
      <p:ext uri="{BB962C8B-B14F-4D97-AF65-F5344CB8AC3E}">
        <p14:creationId xmlns:p14="http://schemas.microsoft.com/office/powerpoint/2010/main" val="14031389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Ghép</a:t>
            </a:r>
            <a:r>
              <a:rPr lang="en-US" b="1" dirty="0"/>
              <a:t> </a:t>
            </a:r>
            <a:r>
              <a:rPr lang="en-US" b="1" dirty="0" err="1"/>
              <a:t>kênh</a:t>
            </a:r>
            <a:r>
              <a:rPr lang="en-US" b="1" dirty="0"/>
              <a:t> </a:t>
            </a:r>
            <a:r>
              <a:rPr lang="en-US" b="1" dirty="0" err="1"/>
              <a:t>phân</a:t>
            </a:r>
            <a:r>
              <a:rPr lang="en-US" b="1" dirty="0"/>
              <a:t> chia </a:t>
            </a:r>
            <a:r>
              <a:rPr lang="en-US" b="1" dirty="0" err="1"/>
              <a:t>theo</a:t>
            </a:r>
            <a:r>
              <a:rPr lang="en-US" b="1" dirty="0"/>
              <a:t> </a:t>
            </a:r>
            <a:r>
              <a:rPr lang="en-US" b="1" dirty="0" err="1"/>
              <a:t>tần</a:t>
            </a:r>
            <a:r>
              <a:rPr lang="en-US" b="1" dirty="0"/>
              <a:t> </a:t>
            </a:r>
            <a:r>
              <a:rPr lang="en-US" b="1" dirty="0" err="1"/>
              <a:t>số</a:t>
            </a:r>
            <a:endParaRPr lang="en-US" dirty="0"/>
          </a:p>
        </p:txBody>
      </p:sp>
      <p:sp>
        <p:nvSpPr>
          <p:cNvPr id="3" name="Content Placeholder 2"/>
          <p:cNvSpPr>
            <a:spLocks noGrp="1"/>
          </p:cNvSpPr>
          <p:nvPr>
            <p:ph idx="1"/>
          </p:nvPr>
        </p:nvSpPr>
        <p:spPr>
          <a:xfrm>
            <a:off x="628650" y="1825625"/>
            <a:ext cx="7886700" cy="2001908"/>
          </a:xfrm>
        </p:spPr>
        <p:txBody>
          <a:bodyPr>
            <a:normAutofit fontScale="92500" lnSpcReduction="10000"/>
          </a:bodyPr>
          <a:lstStyle/>
          <a:p>
            <a:pPr algn="just"/>
            <a:r>
              <a:rPr lang="en-US" dirty="0" smtClean="0"/>
              <a:t>T</a:t>
            </a:r>
            <a:r>
              <a:rPr lang="vi-VN" dirty="0" smtClean="0"/>
              <a:t>rong </a:t>
            </a:r>
            <a:r>
              <a:rPr lang="vi-VN" dirty="0"/>
              <a:t>phương pháp ghép kênh theo tần số (FDM), các tín hiệu được dịch sang dải tần số khác nhau và gửi qua phương tiện truyền thông. Các kênh truyền thông được chia thành các băng tần khác nhau, và mỗi băng tần truyền tín hiệu tương ứng với một nguồn. </a:t>
            </a:r>
            <a:endParaRPr lang="en-US" dirty="0"/>
          </a:p>
        </p:txBody>
      </p:sp>
      <p:pic>
        <p:nvPicPr>
          <p:cNvPr id="15362" name="Picture 2" descr="https://1.bp.blogspot.com/-RrvRX-7Tjlg/T0Xgcw1FRkI/AAAAAAAAARU/W38rWkLTPp4/s1600/clip_image004_thumb.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980" y="3827533"/>
            <a:ext cx="5254710" cy="2744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3249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b="1" dirty="0"/>
              <a:t>Ghép kênh phân chia theo thời gian</a:t>
            </a:r>
            <a:br>
              <a:rPr lang="vi-VN" b="1" dirty="0"/>
            </a:br>
            <a:endParaRPr lang="en-US" dirty="0"/>
          </a:p>
        </p:txBody>
      </p:sp>
      <p:sp>
        <p:nvSpPr>
          <p:cNvPr id="3" name="Content Placeholder 2"/>
          <p:cNvSpPr>
            <a:spLocks noGrp="1"/>
          </p:cNvSpPr>
          <p:nvPr>
            <p:ph idx="1"/>
          </p:nvPr>
        </p:nvSpPr>
        <p:spPr/>
        <p:txBody>
          <a:bodyPr/>
          <a:lstStyle/>
          <a:p>
            <a:pPr algn="just"/>
            <a:r>
              <a:rPr lang="vi-VN" dirty="0" smtClean="0"/>
              <a:t>Trong </a:t>
            </a:r>
            <a:r>
              <a:rPr lang="vi-VN" dirty="0"/>
              <a:t>thời gian phân chia ghép kênh đồng bộ (TDM), các tín hiệu số hóa được kết hợp và gửi thông qua các kênh truyền thông</a:t>
            </a:r>
            <a:r>
              <a:rPr lang="vi-VN" dirty="0" smtClean="0"/>
              <a:t>.</a:t>
            </a:r>
            <a:r>
              <a:rPr lang="vi-VN" dirty="0"/>
              <a:t> </a:t>
            </a:r>
            <a:endParaRPr lang="en-US" dirty="0"/>
          </a:p>
        </p:txBody>
      </p:sp>
      <p:pic>
        <p:nvPicPr>
          <p:cNvPr id="16386" name="Picture 2" descr="https://4.bp.blogspot.com/-_AHPywQvVe4/T0XgfJ0-iPI/AAAAAAAAARk/dOpKw3t59ow/s1600/clip_image008_thumb.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4159" y="3170809"/>
            <a:ext cx="5985318" cy="3270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2462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442" y="203501"/>
            <a:ext cx="7886700" cy="1325563"/>
          </a:xfrm>
        </p:spPr>
        <p:txBody>
          <a:bodyPr/>
          <a:lstStyle/>
          <a:p>
            <a:r>
              <a:rPr lang="en-US" altLang="en-US" dirty="0" smtClean="0"/>
              <a:t>2.6 </a:t>
            </a:r>
            <a:r>
              <a:rPr lang="en-US" altLang="en-US" dirty="0" err="1"/>
              <a:t>Tổng</a:t>
            </a:r>
            <a:r>
              <a:rPr lang="en-US" altLang="en-US" dirty="0"/>
              <a:t> </a:t>
            </a:r>
            <a:r>
              <a:rPr lang="en-US" altLang="en-US" dirty="0" err="1"/>
              <a:t>kết</a:t>
            </a:r>
            <a:r>
              <a:rPr lang="en-US" altLang="en-US" dirty="0"/>
              <a:t> </a:t>
            </a:r>
            <a:r>
              <a:rPr lang="en-US" altLang="en-US" dirty="0" err="1"/>
              <a:t>chương</a:t>
            </a:r>
            <a:r>
              <a:rPr lang="en-US" altLang="en-US" dirty="0"/>
              <a:t> </a:t>
            </a:r>
            <a:r>
              <a:rPr lang="en-US" altLang="en-US" dirty="0" smtClean="0"/>
              <a:t>2</a:t>
            </a:r>
            <a:endParaRPr lang="en-US" dirty="0"/>
          </a:p>
        </p:txBody>
      </p:sp>
      <p:sp>
        <p:nvSpPr>
          <p:cNvPr id="3" name="Content Placeholder 2"/>
          <p:cNvSpPr>
            <a:spLocks noGrp="1"/>
          </p:cNvSpPr>
          <p:nvPr>
            <p:ph idx="1"/>
          </p:nvPr>
        </p:nvSpPr>
        <p:spPr>
          <a:xfrm>
            <a:off x="480368" y="1529063"/>
            <a:ext cx="7886700" cy="4351338"/>
          </a:xfrm>
        </p:spPr>
        <p:txBody>
          <a:bodyPr>
            <a:normAutofit fontScale="85000" lnSpcReduction="20000"/>
          </a:bodyPr>
          <a:lstStyle/>
          <a:p>
            <a:pPr algn="just">
              <a:buFont typeface="Wingdings" panose="05000000000000000000" pitchFamily="2" charset="2"/>
              <a:buChar char="v"/>
            </a:pPr>
            <a:r>
              <a:rPr lang="vi-VN" dirty="0"/>
              <a:t>Sau khi học xong chương này, người học phải có được những khả năng sau: </a:t>
            </a:r>
            <a:endParaRPr lang="en-US" dirty="0" smtClean="0"/>
          </a:p>
          <a:p>
            <a:pPr algn="just">
              <a:buFont typeface="Wingdings" panose="05000000000000000000" pitchFamily="2" charset="2"/>
              <a:buChar char="v"/>
            </a:pPr>
            <a:r>
              <a:rPr lang="vi-VN" dirty="0" smtClean="0"/>
              <a:t>Liệt </a:t>
            </a:r>
            <a:r>
              <a:rPr lang="vi-VN" dirty="0"/>
              <a:t>kê được những vấn đề cơ bản có liên quan đến một hệ thống truyền dữ liệu </a:t>
            </a:r>
            <a:endParaRPr lang="en-US" dirty="0" smtClean="0"/>
          </a:p>
          <a:p>
            <a:pPr algn="just">
              <a:buFont typeface="Wingdings" panose="05000000000000000000" pitchFamily="2" charset="2"/>
              <a:buChar char="v"/>
            </a:pPr>
            <a:r>
              <a:rPr lang="vi-VN" dirty="0" smtClean="0"/>
              <a:t> </a:t>
            </a:r>
            <a:r>
              <a:rPr lang="vi-VN" dirty="0"/>
              <a:t>Mô tả được các hình thức số hóa thông tin </a:t>
            </a:r>
            <a:endParaRPr lang="en-US" dirty="0" smtClean="0"/>
          </a:p>
          <a:p>
            <a:pPr algn="just">
              <a:buFont typeface="Wingdings" panose="05000000000000000000" pitchFamily="2" charset="2"/>
              <a:buChar char="v"/>
            </a:pPr>
            <a:r>
              <a:rPr lang="vi-VN" dirty="0" smtClean="0"/>
              <a:t>Phân </a:t>
            </a:r>
            <a:r>
              <a:rPr lang="vi-VN" dirty="0"/>
              <a:t>biệt và tính toán được các đại lượng liên quan đến đặc tính của một kênh truyền như: Băng thông, tần số biến điệu, tốc độ dữ liệu, nhiễu, dung lượng và giao thông của một kênh truyền </a:t>
            </a:r>
            <a:r>
              <a:rPr lang="vi-VN" dirty="0" smtClean="0"/>
              <a:t> </a:t>
            </a:r>
            <a:endParaRPr lang="en-US" dirty="0" smtClean="0"/>
          </a:p>
          <a:p>
            <a:pPr algn="just">
              <a:buFont typeface="Wingdings" panose="05000000000000000000" pitchFamily="2" charset="2"/>
              <a:buChar char="v"/>
            </a:pPr>
            <a:r>
              <a:rPr lang="vi-VN" dirty="0" smtClean="0"/>
              <a:t>Mã </a:t>
            </a:r>
            <a:r>
              <a:rPr lang="vi-VN" dirty="0"/>
              <a:t>hóa được dữ liệu số nhờ vào các tín hiệu số và tuần tự theo các kỹ thuật khác nhau</a:t>
            </a:r>
            <a:r>
              <a:rPr lang="vi-VN" dirty="0" smtClean="0"/>
              <a:t>.</a:t>
            </a:r>
            <a:endParaRPr lang="en-US" dirty="0" smtClean="0"/>
          </a:p>
          <a:p>
            <a:pPr marL="0" indent="0" algn="just">
              <a:buNone/>
            </a:pPr>
            <a:r>
              <a:rPr lang="vi-VN" dirty="0"/>
              <a:t/>
            </a:r>
            <a:br>
              <a:rPr lang="vi-VN" dirty="0"/>
            </a:br>
            <a:endParaRPr lang="en-US" dirty="0"/>
          </a:p>
        </p:txBody>
      </p:sp>
    </p:spTree>
    <p:extLst>
      <p:ext uri="{BB962C8B-B14F-4D97-AF65-F5344CB8AC3E}">
        <p14:creationId xmlns:p14="http://schemas.microsoft.com/office/powerpoint/2010/main" val="1227440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Chương</a:t>
            </a:r>
            <a:r>
              <a:rPr lang="en-US" dirty="0"/>
              <a:t> 2: </a:t>
            </a:r>
            <a:r>
              <a:rPr lang="en-US" dirty="0" err="1"/>
              <a:t>Tầng</a:t>
            </a:r>
            <a:r>
              <a:rPr lang="en-US" dirty="0"/>
              <a:t> </a:t>
            </a:r>
            <a:r>
              <a:rPr lang="en-US" dirty="0" err="1"/>
              <a:t>vật</a:t>
            </a:r>
            <a:r>
              <a:rPr lang="en-US" dirty="0"/>
              <a:t> </a:t>
            </a:r>
            <a:r>
              <a:rPr lang="en-US" dirty="0" err="1"/>
              <a:t>lý</a:t>
            </a:r>
            <a:endParaRPr lang="en-US" dirty="0"/>
          </a:p>
        </p:txBody>
      </p:sp>
      <p:sp>
        <p:nvSpPr>
          <p:cNvPr id="3" name="Content Placeholder 2"/>
          <p:cNvSpPr>
            <a:spLocks noGrp="1"/>
          </p:cNvSpPr>
          <p:nvPr>
            <p:ph idx="1"/>
          </p:nvPr>
        </p:nvSpPr>
        <p:spPr/>
        <p:txBody>
          <a:bodyPr/>
          <a:lstStyle/>
          <a:p>
            <a:r>
              <a:rPr lang="pt-BR" dirty="0"/>
              <a:t>2</a:t>
            </a:r>
            <a:r>
              <a:rPr lang="vi-VN" dirty="0"/>
              <a:t>.1</a:t>
            </a:r>
            <a:r>
              <a:rPr lang="pt-BR" dirty="0"/>
              <a:t>. Tổng quan về Tầng vật lý</a:t>
            </a:r>
            <a:endParaRPr lang="en-US" dirty="0"/>
          </a:p>
          <a:p>
            <a:r>
              <a:rPr lang="pt-BR" dirty="0"/>
              <a:t>2.2. Chức năng của tầng vật lý</a:t>
            </a:r>
            <a:endParaRPr lang="en-US" dirty="0"/>
          </a:p>
          <a:p>
            <a:r>
              <a:rPr lang="pt-BR" dirty="0"/>
              <a:t>2.3. Một số loại đường truyền</a:t>
            </a:r>
            <a:endParaRPr lang="en-US" dirty="0"/>
          </a:p>
          <a:p>
            <a:pPr lvl="1"/>
            <a:r>
              <a:rPr lang="pt-BR" dirty="0"/>
              <a:t>2.3.1. Đường truyền hữu tuyến</a:t>
            </a:r>
            <a:endParaRPr lang="en-US" dirty="0"/>
          </a:p>
          <a:p>
            <a:pPr lvl="1"/>
            <a:r>
              <a:rPr lang="pt-BR" dirty="0"/>
              <a:t>2.3.2. Đường truyền vô tuyến</a:t>
            </a:r>
            <a:endParaRPr lang="en-US" dirty="0"/>
          </a:p>
          <a:p>
            <a:r>
              <a:rPr lang="pt-BR" dirty="0"/>
              <a:t>2.4. Mã đường truyền</a:t>
            </a:r>
            <a:endParaRPr lang="en-US" dirty="0"/>
          </a:p>
          <a:p>
            <a:r>
              <a:rPr lang="pt-BR" dirty="0"/>
              <a:t>2.5 Kỹ thuật ghép kênh và phân kênh</a:t>
            </a:r>
            <a:endParaRPr lang="en-US" dirty="0"/>
          </a:p>
          <a:p>
            <a:endParaRPr lang="en-US" dirty="0"/>
          </a:p>
        </p:txBody>
      </p:sp>
    </p:spTree>
    <p:extLst>
      <p:ext uri="{BB962C8B-B14F-4D97-AF65-F5344CB8AC3E}">
        <p14:creationId xmlns:p14="http://schemas.microsoft.com/office/powerpoint/2010/main" val="14079755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AutoShape 3"/>
          <p:cNvSpPr>
            <a:spLocks noChangeArrowheads="1"/>
          </p:cNvSpPr>
          <p:nvPr/>
        </p:nvSpPr>
        <p:spPr bwMode="auto">
          <a:xfrm>
            <a:off x="1668409" y="2693862"/>
            <a:ext cx="1749533" cy="568579"/>
          </a:xfrm>
          <a:prstGeom prst="roundRect">
            <a:avLst>
              <a:gd name="adj" fmla="val 16667"/>
            </a:avLst>
          </a:prstGeom>
          <a:solidFill>
            <a:schemeClr val="tx1"/>
          </a:solidFill>
          <a:ln w="25400">
            <a:solidFill>
              <a:srgbClr val="00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r>
              <a:rPr lang="en-US" altLang="en-US" sz="1800" dirty="0">
                <a:solidFill>
                  <a:schemeClr val="bg1"/>
                </a:solidFill>
                <a:latin typeface="Arial" panose="020B0604020202020204" pitchFamily="34" charset="0"/>
              </a:rPr>
              <a:t>Application</a:t>
            </a:r>
          </a:p>
        </p:txBody>
      </p:sp>
      <p:sp>
        <p:nvSpPr>
          <p:cNvPr id="18436" name="AutoShape 4"/>
          <p:cNvSpPr>
            <a:spLocks noChangeArrowheads="1"/>
          </p:cNvSpPr>
          <p:nvPr/>
        </p:nvSpPr>
        <p:spPr bwMode="auto">
          <a:xfrm>
            <a:off x="1668409" y="3176462"/>
            <a:ext cx="1749533" cy="568579"/>
          </a:xfrm>
          <a:prstGeom prst="roundRect">
            <a:avLst>
              <a:gd name="adj" fmla="val 16667"/>
            </a:avLst>
          </a:prstGeom>
          <a:solidFill>
            <a:schemeClr val="tx1"/>
          </a:solidFill>
          <a:ln w="25400">
            <a:solidFill>
              <a:srgbClr val="00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r>
              <a:rPr lang="en-US" altLang="en-US" sz="1800">
                <a:solidFill>
                  <a:schemeClr val="bg1"/>
                </a:solidFill>
                <a:latin typeface="Arial" panose="020B0604020202020204" pitchFamily="34" charset="0"/>
              </a:rPr>
              <a:t>Presentation</a:t>
            </a:r>
          </a:p>
        </p:txBody>
      </p:sp>
      <p:sp>
        <p:nvSpPr>
          <p:cNvPr id="18437" name="AutoShape 5"/>
          <p:cNvSpPr>
            <a:spLocks noChangeArrowheads="1"/>
          </p:cNvSpPr>
          <p:nvPr/>
        </p:nvSpPr>
        <p:spPr bwMode="auto">
          <a:xfrm>
            <a:off x="1668409" y="3671762"/>
            <a:ext cx="1749533" cy="568579"/>
          </a:xfrm>
          <a:prstGeom prst="roundRect">
            <a:avLst>
              <a:gd name="adj" fmla="val 16667"/>
            </a:avLst>
          </a:prstGeom>
          <a:solidFill>
            <a:schemeClr val="tx1"/>
          </a:solidFill>
          <a:ln w="25400">
            <a:solidFill>
              <a:srgbClr val="00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r>
              <a:rPr lang="en-US" altLang="en-US" sz="1800">
                <a:solidFill>
                  <a:schemeClr val="bg1"/>
                </a:solidFill>
                <a:latin typeface="Arial" panose="020B0604020202020204" pitchFamily="34" charset="0"/>
              </a:rPr>
              <a:t>Session</a:t>
            </a:r>
          </a:p>
        </p:txBody>
      </p:sp>
      <p:sp>
        <p:nvSpPr>
          <p:cNvPr id="18438" name="AutoShape 6"/>
          <p:cNvSpPr>
            <a:spLocks noChangeArrowheads="1"/>
          </p:cNvSpPr>
          <p:nvPr/>
        </p:nvSpPr>
        <p:spPr bwMode="auto">
          <a:xfrm>
            <a:off x="1668409" y="4167062"/>
            <a:ext cx="1749533" cy="568579"/>
          </a:xfrm>
          <a:prstGeom prst="roundRect">
            <a:avLst>
              <a:gd name="adj" fmla="val 16667"/>
            </a:avLst>
          </a:prstGeom>
          <a:solidFill>
            <a:schemeClr val="tx1"/>
          </a:solidFill>
          <a:ln w="25400">
            <a:solidFill>
              <a:srgbClr val="00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r>
              <a:rPr lang="en-US" altLang="en-US" sz="1800" dirty="0">
                <a:solidFill>
                  <a:schemeClr val="bg1"/>
                </a:solidFill>
                <a:latin typeface="Arial" panose="020B0604020202020204" pitchFamily="34" charset="0"/>
              </a:rPr>
              <a:t>Transport</a:t>
            </a:r>
          </a:p>
        </p:txBody>
      </p:sp>
      <p:sp>
        <p:nvSpPr>
          <p:cNvPr id="18439" name="AutoShape 7"/>
          <p:cNvSpPr>
            <a:spLocks noChangeArrowheads="1"/>
          </p:cNvSpPr>
          <p:nvPr/>
        </p:nvSpPr>
        <p:spPr bwMode="auto">
          <a:xfrm>
            <a:off x="1668409" y="4649662"/>
            <a:ext cx="1749533" cy="568579"/>
          </a:xfrm>
          <a:prstGeom prst="roundRect">
            <a:avLst>
              <a:gd name="adj" fmla="val 16667"/>
            </a:avLst>
          </a:prstGeom>
          <a:solidFill>
            <a:schemeClr val="tx1"/>
          </a:solidFill>
          <a:ln w="25400">
            <a:solidFill>
              <a:srgbClr val="00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r>
              <a:rPr lang="en-US" altLang="en-US" sz="1800">
                <a:solidFill>
                  <a:schemeClr val="bg1"/>
                </a:solidFill>
                <a:latin typeface="Arial" panose="020B0604020202020204" pitchFamily="34" charset="0"/>
              </a:rPr>
              <a:t>Network</a:t>
            </a:r>
          </a:p>
        </p:txBody>
      </p:sp>
      <p:sp>
        <p:nvSpPr>
          <p:cNvPr id="18440" name="AutoShape 8"/>
          <p:cNvSpPr>
            <a:spLocks noChangeArrowheads="1"/>
          </p:cNvSpPr>
          <p:nvPr/>
        </p:nvSpPr>
        <p:spPr bwMode="auto">
          <a:xfrm>
            <a:off x="1668409" y="5144962"/>
            <a:ext cx="1749533" cy="568579"/>
          </a:xfrm>
          <a:prstGeom prst="roundRect">
            <a:avLst>
              <a:gd name="adj" fmla="val 16667"/>
            </a:avLst>
          </a:prstGeom>
          <a:solidFill>
            <a:schemeClr val="tx1"/>
          </a:solidFill>
          <a:ln w="25400">
            <a:solidFill>
              <a:srgbClr val="00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r>
              <a:rPr lang="en-US" altLang="en-US" sz="1800">
                <a:solidFill>
                  <a:schemeClr val="bg1"/>
                </a:solidFill>
                <a:latin typeface="Arial" panose="020B0604020202020204" pitchFamily="34" charset="0"/>
              </a:rPr>
              <a:t>Data Link</a:t>
            </a:r>
          </a:p>
        </p:txBody>
      </p:sp>
      <p:sp>
        <p:nvSpPr>
          <p:cNvPr id="18441" name="AutoShape 9"/>
          <p:cNvSpPr>
            <a:spLocks noChangeArrowheads="1"/>
          </p:cNvSpPr>
          <p:nvPr/>
        </p:nvSpPr>
        <p:spPr bwMode="auto">
          <a:xfrm>
            <a:off x="1668409" y="5640262"/>
            <a:ext cx="1749533" cy="568579"/>
          </a:xfrm>
          <a:prstGeom prst="roundRect">
            <a:avLst>
              <a:gd name="adj" fmla="val 16667"/>
            </a:avLst>
          </a:prstGeom>
          <a:solidFill>
            <a:schemeClr val="tx1"/>
          </a:solidFill>
          <a:ln w="25400">
            <a:solidFill>
              <a:srgbClr val="00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r>
              <a:rPr lang="en-US" altLang="en-US" sz="1800">
                <a:solidFill>
                  <a:schemeClr val="bg1"/>
                </a:solidFill>
                <a:latin typeface="Arial" panose="020B0604020202020204" pitchFamily="34" charset="0"/>
              </a:rPr>
              <a:t>Physical</a:t>
            </a:r>
          </a:p>
        </p:txBody>
      </p:sp>
      <p:pic>
        <p:nvPicPr>
          <p:cNvPr id="18442" name="Picture 10" descr="j02920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3785" y="1333795"/>
            <a:ext cx="1428548" cy="1807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3" name="AutoShape 11"/>
          <p:cNvSpPr>
            <a:spLocks noChangeArrowheads="1"/>
          </p:cNvSpPr>
          <p:nvPr/>
        </p:nvSpPr>
        <p:spPr bwMode="auto">
          <a:xfrm>
            <a:off x="6230951" y="2693862"/>
            <a:ext cx="1825600" cy="568579"/>
          </a:xfrm>
          <a:prstGeom prst="roundRect">
            <a:avLst>
              <a:gd name="adj" fmla="val 16667"/>
            </a:avLst>
          </a:prstGeom>
          <a:solidFill>
            <a:schemeClr val="tx1"/>
          </a:solidFill>
          <a:ln w="25400">
            <a:solidFill>
              <a:srgbClr val="00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r"/>
            <a:r>
              <a:rPr lang="en-US" altLang="en-US" sz="1800">
                <a:solidFill>
                  <a:schemeClr val="bg1"/>
                </a:solidFill>
                <a:latin typeface="Arial" panose="020B0604020202020204" pitchFamily="34" charset="0"/>
              </a:rPr>
              <a:t>Application</a:t>
            </a:r>
          </a:p>
        </p:txBody>
      </p:sp>
      <p:sp>
        <p:nvSpPr>
          <p:cNvPr id="18444" name="AutoShape 12"/>
          <p:cNvSpPr>
            <a:spLocks noChangeArrowheads="1"/>
          </p:cNvSpPr>
          <p:nvPr/>
        </p:nvSpPr>
        <p:spPr bwMode="auto">
          <a:xfrm>
            <a:off x="6230951" y="3176462"/>
            <a:ext cx="1825600" cy="568579"/>
          </a:xfrm>
          <a:prstGeom prst="roundRect">
            <a:avLst>
              <a:gd name="adj" fmla="val 16667"/>
            </a:avLst>
          </a:prstGeom>
          <a:solidFill>
            <a:schemeClr val="tx1"/>
          </a:solidFill>
          <a:ln w="25400">
            <a:solidFill>
              <a:srgbClr val="00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r"/>
            <a:r>
              <a:rPr lang="en-US" altLang="en-US" sz="1800">
                <a:solidFill>
                  <a:schemeClr val="bg1"/>
                </a:solidFill>
                <a:latin typeface="Arial" panose="020B0604020202020204" pitchFamily="34" charset="0"/>
              </a:rPr>
              <a:t>Presentation</a:t>
            </a:r>
          </a:p>
        </p:txBody>
      </p:sp>
      <p:sp>
        <p:nvSpPr>
          <p:cNvPr id="18445" name="AutoShape 13"/>
          <p:cNvSpPr>
            <a:spLocks noChangeArrowheads="1"/>
          </p:cNvSpPr>
          <p:nvPr/>
        </p:nvSpPr>
        <p:spPr bwMode="auto">
          <a:xfrm>
            <a:off x="6230951" y="3671762"/>
            <a:ext cx="1825600" cy="568579"/>
          </a:xfrm>
          <a:prstGeom prst="roundRect">
            <a:avLst>
              <a:gd name="adj" fmla="val 16667"/>
            </a:avLst>
          </a:prstGeom>
          <a:solidFill>
            <a:schemeClr val="tx1"/>
          </a:solidFill>
          <a:ln w="25400">
            <a:solidFill>
              <a:srgbClr val="00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r"/>
            <a:r>
              <a:rPr lang="en-US" altLang="en-US" sz="1800">
                <a:solidFill>
                  <a:schemeClr val="bg1"/>
                </a:solidFill>
                <a:latin typeface="Arial" panose="020B0604020202020204" pitchFamily="34" charset="0"/>
              </a:rPr>
              <a:t>Session</a:t>
            </a:r>
          </a:p>
        </p:txBody>
      </p:sp>
      <p:sp>
        <p:nvSpPr>
          <p:cNvPr id="18446" name="AutoShape 14"/>
          <p:cNvSpPr>
            <a:spLocks noChangeArrowheads="1"/>
          </p:cNvSpPr>
          <p:nvPr/>
        </p:nvSpPr>
        <p:spPr bwMode="auto">
          <a:xfrm>
            <a:off x="6230951" y="4167062"/>
            <a:ext cx="1825600" cy="568579"/>
          </a:xfrm>
          <a:prstGeom prst="roundRect">
            <a:avLst>
              <a:gd name="adj" fmla="val 16667"/>
            </a:avLst>
          </a:prstGeom>
          <a:solidFill>
            <a:schemeClr val="tx1"/>
          </a:solidFill>
          <a:ln w="25400">
            <a:solidFill>
              <a:srgbClr val="00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r"/>
            <a:r>
              <a:rPr lang="en-US" altLang="en-US" sz="1800">
                <a:solidFill>
                  <a:schemeClr val="bg1"/>
                </a:solidFill>
                <a:latin typeface="Arial" panose="020B0604020202020204" pitchFamily="34" charset="0"/>
              </a:rPr>
              <a:t>Transport</a:t>
            </a:r>
          </a:p>
        </p:txBody>
      </p:sp>
      <p:sp>
        <p:nvSpPr>
          <p:cNvPr id="18447" name="AutoShape 15"/>
          <p:cNvSpPr>
            <a:spLocks noChangeArrowheads="1"/>
          </p:cNvSpPr>
          <p:nvPr/>
        </p:nvSpPr>
        <p:spPr bwMode="auto">
          <a:xfrm>
            <a:off x="6230951" y="4649662"/>
            <a:ext cx="1825600" cy="568579"/>
          </a:xfrm>
          <a:prstGeom prst="roundRect">
            <a:avLst>
              <a:gd name="adj" fmla="val 16667"/>
            </a:avLst>
          </a:prstGeom>
          <a:solidFill>
            <a:schemeClr val="tx1"/>
          </a:solidFill>
          <a:ln w="25400">
            <a:solidFill>
              <a:srgbClr val="00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r"/>
            <a:r>
              <a:rPr lang="en-US" altLang="en-US" sz="1800">
                <a:solidFill>
                  <a:schemeClr val="bg1"/>
                </a:solidFill>
                <a:latin typeface="Arial" panose="020B0604020202020204" pitchFamily="34" charset="0"/>
              </a:rPr>
              <a:t>Network</a:t>
            </a:r>
          </a:p>
        </p:txBody>
      </p:sp>
      <p:sp>
        <p:nvSpPr>
          <p:cNvPr id="18448" name="AutoShape 16"/>
          <p:cNvSpPr>
            <a:spLocks noChangeArrowheads="1"/>
          </p:cNvSpPr>
          <p:nvPr/>
        </p:nvSpPr>
        <p:spPr bwMode="auto">
          <a:xfrm>
            <a:off x="6230951" y="5144962"/>
            <a:ext cx="1825600" cy="568579"/>
          </a:xfrm>
          <a:prstGeom prst="roundRect">
            <a:avLst>
              <a:gd name="adj" fmla="val 16667"/>
            </a:avLst>
          </a:prstGeom>
          <a:solidFill>
            <a:schemeClr val="tx1"/>
          </a:solidFill>
          <a:ln w="25400">
            <a:solidFill>
              <a:srgbClr val="00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r"/>
            <a:r>
              <a:rPr lang="en-US" altLang="en-US" sz="1800">
                <a:solidFill>
                  <a:schemeClr val="bg1"/>
                </a:solidFill>
                <a:latin typeface="Arial" panose="020B0604020202020204" pitchFamily="34" charset="0"/>
              </a:rPr>
              <a:t>Data Link</a:t>
            </a:r>
          </a:p>
        </p:txBody>
      </p:sp>
      <p:sp>
        <p:nvSpPr>
          <p:cNvPr id="18449" name="AutoShape 17"/>
          <p:cNvSpPr>
            <a:spLocks noChangeArrowheads="1"/>
          </p:cNvSpPr>
          <p:nvPr/>
        </p:nvSpPr>
        <p:spPr bwMode="auto">
          <a:xfrm>
            <a:off x="6230951" y="5640262"/>
            <a:ext cx="1825600" cy="568579"/>
          </a:xfrm>
          <a:prstGeom prst="roundRect">
            <a:avLst>
              <a:gd name="adj" fmla="val 16667"/>
            </a:avLst>
          </a:prstGeom>
          <a:solidFill>
            <a:schemeClr val="tx1"/>
          </a:solidFill>
          <a:ln w="25400">
            <a:solidFill>
              <a:srgbClr val="00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r"/>
            <a:r>
              <a:rPr lang="en-US" altLang="en-US" sz="1800">
                <a:solidFill>
                  <a:schemeClr val="bg1"/>
                </a:solidFill>
                <a:latin typeface="Arial" panose="020B0604020202020204" pitchFamily="34" charset="0"/>
              </a:rPr>
              <a:t>Physical</a:t>
            </a:r>
          </a:p>
        </p:txBody>
      </p:sp>
      <p:pic>
        <p:nvPicPr>
          <p:cNvPr id="18450" name="Picture 18" descr="j01953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3711" y="968301"/>
            <a:ext cx="1267477" cy="17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1" name="Picture 19" descr="hpprin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1456" y="1582626"/>
            <a:ext cx="1104488" cy="1298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2" name="Picture 20" descr="nic"/>
          <p:cNvPicPr>
            <a:picLocks noChangeAspect="1" noChangeArrowheads="1"/>
          </p:cNvPicPr>
          <p:nvPr/>
        </p:nvPicPr>
        <p:blipFill>
          <a:blip r:embed="rId5">
            <a:extLst>
              <a:ext uri="{28A0092B-C50C-407E-A947-70E740481C1C}">
                <a14:useLocalDpi xmlns:a14="http://schemas.microsoft.com/office/drawing/2010/main" val="0"/>
              </a:ext>
            </a:extLst>
          </a:blip>
          <a:srcRect t="17938" b="12222"/>
          <a:stretch>
            <a:fillRect/>
          </a:stretch>
        </p:blipFill>
        <p:spPr bwMode="auto">
          <a:xfrm>
            <a:off x="8028613" y="5510619"/>
            <a:ext cx="1059614" cy="831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65878" name="Rectangle 22"/>
          <p:cNvSpPr>
            <a:spLocks noChangeArrowheads="1"/>
          </p:cNvSpPr>
          <p:nvPr/>
        </p:nvSpPr>
        <p:spPr bwMode="auto">
          <a:xfrm>
            <a:off x="2575751" y="6216396"/>
            <a:ext cx="4563999" cy="36880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a:r>
              <a:rPr lang="en-US" altLang="en-US" sz="1800" dirty="0">
                <a:solidFill>
                  <a:schemeClr val="bg1"/>
                </a:solidFill>
                <a:latin typeface="Arial" panose="020B0604020202020204" pitchFamily="34" charset="0"/>
              </a:rPr>
              <a:t>10010111001011010010110101011110101</a:t>
            </a:r>
          </a:p>
        </p:txBody>
      </p:sp>
      <p:grpSp>
        <p:nvGrpSpPr>
          <p:cNvPr id="3065879" name="Group 23"/>
          <p:cNvGrpSpPr>
            <a:grpSpLocks/>
          </p:cNvGrpSpPr>
          <p:nvPr/>
        </p:nvGrpSpPr>
        <p:grpSpPr bwMode="auto">
          <a:xfrm>
            <a:off x="2739511" y="5759196"/>
            <a:ext cx="4166234" cy="368808"/>
            <a:chOff x="1776" y="3648"/>
            <a:chExt cx="2629" cy="192"/>
          </a:xfrm>
        </p:grpSpPr>
        <p:sp>
          <p:nvSpPr>
            <p:cNvPr id="18486" name="Freeform 24"/>
            <p:cNvSpPr>
              <a:spLocks/>
            </p:cNvSpPr>
            <p:nvPr/>
          </p:nvSpPr>
          <p:spPr bwMode="auto">
            <a:xfrm>
              <a:off x="1776" y="3648"/>
              <a:ext cx="144" cy="192"/>
            </a:xfrm>
            <a:custGeom>
              <a:avLst/>
              <a:gdLst>
                <a:gd name="T0" fmla="*/ 0 w 624"/>
                <a:gd name="T1" fmla="*/ 6 h 384"/>
                <a:gd name="T2" fmla="*/ 0 w 624"/>
                <a:gd name="T3" fmla="*/ 6 h 384"/>
                <a:gd name="T4" fmla="*/ 0 w 624"/>
                <a:gd name="T5" fmla="*/ 0 h 384"/>
                <a:gd name="T6" fmla="*/ 0 w 624"/>
                <a:gd name="T7" fmla="*/ 0 h 384"/>
                <a:gd name="T8" fmla="*/ 0 w 624"/>
                <a:gd name="T9" fmla="*/ 6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84">
                  <a:moveTo>
                    <a:pt x="0" y="384"/>
                  </a:moveTo>
                  <a:lnTo>
                    <a:pt x="288" y="384"/>
                  </a:lnTo>
                  <a:lnTo>
                    <a:pt x="288" y="0"/>
                  </a:lnTo>
                  <a:lnTo>
                    <a:pt x="624" y="0"/>
                  </a:lnTo>
                  <a:lnTo>
                    <a:pt x="624" y="384"/>
                  </a:lnTo>
                </a:path>
              </a:pathLst>
            </a:custGeom>
            <a:noFill/>
            <a:ln w="9525">
              <a:solidFill>
                <a:srgbClr val="00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87" name="Freeform 25"/>
            <p:cNvSpPr>
              <a:spLocks/>
            </p:cNvSpPr>
            <p:nvPr/>
          </p:nvSpPr>
          <p:spPr bwMode="auto">
            <a:xfrm>
              <a:off x="1928" y="3648"/>
              <a:ext cx="144" cy="192"/>
            </a:xfrm>
            <a:custGeom>
              <a:avLst/>
              <a:gdLst>
                <a:gd name="T0" fmla="*/ 0 w 624"/>
                <a:gd name="T1" fmla="*/ 6 h 384"/>
                <a:gd name="T2" fmla="*/ 0 w 624"/>
                <a:gd name="T3" fmla="*/ 6 h 384"/>
                <a:gd name="T4" fmla="*/ 0 w 624"/>
                <a:gd name="T5" fmla="*/ 0 h 384"/>
                <a:gd name="T6" fmla="*/ 0 w 624"/>
                <a:gd name="T7" fmla="*/ 0 h 384"/>
                <a:gd name="T8" fmla="*/ 0 w 624"/>
                <a:gd name="T9" fmla="*/ 6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84">
                  <a:moveTo>
                    <a:pt x="0" y="384"/>
                  </a:moveTo>
                  <a:lnTo>
                    <a:pt x="288" y="384"/>
                  </a:lnTo>
                  <a:lnTo>
                    <a:pt x="288" y="0"/>
                  </a:lnTo>
                  <a:lnTo>
                    <a:pt x="624" y="0"/>
                  </a:lnTo>
                  <a:lnTo>
                    <a:pt x="624" y="384"/>
                  </a:lnTo>
                </a:path>
              </a:pathLst>
            </a:custGeom>
            <a:noFill/>
            <a:ln w="9525">
              <a:solidFill>
                <a:srgbClr val="00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88" name="Freeform 26"/>
            <p:cNvSpPr>
              <a:spLocks/>
            </p:cNvSpPr>
            <p:nvPr/>
          </p:nvSpPr>
          <p:spPr bwMode="auto">
            <a:xfrm>
              <a:off x="2072" y="3648"/>
              <a:ext cx="144" cy="192"/>
            </a:xfrm>
            <a:custGeom>
              <a:avLst/>
              <a:gdLst>
                <a:gd name="T0" fmla="*/ 0 w 624"/>
                <a:gd name="T1" fmla="*/ 6 h 384"/>
                <a:gd name="T2" fmla="*/ 0 w 624"/>
                <a:gd name="T3" fmla="*/ 6 h 384"/>
                <a:gd name="T4" fmla="*/ 0 w 624"/>
                <a:gd name="T5" fmla="*/ 0 h 384"/>
                <a:gd name="T6" fmla="*/ 0 w 624"/>
                <a:gd name="T7" fmla="*/ 0 h 384"/>
                <a:gd name="T8" fmla="*/ 0 w 624"/>
                <a:gd name="T9" fmla="*/ 6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84">
                  <a:moveTo>
                    <a:pt x="0" y="384"/>
                  </a:moveTo>
                  <a:lnTo>
                    <a:pt x="288" y="384"/>
                  </a:lnTo>
                  <a:lnTo>
                    <a:pt x="288" y="0"/>
                  </a:lnTo>
                  <a:lnTo>
                    <a:pt x="624" y="0"/>
                  </a:lnTo>
                  <a:lnTo>
                    <a:pt x="624" y="384"/>
                  </a:lnTo>
                </a:path>
              </a:pathLst>
            </a:custGeom>
            <a:noFill/>
            <a:ln w="9525">
              <a:solidFill>
                <a:srgbClr val="00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89" name="Freeform 27"/>
            <p:cNvSpPr>
              <a:spLocks/>
            </p:cNvSpPr>
            <p:nvPr/>
          </p:nvSpPr>
          <p:spPr bwMode="auto">
            <a:xfrm>
              <a:off x="2216" y="3648"/>
              <a:ext cx="144" cy="192"/>
            </a:xfrm>
            <a:custGeom>
              <a:avLst/>
              <a:gdLst>
                <a:gd name="T0" fmla="*/ 0 w 624"/>
                <a:gd name="T1" fmla="*/ 6 h 384"/>
                <a:gd name="T2" fmla="*/ 0 w 624"/>
                <a:gd name="T3" fmla="*/ 6 h 384"/>
                <a:gd name="T4" fmla="*/ 0 w 624"/>
                <a:gd name="T5" fmla="*/ 0 h 384"/>
                <a:gd name="T6" fmla="*/ 0 w 624"/>
                <a:gd name="T7" fmla="*/ 0 h 384"/>
                <a:gd name="T8" fmla="*/ 0 w 624"/>
                <a:gd name="T9" fmla="*/ 6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84">
                  <a:moveTo>
                    <a:pt x="0" y="384"/>
                  </a:moveTo>
                  <a:lnTo>
                    <a:pt x="288" y="384"/>
                  </a:lnTo>
                  <a:lnTo>
                    <a:pt x="288" y="0"/>
                  </a:lnTo>
                  <a:lnTo>
                    <a:pt x="624" y="0"/>
                  </a:lnTo>
                  <a:lnTo>
                    <a:pt x="624" y="384"/>
                  </a:lnTo>
                </a:path>
              </a:pathLst>
            </a:custGeom>
            <a:noFill/>
            <a:ln w="9525">
              <a:solidFill>
                <a:srgbClr val="00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90" name="Freeform 28"/>
            <p:cNvSpPr>
              <a:spLocks/>
            </p:cNvSpPr>
            <p:nvPr/>
          </p:nvSpPr>
          <p:spPr bwMode="auto">
            <a:xfrm>
              <a:off x="2360" y="3648"/>
              <a:ext cx="144" cy="192"/>
            </a:xfrm>
            <a:custGeom>
              <a:avLst/>
              <a:gdLst>
                <a:gd name="T0" fmla="*/ 0 w 624"/>
                <a:gd name="T1" fmla="*/ 6 h 384"/>
                <a:gd name="T2" fmla="*/ 0 w 624"/>
                <a:gd name="T3" fmla="*/ 6 h 384"/>
                <a:gd name="T4" fmla="*/ 0 w 624"/>
                <a:gd name="T5" fmla="*/ 0 h 384"/>
                <a:gd name="T6" fmla="*/ 0 w 624"/>
                <a:gd name="T7" fmla="*/ 0 h 384"/>
                <a:gd name="T8" fmla="*/ 0 w 624"/>
                <a:gd name="T9" fmla="*/ 6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84">
                  <a:moveTo>
                    <a:pt x="0" y="384"/>
                  </a:moveTo>
                  <a:lnTo>
                    <a:pt x="288" y="384"/>
                  </a:lnTo>
                  <a:lnTo>
                    <a:pt x="288" y="0"/>
                  </a:lnTo>
                  <a:lnTo>
                    <a:pt x="624" y="0"/>
                  </a:lnTo>
                  <a:lnTo>
                    <a:pt x="624" y="384"/>
                  </a:lnTo>
                </a:path>
              </a:pathLst>
            </a:custGeom>
            <a:noFill/>
            <a:ln w="9525">
              <a:solidFill>
                <a:srgbClr val="00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91" name="Freeform 29"/>
            <p:cNvSpPr>
              <a:spLocks/>
            </p:cNvSpPr>
            <p:nvPr/>
          </p:nvSpPr>
          <p:spPr bwMode="auto">
            <a:xfrm>
              <a:off x="2504" y="3648"/>
              <a:ext cx="144" cy="192"/>
            </a:xfrm>
            <a:custGeom>
              <a:avLst/>
              <a:gdLst>
                <a:gd name="T0" fmla="*/ 0 w 624"/>
                <a:gd name="T1" fmla="*/ 6 h 384"/>
                <a:gd name="T2" fmla="*/ 0 w 624"/>
                <a:gd name="T3" fmla="*/ 6 h 384"/>
                <a:gd name="T4" fmla="*/ 0 w 624"/>
                <a:gd name="T5" fmla="*/ 0 h 384"/>
                <a:gd name="T6" fmla="*/ 0 w 624"/>
                <a:gd name="T7" fmla="*/ 0 h 384"/>
                <a:gd name="T8" fmla="*/ 0 w 624"/>
                <a:gd name="T9" fmla="*/ 6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84">
                  <a:moveTo>
                    <a:pt x="0" y="384"/>
                  </a:moveTo>
                  <a:lnTo>
                    <a:pt x="288" y="384"/>
                  </a:lnTo>
                  <a:lnTo>
                    <a:pt x="288" y="0"/>
                  </a:lnTo>
                  <a:lnTo>
                    <a:pt x="624" y="0"/>
                  </a:lnTo>
                  <a:lnTo>
                    <a:pt x="624" y="384"/>
                  </a:lnTo>
                </a:path>
              </a:pathLst>
            </a:custGeom>
            <a:noFill/>
            <a:ln w="9525">
              <a:solidFill>
                <a:srgbClr val="00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92" name="Freeform 30"/>
            <p:cNvSpPr>
              <a:spLocks/>
            </p:cNvSpPr>
            <p:nvPr/>
          </p:nvSpPr>
          <p:spPr bwMode="auto">
            <a:xfrm>
              <a:off x="2648" y="3648"/>
              <a:ext cx="144" cy="192"/>
            </a:xfrm>
            <a:custGeom>
              <a:avLst/>
              <a:gdLst>
                <a:gd name="T0" fmla="*/ 0 w 624"/>
                <a:gd name="T1" fmla="*/ 6 h 384"/>
                <a:gd name="T2" fmla="*/ 0 w 624"/>
                <a:gd name="T3" fmla="*/ 6 h 384"/>
                <a:gd name="T4" fmla="*/ 0 w 624"/>
                <a:gd name="T5" fmla="*/ 0 h 384"/>
                <a:gd name="T6" fmla="*/ 0 w 624"/>
                <a:gd name="T7" fmla="*/ 0 h 384"/>
                <a:gd name="T8" fmla="*/ 0 w 624"/>
                <a:gd name="T9" fmla="*/ 6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84">
                  <a:moveTo>
                    <a:pt x="0" y="384"/>
                  </a:moveTo>
                  <a:lnTo>
                    <a:pt x="288" y="384"/>
                  </a:lnTo>
                  <a:lnTo>
                    <a:pt x="288" y="0"/>
                  </a:lnTo>
                  <a:lnTo>
                    <a:pt x="624" y="0"/>
                  </a:lnTo>
                  <a:lnTo>
                    <a:pt x="624" y="384"/>
                  </a:lnTo>
                </a:path>
              </a:pathLst>
            </a:custGeom>
            <a:noFill/>
            <a:ln w="9525">
              <a:solidFill>
                <a:srgbClr val="00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93" name="Freeform 31"/>
            <p:cNvSpPr>
              <a:spLocks/>
            </p:cNvSpPr>
            <p:nvPr/>
          </p:nvSpPr>
          <p:spPr bwMode="auto">
            <a:xfrm>
              <a:off x="2792" y="3648"/>
              <a:ext cx="144" cy="192"/>
            </a:xfrm>
            <a:custGeom>
              <a:avLst/>
              <a:gdLst>
                <a:gd name="T0" fmla="*/ 0 w 624"/>
                <a:gd name="T1" fmla="*/ 6 h 384"/>
                <a:gd name="T2" fmla="*/ 0 w 624"/>
                <a:gd name="T3" fmla="*/ 6 h 384"/>
                <a:gd name="T4" fmla="*/ 0 w 624"/>
                <a:gd name="T5" fmla="*/ 0 h 384"/>
                <a:gd name="T6" fmla="*/ 0 w 624"/>
                <a:gd name="T7" fmla="*/ 0 h 384"/>
                <a:gd name="T8" fmla="*/ 0 w 624"/>
                <a:gd name="T9" fmla="*/ 6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84">
                  <a:moveTo>
                    <a:pt x="0" y="384"/>
                  </a:moveTo>
                  <a:lnTo>
                    <a:pt x="288" y="384"/>
                  </a:lnTo>
                  <a:lnTo>
                    <a:pt x="288" y="0"/>
                  </a:lnTo>
                  <a:lnTo>
                    <a:pt x="624" y="0"/>
                  </a:lnTo>
                  <a:lnTo>
                    <a:pt x="624" y="384"/>
                  </a:lnTo>
                </a:path>
              </a:pathLst>
            </a:custGeom>
            <a:noFill/>
            <a:ln w="9525">
              <a:solidFill>
                <a:srgbClr val="00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94" name="Freeform 32"/>
            <p:cNvSpPr>
              <a:spLocks/>
            </p:cNvSpPr>
            <p:nvPr/>
          </p:nvSpPr>
          <p:spPr bwMode="auto">
            <a:xfrm>
              <a:off x="2936" y="3648"/>
              <a:ext cx="144" cy="192"/>
            </a:xfrm>
            <a:custGeom>
              <a:avLst/>
              <a:gdLst>
                <a:gd name="T0" fmla="*/ 0 w 624"/>
                <a:gd name="T1" fmla="*/ 6 h 384"/>
                <a:gd name="T2" fmla="*/ 0 w 624"/>
                <a:gd name="T3" fmla="*/ 6 h 384"/>
                <a:gd name="T4" fmla="*/ 0 w 624"/>
                <a:gd name="T5" fmla="*/ 0 h 384"/>
                <a:gd name="T6" fmla="*/ 0 w 624"/>
                <a:gd name="T7" fmla="*/ 0 h 384"/>
                <a:gd name="T8" fmla="*/ 0 w 624"/>
                <a:gd name="T9" fmla="*/ 6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84">
                  <a:moveTo>
                    <a:pt x="0" y="384"/>
                  </a:moveTo>
                  <a:lnTo>
                    <a:pt x="288" y="384"/>
                  </a:lnTo>
                  <a:lnTo>
                    <a:pt x="288" y="0"/>
                  </a:lnTo>
                  <a:lnTo>
                    <a:pt x="624" y="0"/>
                  </a:lnTo>
                  <a:lnTo>
                    <a:pt x="624" y="384"/>
                  </a:lnTo>
                </a:path>
              </a:pathLst>
            </a:custGeom>
            <a:noFill/>
            <a:ln w="9525">
              <a:solidFill>
                <a:srgbClr val="00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95" name="Freeform 33"/>
            <p:cNvSpPr>
              <a:spLocks/>
            </p:cNvSpPr>
            <p:nvPr/>
          </p:nvSpPr>
          <p:spPr bwMode="auto">
            <a:xfrm>
              <a:off x="3080" y="3648"/>
              <a:ext cx="144" cy="192"/>
            </a:xfrm>
            <a:custGeom>
              <a:avLst/>
              <a:gdLst>
                <a:gd name="T0" fmla="*/ 0 w 624"/>
                <a:gd name="T1" fmla="*/ 6 h 384"/>
                <a:gd name="T2" fmla="*/ 0 w 624"/>
                <a:gd name="T3" fmla="*/ 6 h 384"/>
                <a:gd name="T4" fmla="*/ 0 w 624"/>
                <a:gd name="T5" fmla="*/ 0 h 384"/>
                <a:gd name="T6" fmla="*/ 0 w 624"/>
                <a:gd name="T7" fmla="*/ 0 h 384"/>
                <a:gd name="T8" fmla="*/ 0 w 624"/>
                <a:gd name="T9" fmla="*/ 6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84">
                  <a:moveTo>
                    <a:pt x="0" y="384"/>
                  </a:moveTo>
                  <a:lnTo>
                    <a:pt x="288" y="384"/>
                  </a:lnTo>
                  <a:lnTo>
                    <a:pt x="288" y="0"/>
                  </a:lnTo>
                  <a:lnTo>
                    <a:pt x="624" y="0"/>
                  </a:lnTo>
                  <a:lnTo>
                    <a:pt x="624" y="384"/>
                  </a:lnTo>
                </a:path>
              </a:pathLst>
            </a:custGeom>
            <a:noFill/>
            <a:ln w="9525">
              <a:solidFill>
                <a:srgbClr val="00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96" name="Freeform 34"/>
            <p:cNvSpPr>
              <a:spLocks/>
            </p:cNvSpPr>
            <p:nvPr/>
          </p:nvSpPr>
          <p:spPr bwMode="auto">
            <a:xfrm>
              <a:off x="3224" y="3648"/>
              <a:ext cx="144" cy="192"/>
            </a:xfrm>
            <a:custGeom>
              <a:avLst/>
              <a:gdLst>
                <a:gd name="T0" fmla="*/ 0 w 624"/>
                <a:gd name="T1" fmla="*/ 6 h 384"/>
                <a:gd name="T2" fmla="*/ 0 w 624"/>
                <a:gd name="T3" fmla="*/ 6 h 384"/>
                <a:gd name="T4" fmla="*/ 0 w 624"/>
                <a:gd name="T5" fmla="*/ 0 h 384"/>
                <a:gd name="T6" fmla="*/ 0 w 624"/>
                <a:gd name="T7" fmla="*/ 0 h 384"/>
                <a:gd name="T8" fmla="*/ 0 w 624"/>
                <a:gd name="T9" fmla="*/ 6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84">
                  <a:moveTo>
                    <a:pt x="0" y="384"/>
                  </a:moveTo>
                  <a:lnTo>
                    <a:pt x="288" y="384"/>
                  </a:lnTo>
                  <a:lnTo>
                    <a:pt x="288" y="0"/>
                  </a:lnTo>
                  <a:lnTo>
                    <a:pt x="624" y="0"/>
                  </a:lnTo>
                  <a:lnTo>
                    <a:pt x="624" y="384"/>
                  </a:lnTo>
                </a:path>
              </a:pathLst>
            </a:custGeom>
            <a:noFill/>
            <a:ln w="9525">
              <a:solidFill>
                <a:srgbClr val="00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97" name="Freeform 35"/>
            <p:cNvSpPr>
              <a:spLocks/>
            </p:cNvSpPr>
            <p:nvPr/>
          </p:nvSpPr>
          <p:spPr bwMode="auto">
            <a:xfrm>
              <a:off x="3368" y="3648"/>
              <a:ext cx="144" cy="192"/>
            </a:xfrm>
            <a:custGeom>
              <a:avLst/>
              <a:gdLst>
                <a:gd name="T0" fmla="*/ 0 w 624"/>
                <a:gd name="T1" fmla="*/ 6 h 384"/>
                <a:gd name="T2" fmla="*/ 0 w 624"/>
                <a:gd name="T3" fmla="*/ 6 h 384"/>
                <a:gd name="T4" fmla="*/ 0 w 624"/>
                <a:gd name="T5" fmla="*/ 0 h 384"/>
                <a:gd name="T6" fmla="*/ 0 w 624"/>
                <a:gd name="T7" fmla="*/ 0 h 384"/>
                <a:gd name="T8" fmla="*/ 0 w 624"/>
                <a:gd name="T9" fmla="*/ 6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84">
                  <a:moveTo>
                    <a:pt x="0" y="384"/>
                  </a:moveTo>
                  <a:lnTo>
                    <a:pt x="288" y="384"/>
                  </a:lnTo>
                  <a:lnTo>
                    <a:pt x="288" y="0"/>
                  </a:lnTo>
                  <a:lnTo>
                    <a:pt x="624" y="0"/>
                  </a:lnTo>
                  <a:lnTo>
                    <a:pt x="624" y="384"/>
                  </a:lnTo>
                </a:path>
              </a:pathLst>
            </a:custGeom>
            <a:noFill/>
            <a:ln w="9525">
              <a:solidFill>
                <a:srgbClr val="00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98" name="Freeform 36"/>
            <p:cNvSpPr>
              <a:spLocks/>
            </p:cNvSpPr>
            <p:nvPr/>
          </p:nvSpPr>
          <p:spPr bwMode="auto">
            <a:xfrm>
              <a:off x="3512" y="3648"/>
              <a:ext cx="144" cy="192"/>
            </a:xfrm>
            <a:custGeom>
              <a:avLst/>
              <a:gdLst>
                <a:gd name="T0" fmla="*/ 0 w 624"/>
                <a:gd name="T1" fmla="*/ 6 h 384"/>
                <a:gd name="T2" fmla="*/ 0 w 624"/>
                <a:gd name="T3" fmla="*/ 6 h 384"/>
                <a:gd name="T4" fmla="*/ 0 w 624"/>
                <a:gd name="T5" fmla="*/ 0 h 384"/>
                <a:gd name="T6" fmla="*/ 0 w 624"/>
                <a:gd name="T7" fmla="*/ 0 h 384"/>
                <a:gd name="T8" fmla="*/ 0 w 624"/>
                <a:gd name="T9" fmla="*/ 6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84">
                  <a:moveTo>
                    <a:pt x="0" y="384"/>
                  </a:moveTo>
                  <a:lnTo>
                    <a:pt x="288" y="384"/>
                  </a:lnTo>
                  <a:lnTo>
                    <a:pt x="288" y="0"/>
                  </a:lnTo>
                  <a:lnTo>
                    <a:pt x="624" y="0"/>
                  </a:lnTo>
                  <a:lnTo>
                    <a:pt x="624" y="384"/>
                  </a:lnTo>
                </a:path>
              </a:pathLst>
            </a:custGeom>
            <a:noFill/>
            <a:ln w="9525">
              <a:solidFill>
                <a:srgbClr val="00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99" name="Freeform 37"/>
            <p:cNvSpPr>
              <a:spLocks/>
            </p:cNvSpPr>
            <p:nvPr/>
          </p:nvSpPr>
          <p:spPr bwMode="auto">
            <a:xfrm>
              <a:off x="3656" y="3648"/>
              <a:ext cx="144" cy="192"/>
            </a:xfrm>
            <a:custGeom>
              <a:avLst/>
              <a:gdLst>
                <a:gd name="T0" fmla="*/ 0 w 624"/>
                <a:gd name="T1" fmla="*/ 6 h 384"/>
                <a:gd name="T2" fmla="*/ 0 w 624"/>
                <a:gd name="T3" fmla="*/ 6 h 384"/>
                <a:gd name="T4" fmla="*/ 0 w 624"/>
                <a:gd name="T5" fmla="*/ 0 h 384"/>
                <a:gd name="T6" fmla="*/ 0 w 624"/>
                <a:gd name="T7" fmla="*/ 0 h 384"/>
                <a:gd name="T8" fmla="*/ 0 w 624"/>
                <a:gd name="T9" fmla="*/ 6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84">
                  <a:moveTo>
                    <a:pt x="0" y="384"/>
                  </a:moveTo>
                  <a:lnTo>
                    <a:pt x="288" y="384"/>
                  </a:lnTo>
                  <a:lnTo>
                    <a:pt x="288" y="0"/>
                  </a:lnTo>
                  <a:lnTo>
                    <a:pt x="624" y="0"/>
                  </a:lnTo>
                  <a:lnTo>
                    <a:pt x="624" y="384"/>
                  </a:lnTo>
                </a:path>
              </a:pathLst>
            </a:custGeom>
            <a:noFill/>
            <a:ln w="9525">
              <a:solidFill>
                <a:srgbClr val="00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00" name="Freeform 38"/>
            <p:cNvSpPr>
              <a:spLocks/>
            </p:cNvSpPr>
            <p:nvPr/>
          </p:nvSpPr>
          <p:spPr bwMode="auto">
            <a:xfrm>
              <a:off x="3800" y="3648"/>
              <a:ext cx="144" cy="192"/>
            </a:xfrm>
            <a:custGeom>
              <a:avLst/>
              <a:gdLst>
                <a:gd name="T0" fmla="*/ 0 w 624"/>
                <a:gd name="T1" fmla="*/ 6 h 384"/>
                <a:gd name="T2" fmla="*/ 0 w 624"/>
                <a:gd name="T3" fmla="*/ 6 h 384"/>
                <a:gd name="T4" fmla="*/ 0 w 624"/>
                <a:gd name="T5" fmla="*/ 0 h 384"/>
                <a:gd name="T6" fmla="*/ 0 w 624"/>
                <a:gd name="T7" fmla="*/ 0 h 384"/>
                <a:gd name="T8" fmla="*/ 0 w 624"/>
                <a:gd name="T9" fmla="*/ 6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84">
                  <a:moveTo>
                    <a:pt x="0" y="384"/>
                  </a:moveTo>
                  <a:lnTo>
                    <a:pt x="288" y="384"/>
                  </a:lnTo>
                  <a:lnTo>
                    <a:pt x="288" y="0"/>
                  </a:lnTo>
                  <a:lnTo>
                    <a:pt x="624" y="0"/>
                  </a:lnTo>
                  <a:lnTo>
                    <a:pt x="624" y="384"/>
                  </a:lnTo>
                </a:path>
              </a:pathLst>
            </a:custGeom>
            <a:noFill/>
            <a:ln w="9525">
              <a:solidFill>
                <a:srgbClr val="00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01" name="Freeform 39"/>
            <p:cNvSpPr>
              <a:spLocks/>
            </p:cNvSpPr>
            <p:nvPr/>
          </p:nvSpPr>
          <p:spPr bwMode="auto">
            <a:xfrm>
              <a:off x="3944" y="3648"/>
              <a:ext cx="173" cy="192"/>
            </a:xfrm>
            <a:custGeom>
              <a:avLst/>
              <a:gdLst>
                <a:gd name="T0" fmla="*/ 0 w 624"/>
                <a:gd name="T1" fmla="*/ 6 h 384"/>
                <a:gd name="T2" fmla="*/ 0 w 624"/>
                <a:gd name="T3" fmla="*/ 6 h 384"/>
                <a:gd name="T4" fmla="*/ 0 w 624"/>
                <a:gd name="T5" fmla="*/ 0 h 384"/>
                <a:gd name="T6" fmla="*/ 0 w 624"/>
                <a:gd name="T7" fmla="*/ 0 h 384"/>
                <a:gd name="T8" fmla="*/ 0 w 624"/>
                <a:gd name="T9" fmla="*/ 6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84">
                  <a:moveTo>
                    <a:pt x="0" y="384"/>
                  </a:moveTo>
                  <a:lnTo>
                    <a:pt x="288" y="384"/>
                  </a:lnTo>
                  <a:lnTo>
                    <a:pt x="288" y="0"/>
                  </a:lnTo>
                  <a:lnTo>
                    <a:pt x="624" y="0"/>
                  </a:lnTo>
                  <a:lnTo>
                    <a:pt x="624" y="384"/>
                  </a:lnTo>
                </a:path>
              </a:pathLst>
            </a:custGeom>
            <a:noFill/>
            <a:ln w="9525">
              <a:solidFill>
                <a:srgbClr val="00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02" name="Freeform 40"/>
            <p:cNvSpPr>
              <a:spLocks/>
            </p:cNvSpPr>
            <p:nvPr/>
          </p:nvSpPr>
          <p:spPr bwMode="auto">
            <a:xfrm>
              <a:off x="4088" y="3648"/>
              <a:ext cx="173" cy="192"/>
            </a:xfrm>
            <a:custGeom>
              <a:avLst/>
              <a:gdLst>
                <a:gd name="T0" fmla="*/ 0 w 624"/>
                <a:gd name="T1" fmla="*/ 6 h 384"/>
                <a:gd name="T2" fmla="*/ 0 w 624"/>
                <a:gd name="T3" fmla="*/ 6 h 384"/>
                <a:gd name="T4" fmla="*/ 0 w 624"/>
                <a:gd name="T5" fmla="*/ 0 h 384"/>
                <a:gd name="T6" fmla="*/ 0 w 624"/>
                <a:gd name="T7" fmla="*/ 0 h 384"/>
                <a:gd name="T8" fmla="*/ 0 w 624"/>
                <a:gd name="T9" fmla="*/ 6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84">
                  <a:moveTo>
                    <a:pt x="0" y="384"/>
                  </a:moveTo>
                  <a:lnTo>
                    <a:pt x="288" y="384"/>
                  </a:lnTo>
                  <a:lnTo>
                    <a:pt x="288" y="0"/>
                  </a:lnTo>
                  <a:lnTo>
                    <a:pt x="624" y="0"/>
                  </a:lnTo>
                  <a:lnTo>
                    <a:pt x="624" y="384"/>
                  </a:lnTo>
                </a:path>
              </a:pathLst>
            </a:custGeom>
            <a:noFill/>
            <a:ln w="9525">
              <a:solidFill>
                <a:srgbClr val="00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03" name="Freeform 41"/>
            <p:cNvSpPr>
              <a:spLocks/>
            </p:cNvSpPr>
            <p:nvPr/>
          </p:nvSpPr>
          <p:spPr bwMode="auto">
            <a:xfrm>
              <a:off x="4232" y="3648"/>
              <a:ext cx="173" cy="192"/>
            </a:xfrm>
            <a:custGeom>
              <a:avLst/>
              <a:gdLst>
                <a:gd name="T0" fmla="*/ 0 w 624"/>
                <a:gd name="T1" fmla="*/ 6 h 384"/>
                <a:gd name="T2" fmla="*/ 0 w 624"/>
                <a:gd name="T3" fmla="*/ 6 h 384"/>
                <a:gd name="T4" fmla="*/ 0 w 624"/>
                <a:gd name="T5" fmla="*/ 0 h 384"/>
                <a:gd name="T6" fmla="*/ 0 w 624"/>
                <a:gd name="T7" fmla="*/ 0 h 384"/>
                <a:gd name="T8" fmla="*/ 0 w 624"/>
                <a:gd name="T9" fmla="*/ 6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84">
                  <a:moveTo>
                    <a:pt x="0" y="384"/>
                  </a:moveTo>
                  <a:lnTo>
                    <a:pt x="288" y="384"/>
                  </a:lnTo>
                  <a:lnTo>
                    <a:pt x="288" y="0"/>
                  </a:lnTo>
                  <a:lnTo>
                    <a:pt x="624" y="0"/>
                  </a:lnTo>
                  <a:lnTo>
                    <a:pt x="624" y="384"/>
                  </a:lnTo>
                </a:path>
              </a:pathLst>
            </a:custGeom>
            <a:noFill/>
            <a:ln w="9525">
              <a:solidFill>
                <a:srgbClr val="00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8455" name="Line 42"/>
          <p:cNvSpPr>
            <a:spLocks noChangeShapeType="1"/>
          </p:cNvSpPr>
          <p:nvPr/>
        </p:nvSpPr>
        <p:spPr bwMode="auto">
          <a:xfrm>
            <a:off x="3028950" y="2659761"/>
            <a:ext cx="0" cy="3595878"/>
          </a:xfrm>
          <a:prstGeom prst="line">
            <a:avLst/>
          </a:prstGeom>
          <a:noFill/>
          <a:ln w="254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6" name="Line 43"/>
          <p:cNvSpPr>
            <a:spLocks noChangeShapeType="1"/>
          </p:cNvSpPr>
          <p:nvPr/>
        </p:nvSpPr>
        <p:spPr bwMode="auto">
          <a:xfrm>
            <a:off x="6629400" y="2659761"/>
            <a:ext cx="0" cy="3595878"/>
          </a:xfrm>
          <a:prstGeom prst="line">
            <a:avLst/>
          </a:prstGeom>
          <a:noFill/>
          <a:ln w="25400">
            <a:solidFill>
              <a:srgbClr val="FF0000"/>
            </a:solidFill>
            <a:round/>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065900" name="Picture 44" descr="env"/>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8982" y="1633762"/>
            <a:ext cx="1092983" cy="1196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065901" name="AutoShape 45"/>
          <p:cNvCxnSpPr>
            <a:cxnSpLocks noChangeShapeType="1"/>
            <a:stCxn id="18442" idx="3"/>
            <a:endCxn id="3065900" idx="1"/>
          </p:cNvCxnSpPr>
          <p:nvPr/>
        </p:nvCxnSpPr>
        <p:spPr bwMode="auto">
          <a:xfrm flipH="1" flipV="1">
            <a:off x="3226813" y="2232027"/>
            <a:ext cx="47687" cy="5557"/>
          </a:xfrm>
          <a:prstGeom prst="straightConnector1">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65902" name="AutoShape 46"/>
          <p:cNvCxnSpPr>
            <a:cxnSpLocks noChangeShapeType="1"/>
            <a:stCxn id="3065918" idx="2"/>
            <a:endCxn id="18480" idx="0"/>
          </p:cNvCxnSpPr>
          <p:nvPr/>
        </p:nvCxnSpPr>
        <p:spPr bwMode="auto">
          <a:xfrm>
            <a:off x="4057650" y="3613404"/>
            <a:ext cx="16750" cy="658892"/>
          </a:xfrm>
          <a:prstGeom prst="straightConnector1">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65903" name="AutoShape 47"/>
          <p:cNvCxnSpPr>
            <a:cxnSpLocks noChangeShapeType="1"/>
          </p:cNvCxnSpPr>
          <p:nvPr/>
        </p:nvCxnSpPr>
        <p:spPr bwMode="auto">
          <a:xfrm>
            <a:off x="4055679" y="2401515"/>
            <a:ext cx="15848" cy="973884"/>
          </a:xfrm>
          <a:prstGeom prst="straightConnector1">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61" name="Text Box 48"/>
          <p:cNvSpPr txBox="1">
            <a:spLocks noChangeArrowheads="1"/>
          </p:cNvSpPr>
          <p:nvPr/>
        </p:nvSpPr>
        <p:spPr bwMode="auto">
          <a:xfrm>
            <a:off x="4483333" y="4063596"/>
            <a:ext cx="11849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r>
              <a:rPr lang="en-US" altLang="en-US" sz="1800" i="1">
                <a:solidFill>
                  <a:srgbClr val="FF0000"/>
                </a:solidFill>
                <a:latin typeface="Arial" panose="020B0604020202020204" pitchFamily="34" charset="0"/>
              </a:rPr>
              <a:t>segments</a:t>
            </a:r>
          </a:p>
        </p:txBody>
      </p:sp>
      <p:sp>
        <p:nvSpPr>
          <p:cNvPr id="18462" name="Text Box 49"/>
          <p:cNvSpPr txBox="1">
            <a:spLocks noChangeArrowheads="1"/>
          </p:cNvSpPr>
          <p:nvPr/>
        </p:nvSpPr>
        <p:spPr bwMode="auto">
          <a:xfrm>
            <a:off x="4522843" y="4533496"/>
            <a:ext cx="9797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r>
              <a:rPr lang="en-US" altLang="en-US" sz="1800" i="1">
                <a:solidFill>
                  <a:srgbClr val="FF0000"/>
                </a:solidFill>
                <a:latin typeface="Arial" panose="020B0604020202020204" pitchFamily="34" charset="0"/>
              </a:rPr>
              <a:t>packets</a:t>
            </a:r>
          </a:p>
        </p:txBody>
      </p:sp>
      <p:sp>
        <p:nvSpPr>
          <p:cNvPr id="18463" name="Text Box 50"/>
          <p:cNvSpPr txBox="1">
            <a:spLocks noChangeArrowheads="1"/>
          </p:cNvSpPr>
          <p:nvPr/>
        </p:nvSpPr>
        <p:spPr bwMode="auto">
          <a:xfrm>
            <a:off x="4543403" y="5066896"/>
            <a:ext cx="8899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r>
              <a:rPr lang="en-US" altLang="en-US" sz="1800" i="1">
                <a:solidFill>
                  <a:srgbClr val="FF0000"/>
                </a:solidFill>
                <a:latin typeface="Arial" panose="020B0604020202020204" pitchFamily="34" charset="0"/>
              </a:rPr>
              <a:t>frames</a:t>
            </a:r>
          </a:p>
        </p:txBody>
      </p:sp>
      <p:cxnSp>
        <p:nvCxnSpPr>
          <p:cNvPr id="18464" name="AutoShape 51"/>
          <p:cNvCxnSpPr>
            <a:cxnSpLocks noChangeShapeType="1"/>
            <a:stCxn id="18440" idx="3"/>
            <a:endCxn id="18448" idx="1"/>
          </p:cNvCxnSpPr>
          <p:nvPr/>
        </p:nvCxnSpPr>
        <p:spPr bwMode="auto">
          <a:xfrm>
            <a:off x="3277291" y="5429251"/>
            <a:ext cx="3094310" cy="0"/>
          </a:xfrm>
          <a:prstGeom prst="straightConnector1">
            <a:avLst/>
          </a:prstGeom>
          <a:noFill/>
          <a:ln w="25400">
            <a:solidFill>
              <a:srgbClr val="FFFFFF"/>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065908" name="Group 52"/>
          <p:cNvGrpSpPr>
            <a:grpSpLocks/>
          </p:cNvGrpSpPr>
          <p:nvPr/>
        </p:nvGrpSpPr>
        <p:grpSpPr bwMode="auto">
          <a:xfrm>
            <a:off x="3196938" y="5206430"/>
            <a:ext cx="1483300" cy="445643"/>
            <a:chOff x="1880" y="3304"/>
            <a:chExt cx="936" cy="232"/>
          </a:xfrm>
        </p:grpSpPr>
        <p:sp>
          <p:nvSpPr>
            <p:cNvPr id="18481" name="Rectangle 53"/>
            <p:cNvSpPr>
              <a:spLocks noChangeArrowheads="1"/>
            </p:cNvSpPr>
            <p:nvPr/>
          </p:nvSpPr>
          <p:spPr bwMode="auto">
            <a:xfrm>
              <a:off x="2160" y="3306"/>
              <a:ext cx="507" cy="230"/>
            </a:xfrm>
            <a:prstGeom prst="rect">
              <a:avLst/>
            </a:prstGeom>
            <a:solidFill>
              <a:srgbClr val="FF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endParaRPr lang="en-US"/>
            </a:p>
          </p:txBody>
        </p:sp>
        <p:sp>
          <p:nvSpPr>
            <p:cNvPr id="18482" name="Rectangle 54"/>
            <p:cNvSpPr>
              <a:spLocks noChangeArrowheads="1"/>
            </p:cNvSpPr>
            <p:nvPr/>
          </p:nvSpPr>
          <p:spPr bwMode="auto">
            <a:xfrm>
              <a:off x="2264" y="3322"/>
              <a:ext cx="384" cy="19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a:r>
                <a:rPr lang="en-US" altLang="en-US" sz="1400" b="1">
                  <a:solidFill>
                    <a:schemeClr val="bg1"/>
                  </a:solidFill>
                  <a:latin typeface="Arial" panose="020B0604020202020204" pitchFamily="34" charset="0"/>
                </a:rPr>
                <a:t>Data</a:t>
              </a:r>
            </a:p>
          </p:txBody>
        </p:sp>
        <p:sp>
          <p:nvSpPr>
            <p:cNvPr id="18483" name="Rectangle 55"/>
            <p:cNvSpPr>
              <a:spLocks noChangeArrowheads="1"/>
            </p:cNvSpPr>
            <p:nvPr/>
          </p:nvSpPr>
          <p:spPr bwMode="auto">
            <a:xfrm>
              <a:off x="2016" y="3304"/>
              <a:ext cx="144" cy="230"/>
            </a:xfrm>
            <a:prstGeom prst="rect">
              <a:avLst/>
            </a:prstGeom>
            <a:solidFill>
              <a:srgbClr val="FFAC3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endParaRPr lang="en-US"/>
            </a:p>
          </p:txBody>
        </p:sp>
        <p:sp>
          <p:nvSpPr>
            <p:cNvPr id="18484" name="Rectangle 56"/>
            <p:cNvSpPr>
              <a:spLocks noChangeArrowheads="1"/>
            </p:cNvSpPr>
            <p:nvPr/>
          </p:nvSpPr>
          <p:spPr bwMode="auto">
            <a:xfrm>
              <a:off x="1880" y="3304"/>
              <a:ext cx="144" cy="230"/>
            </a:xfrm>
            <a:prstGeom prst="rect">
              <a:avLst/>
            </a:prstGeom>
            <a:solidFill>
              <a:srgbClr val="FFFF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endParaRPr lang="en-US"/>
            </a:p>
          </p:txBody>
        </p:sp>
        <p:sp>
          <p:nvSpPr>
            <p:cNvPr id="18485" name="Rectangle 57"/>
            <p:cNvSpPr>
              <a:spLocks noChangeArrowheads="1"/>
            </p:cNvSpPr>
            <p:nvPr/>
          </p:nvSpPr>
          <p:spPr bwMode="auto">
            <a:xfrm>
              <a:off x="2672" y="3304"/>
              <a:ext cx="144" cy="230"/>
            </a:xfrm>
            <a:prstGeom prst="rect">
              <a:avLst/>
            </a:prstGeom>
            <a:solidFill>
              <a:srgbClr val="FFFF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endParaRPr lang="en-US"/>
            </a:p>
          </p:txBody>
        </p:sp>
      </p:grpSp>
      <p:cxnSp>
        <p:nvCxnSpPr>
          <p:cNvPr id="18466" name="AutoShape 58"/>
          <p:cNvCxnSpPr>
            <a:cxnSpLocks noChangeShapeType="1"/>
            <a:stCxn id="18439" idx="3"/>
            <a:endCxn id="18447" idx="1"/>
          </p:cNvCxnSpPr>
          <p:nvPr/>
        </p:nvCxnSpPr>
        <p:spPr bwMode="auto">
          <a:xfrm>
            <a:off x="3277291" y="4933951"/>
            <a:ext cx="3094310" cy="0"/>
          </a:xfrm>
          <a:prstGeom prst="straightConnector1">
            <a:avLst/>
          </a:prstGeom>
          <a:noFill/>
          <a:ln w="25400">
            <a:solidFill>
              <a:srgbClr val="FFFFFF"/>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67" name="AutoShape 59"/>
          <p:cNvCxnSpPr>
            <a:cxnSpLocks noChangeShapeType="1"/>
            <a:stCxn id="18438" idx="3"/>
            <a:endCxn id="18446" idx="1"/>
          </p:cNvCxnSpPr>
          <p:nvPr/>
        </p:nvCxnSpPr>
        <p:spPr bwMode="auto">
          <a:xfrm>
            <a:off x="3277291" y="4451351"/>
            <a:ext cx="3094310" cy="0"/>
          </a:xfrm>
          <a:prstGeom prst="straightConnector1">
            <a:avLst/>
          </a:prstGeom>
          <a:noFill/>
          <a:ln w="25400">
            <a:solidFill>
              <a:srgbClr val="FFFFFF"/>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68" name="AutoShape 60"/>
          <p:cNvCxnSpPr>
            <a:cxnSpLocks noChangeShapeType="1"/>
            <a:stCxn id="18437" idx="3"/>
            <a:endCxn id="18445" idx="1"/>
          </p:cNvCxnSpPr>
          <p:nvPr/>
        </p:nvCxnSpPr>
        <p:spPr bwMode="auto">
          <a:xfrm>
            <a:off x="3277291" y="3956051"/>
            <a:ext cx="3094310" cy="0"/>
          </a:xfrm>
          <a:prstGeom prst="straightConnector1">
            <a:avLst/>
          </a:prstGeom>
          <a:noFill/>
          <a:ln w="25400">
            <a:solidFill>
              <a:srgbClr val="FFFFFF"/>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69" name="AutoShape 61"/>
          <p:cNvCxnSpPr>
            <a:cxnSpLocks noChangeShapeType="1"/>
            <a:stCxn id="18436" idx="3"/>
            <a:endCxn id="18444" idx="1"/>
          </p:cNvCxnSpPr>
          <p:nvPr/>
        </p:nvCxnSpPr>
        <p:spPr bwMode="auto">
          <a:xfrm>
            <a:off x="3277291" y="3460751"/>
            <a:ext cx="3094310" cy="0"/>
          </a:xfrm>
          <a:prstGeom prst="straightConnector1">
            <a:avLst/>
          </a:prstGeom>
          <a:noFill/>
          <a:ln w="25400">
            <a:solidFill>
              <a:srgbClr val="FFFFFF"/>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65918" name="Rectangle 62"/>
          <p:cNvSpPr>
            <a:spLocks noChangeArrowheads="1"/>
          </p:cNvSpPr>
          <p:nvPr/>
        </p:nvSpPr>
        <p:spPr bwMode="auto">
          <a:xfrm>
            <a:off x="3753383" y="3244596"/>
            <a:ext cx="608534" cy="368808"/>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a:r>
              <a:rPr lang="en-US" altLang="en-US" sz="1400" b="1">
                <a:solidFill>
                  <a:schemeClr val="bg1"/>
                </a:solidFill>
                <a:latin typeface="Arial" panose="020B0604020202020204" pitchFamily="34" charset="0"/>
              </a:rPr>
              <a:t>Data</a:t>
            </a:r>
          </a:p>
        </p:txBody>
      </p:sp>
      <p:cxnSp>
        <p:nvCxnSpPr>
          <p:cNvPr id="18471" name="AutoShape 63"/>
          <p:cNvCxnSpPr>
            <a:cxnSpLocks noChangeShapeType="1"/>
            <a:stCxn id="18435" idx="3"/>
            <a:endCxn id="18443" idx="1"/>
          </p:cNvCxnSpPr>
          <p:nvPr/>
        </p:nvCxnSpPr>
        <p:spPr bwMode="auto">
          <a:xfrm>
            <a:off x="3277291" y="2978151"/>
            <a:ext cx="3094310" cy="0"/>
          </a:xfrm>
          <a:prstGeom prst="straightConnector1">
            <a:avLst/>
          </a:prstGeom>
          <a:noFill/>
          <a:ln w="25400">
            <a:solidFill>
              <a:srgbClr val="FFFFFF"/>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065920" name="Group 64"/>
          <p:cNvGrpSpPr>
            <a:grpSpLocks/>
          </p:cNvGrpSpPr>
          <p:nvPr/>
        </p:nvGrpSpPr>
        <p:grpSpPr bwMode="auto">
          <a:xfrm>
            <a:off x="3605322" y="4241562"/>
            <a:ext cx="803454" cy="441802"/>
            <a:chOff x="2152" y="2696"/>
            <a:chExt cx="507" cy="230"/>
          </a:xfrm>
        </p:grpSpPr>
        <p:sp>
          <p:nvSpPr>
            <p:cNvPr id="18479" name="Rectangle 65"/>
            <p:cNvSpPr>
              <a:spLocks noChangeArrowheads="1"/>
            </p:cNvSpPr>
            <p:nvPr/>
          </p:nvSpPr>
          <p:spPr bwMode="auto">
            <a:xfrm>
              <a:off x="2152" y="2696"/>
              <a:ext cx="507" cy="230"/>
            </a:xfrm>
            <a:prstGeom prst="rect">
              <a:avLst/>
            </a:prstGeom>
            <a:solidFill>
              <a:srgbClr val="FF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endParaRPr lang="en-US"/>
            </a:p>
          </p:txBody>
        </p:sp>
        <p:sp>
          <p:nvSpPr>
            <p:cNvPr id="18480" name="Rectangle 66"/>
            <p:cNvSpPr>
              <a:spLocks noChangeArrowheads="1"/>
            </p:cNvSpPr>
            <p:nvPr/>
          </p:nvSpPr>
          <p:spPr bwMode="auto">
            <a:xfrm>
              <a:off x="2256" y="2712"/>
              <a:ext cx="384" cy="19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a:r>
                <a:rPr lang="en-US" altLang="en-US" sz="1400" b="1">
                  <a:solidFill>
                    <a:schemeClr val="bg1"/>
                  </a:solidFill>
                  <a:latin typeface="Arial" panose="020B0604020202020204" pitchFamily="34" charset="0"/>
                </a:rPr>
                <a:t>Data</a:t>
              </a:r>
            </a:p>
          </p:txBody>
        </p:sp>
      </p:grpSp>
      <p:grpSp>
        <p:nvGrpSpPr>
          <p:cNvPr id="3065923" name="Group 67"/>
          <p:cNvGrpSpPr>
            <a:grpSpLocks/>
          </p:cNvGrpSpPr>
          <p:nvPr/>
        </p:nvGrpSpPr>
        <p:grpSpPr bwMode="auto">
          <a:xfrm>
            <a:off x="3415023" y="4698430"/>
            <a:ext cx="1031654" cy="445643"/>
            <a:chOff x="2016" y="2984"/>
            <a:chExt cx="651" cy="232"/>
          </a:xfrm>
        </p:grpSpPr>
        <p:sp>
          <p:nvSpPr>
            <p:cNvPr id="18476" name="Rectangle 68"/>
            <p:cNvSpPr>
              <a:spLocks noChangeArrowheads="1"/>
            </p:cNvSpPr>
            <p:nvPr/>
          </p:nvSpPr>
          <p:spPr bwMode="auto">
            <a:xfrm>
              <a:off x="2160" y="2986"/>
              <a:ext cx="507" cy="230"/>
            </a:xfrm>
            <a:prstGeom prst="rect">
              <a:avLst/>
            </a:prstGeom>
            <a:solidFill>
              <a:srgbClr val="FF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endParaRPr lang="en-US"/>
            </a:p>
          </p:txBody>
        </p:sp>
        <p:sp>
          <p:nvSpPr>
            <p:cNvPr id="18477" name="Rectangle 69"/>
            <p:cNvSpPr>
              <a:spLocks noChangeArrowheads="1"/>
            </p:cNvSpPr>
            <p:nvPr/>
          </p:nvSpPr>
          <p:spPr bwMode="auto">
            <a:xfrm>
              <a:off x="2264" y="3002"/>
              <a:ext cx="384" cy="192"/>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a:r>
                <a:rPr lang="en-US" altLang="en-US" sz="1400" b="1">
                  <a:solidFill>
                    <a:schemeClr val="bg1"/>
                  </a:solidFill>
                  <a:latin typeface="Arial" panose="020B0604020202020204" pitchFamily="34" charset="0"/>
                </a:rPr>
                <a:t>Data</a:t>
              </a:r>
            </a:p>
          </p:txBody>
        </p:sp>
        <p:sp>
          <p:nvSpPr>
            <p:cNvPr id="18478" name="Rectangle 70"/>
            <p:cNvSpPr>
              <a:spLocks noChangeArrowheads="1"/>
            </p:cNvSpPr>
            <p:nvPr/>
          </p:nvSpPr>
          <p:spPr bwMode="auto">
            <a:xfrm>
              <a:off x="2016" y="2984"/>
              <a:ext cx="144" cy="230"/>
            </a:xfrm>
            <a:prstGeom prst="rect">
              <a:avLst/>
            </a:prstGeom>
            <a:solidFill>
              <a:srgbClr val="FFAC3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endParaRPr lang="en-US"/>
            </a:p>
          </p:txBody>
        </p:sp>
      </p:grpSp>
      <p:sp>
        <p:nvSpPr>
          <p:cNvPr id="3" name="Title 2"/>
          <p:cNvSpPr>
            <a:spLocks noGrp="1"/>
          </p:cNvSpPr>
          <p:nvPr>
            <p:ph type="title"/>
          </p:nvPr>
        </p:nvSpPr>
        <p:spPr>
          <a:xfrm>
            <a:off x="99038" y="80060"/>
            <a:ext cx="7886700" cy="1325563"/>
          </a:xfrm>
        </p:spPr>
        <p:txBody>
          <a:bodyPr/>
          <a:lstStyle/>
          <a:p>
            <a:r>
              <a:rPr lang="en-US" dirty="0" smtClean="0"/>
              <a:t>2.1 </a:t>
            </a:r>
            <a:r>
              <a:rPr lang="en-US" dirty="0" err="1" smtClean="0"/>
              <a:t>Tổng</a:t>
            </a:r>
            <a:r>
              <a:rPr lang="en-US" dirty="0" smtClean="0"/>
              <a:t> </a:t>
            </a:r>
            <a:r>
              <a:rPr lang="en-US" dirty="0" err="1" smtClean="0"/>
              <a:t>quan</a:t>
            </a:r>
            <a:r>
              <a:rPr lang="en-US" dirty="0" smtClean="0"/>
              <a:t> </a:t>
            </a:r>
            <a:r>
              <a:rPr lang="en-US" dirty="0" err="1" smtClean="0"/>
              <a:t>về</a:t>
            </a:r>
            <a:r>
              <a:rPr lang="en-US" dirty="0" smtClean="0"/>
              <a:t> </a:t>
            </a:r>
            <a:r>
              <a:rPr lang="en-US" dirty="0" err="1" smtClean="0"/>
              <a:t>tầng</a:t>
            </a:r>
            <a:r>
              <a:rPr lang="en-US" dirty="0" smtClean="0"/>
              <a:t> </a:t>
            </a:r>
            <a:r>
              <a:rPr lang="en-US" dirty="0" err="1" smtClean="0"/>
              <a:t>vật</a:t>
            </a:r>
            <a:r>
              <a:rPr lang="en-US" dirty="0" smtClean="0"/>
              <a:t> </a:t>
            </a:r>
            <a:r>
              <a:rPr lang="en-US" dirty="0" err="1" smtClean="0"/>
              <a:t>lý</a:t>
            </a:r>
            <a:endParaRPr lang="en-US" dirty="0"/>
          </a:p>
        </p:txBody>
      </p:sp>
      <p:pic>
        <p:nvPicPr>
          <p:cNvPr id="18475" name="Picture 20" descr="nic"/>
          <p:cNvPicPr>
            <a:picLocks noChangeAspect="1" noChangeArrowheads="1"/>
          </p:cNvPicPr>
          <p:nvPr/>
        </p:nvPicPr>
        <p:blipFill>
          <a:blip r:embed="rId5">
            <a:extLst>
              <a:ext uri="{28A0092B-C50C-407E-A947-70E740481C1C}">
                <a14:useLocalDpi xmlns:a14="http://schemas.microsoft.com/office/drawing/2010/main" val="0"/>
              </a:ext>
            </a:extLst>
          </a:blip>
          <a:srcRect t="17938" b="12222"/>
          <a:stretch>
            <a:fillRect/>
          </a:stretch>
        </p:blipFill>
        <p:spPr bwMode="auto">
          <a:xfrm>
            <a:off x="344476" y="5429576"/>
            <a:ext cx="1262186" cy="989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5577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065901"/>
                                        </p:tgtEl>
                                        <p:attrNameLst>
                                          <p:attrName>style.visibility</p:attrName>
                                        </p:attrNameLst>
                                      </p:cBhvr>
                                      <p:to>
                                        <p:strVal val="visible"/>
                                      </p:to>
                                    </p:set>
                                    <p:animEffect transition="in" filter="wipe(left)">
                                      <p:cBhvr>
                                        <p:cTn id="7" dur="1000"/>
                                        <p:tgtEl>
                                          <p:spTgt spid="3065901"/>
                                        </p:tgtEl>
                                      </p:cBhvr>
                                    </p:animEffect>
                                  </p:childTnLst>
                                </p:cTn>
                              </p:par>
                            </p:childTnLst>
                          </p:cTn>
                        </p:par>
                        <p:par>
                          <p:cTn id="8" fill="hold" nodeType="afterGroup">
                            <p:stCondLst>
                              <p:cond delay="1000"/>
                            </p:stCondLst>
                            <p:childTnLst>
                              <p:par>
                                <p:cTn id="9" presetID="4" presetClass="entr" presetSubtype="16" fill="hold" nodeType="afterEffect">
                                  <p:stCondLst>
                                    <p:cond delay="0"/>
                                  </p:stCondLst>
                                  <p:childTnLst>
                                    <p:set>
                                      <p:cBhvr>
                                        <p:cTn id="10" dur="1" fill="hold">
                                          <p:stCondLst>
                                            <p:cond delay="0"/>
                                          </p:stCondLst>
                                        </p:cTn>
                                        <p:tgtEl>
                                          <p:spTgt spid="3065900"/>
                                        </p:tgtEl>
                                        <p:attrNameLst>
                                          <p:attrName>style.visibility</p:attrName>
                                        </p:attrNameLst>
                                      </p:cBhvr>
                                      <p:to>
                                        <p:strVal val="visible"/>
                                      </p:to>
                                    </p:set>
                                    <p:animEffect transition="in" filter="box(in)">
                                      <p:cBhvr>
                                        <p:cTn id="11" dur="500"/>
                                        <p:tgtEl>
                                          <p:spTgt spid="3065900"/>
                                        </p:tgtEl>
                                      </p:cBhvr>
                                    </p:animEffect>
                                  </p:childTnLst>
                                </p:cTn>
                              </p:par>
                            </p:childTnLst>
                          </p:cTn>
                        </p:par>
                        <p:par>
                          <p:cTn id="12" fill="hold" nodeType="afterGroup">
                            <p:stCondLst>
                              <p:cond delay="1500"/>
                            </p:stCondLst>
                            <p:childTnLst>
                              <p:par>
                                <p:cTn id="13" presetID="22" presetClass="entr" presetSubtype="1" fill="hold" nodeType="afterEffect">
                                  <p:stCondLst>
                                    <p:cond delay="0"/>
                                  </p:stCondLst>
                                  <p:childTnLst>
                                    <p:set>
                                      <p:cBhvr>
                                        <p:cTn id="14" dur="1" fill="hold">
                                          <p:stCondLst>
                                            <p:cond delay="0"/>
                                          </p:stCondLst>
                                        </p:cTn>
                                        <p:tgtEl>
                                          <p:spTgt spid="3065903"/>
                                        </p:tgtEl>
                                        <p:attrNameLst>
                                          <p:attrName>style.visibility</p:attrName>
                                        </p:attrNameLst>
                                      </p:cBhvr>
                                      <p:to>
                                        <p:strVal val="visible"/>
                                      </p:to>
                                    </p:set>
                                    <p:animEffect transition="in" filter="wipe(up)">
                                      <p:cBhvr>
                                        <p:cTn id="15" dur="500"/>
                                        <p:tgtEl>
                                          <p:spTgt spid="3065903"/>
                                        </p:tgtEl>
                                      </p:cBhvr>
                                    </p:animEffect>
                                  </p:childTnLst>
                                </p:cTn>
                              </p:par>
                            </p:childTnLst>
                          </p:cTn>
                        </p:par>
                        <p:par>
                          <p:cTn id="16" fill="hold" nodeType="afterGroup">
                            <p:stCondLst>
                              <p:cond delay="2000"/>
                            </p:stCondLst>
                            <p:childTnLst>
                              <p:par>
                                <p:cTn id="17" presetID="3" presetClass="entr" presetSubtype="5" fill="hold" grpId="0" nodeType="afterEffect">
                                  <p:stCondLst>
                                    <p:cond delay="0"/>
                                  </p:stCondLst>
                                  <p:childTnLst>
                                    <p:set>
                                      <p:cBhvr>
                                        <p:cTn id="18" dur="1" fill="hold">
                                          <p:stCondLst>
                                            <p:cond delay="0"/>
                                          </p:stCondLst>
                                        </p:cTn>
                                        <p:tgtEl>
                                          <p:spTgt spid="3065918"/>
                                        </p:tgtEl>
                                        <p:attrNameLst>
                                          <p:attrName>style.visibility</p:attrName>
                                        </p:attrNameLst>
                                      </p:cBhvr>
                                      <p:to>
                                        <p:strVal val="visible"/>
                                      </p:to>
                                    </p:set>
                                    <p:animEffect transition="in" filter="blinds(vertical)">
                                      <p:cBhvr>
                                        <p:cTn id="19" dur="1000"/>
                                        <p:tgtEl>
                                          <p:spTgt spid="3065918"/>
                                        </p:tgtEl>
                                      </p:cBhvr>
                                    </p:animEffect>
                                  </p:childTnLst>
                                </p:cTn>
                              </p:par>
                            </p:childTnLst>
                          </p:cTn>
                        </p:par>
                        <p:par>
                          <p:cTn id="20" fill="hold" nodeType="afterGroup">
                            <p:stCondLst>
                              <p:cond delay="3000"/>
                            </p:stCondLst>
                            <p:childTnLst>
                              <p:par>
                                <p:cTn id="21" presetID="22" presetClass="entr" presetSubtype="1" fill="hold" nodeType="afterEffect">
                                  <p:stCondLst>
                                    <p:cond delay="0"/>
                                  </p:stCondLst>
                                  <p:childTnLst>
                                    <p:set>
                                      <p:cBhvr>
                                        <p:cTn id="22" dur="1" fill="hold">
                                          <p:stCondLst>
                                            <p:cond delay="0"/>
                                          </p:stCondLst>
                                        </p:cTn>
                                        <p:tgtEl>
                                          <p:spTgt spid="3065902"/>
                                        </p:tgtEl>
                                        <p:attrNameLst>
                                          <p:attrName>style.visibility</p:attrName>
                                        </p:attrNameLst>
                                      </p:cBhvr>
                                      <p:to>
                                        <p:strVal val="visible"/>
                                      </p:to>
                                    </p:set>
                                    <p:animEffect transition="in" filter="wipe(up)">
                                      <p:cBhvr>
                                        <p:cTn id="23" dur="1000"/>
                                        <p:tgtEl>
                                          <p:spTgt spid="3065902"/>
                                        </p:tgtEl>
                                      </p:cBhvr>
                                    </p:animEffect>
                                  </p:childTnLst>
                                </p:cTn>
                              </p:par>
                            </p:childTnLst>
                          </p:cTn>
                        </p:par>
                        <p:par>
                          <p:cTn id="24" fill="hold" nodeType="afterGroup">
                            <p:stCondLst>
                              <p:cond delay="4000"/>
                            </p:stCondLst>
                            <p:childTnLst>
                              <p:par>
                                <p:cTn id="25" presetID="3" presetClass="entr" presetSubtype="5" fill="hold" nodeType="afterEffect">
                                  <p:stCondLst>
                                    <p:cond delay="0"/>
                                  </p:stCondLst>
                                  <p:childTnLst>
                                    <p:set>
                                      <p:cBhvr>
                                        <p:cTn id="26" dur="1" fill="hold">
                                          <p:stCondLst>
                                            <p:cond delay="0"/>
                                          </p:stCondLst>
                                        </p:cTn>
                                        <p:tgtEl>
                                          <p:spTgt spid="3065920"/>
                                        </p:tgtEl>
                                        <p:attrNameLst>
                                          <p:attrName>style.visibility</p:attrName>
                                        </p:attrNameLst>
                                      </p:cBhvr>
                                      <p:to>
                                        <p:strVal val="visible"/>
                                      </p:to>
                                    </p:set>
                                    <p:animEffect transition="in" filter="blinds(vertical)">
                                      <p:cBhvr>
                                        <p:cTn id="27" dur="1000"/>
                                        <p:tgtEl>
                                          <p:spTgt spid="3065920"/>
                                        </p:tgtEl>
                                      </p:cBhvr>
                                    </p:animEffect>
                                  </p:childTnLst>
                                </p:cTn>
                              </p:par>
                            </p:childTnLst>
                          </p:cTn>
                        </p:par>
                        <p:par>
                          <p:cTn id="28" fill="hold" nodeType="afterGroup">
                            <p:stCondLst>
                              <p:cond delay="5000"/>
                            </p:stCondLst>
                            <p:childTnLst>
                              <p:par>
                                <p:cTn id="29" presetID="3" presetClass="entr" presetSubtype="5" fill="hold" nodeType="afterEffect">
                                  <p:stCondLst>
                                    <p:cond delay="0"/>
                                  </p:stCondLst>
                                  <p:childTnLst>
                                    <p:set>
                                      <p:cBhvr>
                                        <p:cTn id="30" dur="1" fill="hold">
                                          <p:stCondLst>
                                            <p:cond delay="0"/>
                                          </p:stCondLst>
                                        </p:cTn>
                                        <p:tgtEl>
                                          <p:spTgt spid="3065923"/>
                                        </p:tgtEl>
                                        <p:attrNameLst>
                                          <p:attrName>style.visibility</p:attrName>
                                        </p:attrNameLst>
                                      </p:cBhvr>
                                      <p:to>
                                        <p:strVal val="visible"/>
                                      </p:to>
                                    </p:set>
                                    <p:animEffect transition="in" filter="blinds(vertical)">
                                      <p:cBhvr>
                                        <p:cTn id="31" dur="1000"/>
                                        <p:tgtEl>
                                          <p:spTgt spid="3065923"/>
                                        </p:tgtEl>
                                      </p:cBhvr>
                                    </p:animEffect>
                                  </p:childTnLst>
                                </p:cTn>
                              </p:par>
                            </p:childTnLst>
                          </p:cTn>
                        </p:par>
                        <p:par>
                          <p:cTn id="32" fill="hold" nodeType="afterGroup">
                            <p:stCondLst>
                              <p:cond delay="6000"/>
                            </p:stCondLst>
                            <p:childTnLst>
                              <p:par>
                                <p:cTn id="33" presetID="3" presetClass="entr" presetSubtype="5" fill="hold" nodeType="afterEffect">
                                  <p:stCondLst>
                                    <p:cond delay="0"/>
                                  </p:stCondLst>
                                  <p:childTnLst>
                                    <p:set>
                                      <p:cBhvr>
                                        <p:cTn id="34" dur="1" fill="hold">
                                          <p:stCondLst>
                                            <p:cond delay="0"/>
                                          </p:stCondLst>
                                        </p:cTn>
                                        <p:tgtEl>
                                          <p:spTgt spid="3065908"/>
                                        </p:tgtEl>
                                        <p:attrNameLst>
                                          <p:attrName>style.visibility</p:attrName>
                                        </p:attrNameLst>
                                      </p:cBhvr>
                                      <p:to>
                                        <p:strVal val="visible"/>
                                      </p:to>
                                    </p:set>
                                    <p:animEffect transition="in" filter="blinds(vertical)">
                                      <p:cBhvr>
                                        <p:cTn id="35" dur="1000"/>
                                        <p:tgtEl>
                                          <p:spTgt spid="3065908"/>
                                        </p:tgtEl>
                                      </p:cBhvr>
                                    </p:animEffect>
                                  </p:childTnLst>
                                </p:cTn>
                              </p:par>
                            </p:childTnLst>
                          </p:cTn>
                        </p:par>
                        <p:par>
                          <p:cTn id="36" fill="hold" nodeType="afterGroup">
                            <p:stCondLst>
                              <p:cond delay="7000"/>
                            </p:stCondLst>
                            <p:childTnLst>
                              <p:par>
                                <p:cTn id="37" presetID="22" presetClass="entr" presetSubtype="8" fill="hold" nodeType="afterEffect">
                                  <p:stCondLst>
                                    <p:cond delay="0"/>
                                  </p:stCondLst>
                                  <p:childTnLst>
                                    <p:set>
                                      <p:cBhvr>
                                        <p:cTn id="38" dur="1" fill="hold">
                                          <p:stCondLst>
                                            <p:cond delay="0"/>
                                          </p:stCondLst>
                                        </p:cTn>
                                        <p:tgtEl>
                                          <p:spTgt spid="3065879"/>
                                        </p:tgtEl>
                                        <p:attrNameLst>
                                          <p:attrName>style.visibility</p:attrName>
                                        </p:attrNameLst>
                                      </p:cBhvr>
                                      <p:to>
                                        <p:strVal val="visible"/>
                                      </p:to>
                                    </p:set>
                                    <p:animEffect transition="in" filter="wipe(left)">
                                      <p:cBhvr>
                                        <p:cTn id="39" dur="4000"/>
                                        <p:tgtEl>
                                          <p:spTgt spid="3065879"/>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065878"/>
                                        </p:tgtEl>
                                        <p:attrNameLst>
                                          <p:attrName>style.visibility</p:attrName>
                                        </p:attrNameLst>
                                      </p:cBhvr>
                                      <p:to>
                                        <p:strVal val="visible"/>
                                      </p:to>
                                    </p:set>
                                    <p:animEffect transition="in" filter="wipe(left)">
                                      <p:cBhvr>
                                        <p:cTn id="42" dur="4000"/>
                                        <p:tgtEl>
                                          <p:spTgt spid="3065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5878" grpId="0" animBg="1"/>
      <p:bldP spid="30659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dirty="0" smtClean="0">
                <a:effectLst/>
              </a:rPr>
              <a:t>2.1.1. </a:t>
            </a:r>
            <a:r>
              <a:rPr lang="en-US" altLang="en-US" dirty="0" err="1" smtClean="0">
                <a:effectLst/>
              </a:rPr>
              <a:t>Sự</a:t>
            </a:r>
            <a:r>
              <a:rPr lang="en-US" altLang="en-US" dirty="0" smtClean="0">
                <a:effectLst/>
              </a:rPr>
              <a:t> </a:t>
            </a:r>
            <a:r>
              <a:rPr lang="en-US" altLang="en-US" dirty="0" err="1" smtClean="0">
                <a:effectLst/>
              </a:rPr>
              <a:t>đóng</a:t>
            </a:r>
            <a:r>
              <a:rPr lang="en-US" altLang="en-US" dirty="0" smtClean="0">
                <a:effectLst/>
              </a:rPr>
              <a:t> </a:t>
            </a:r>
            <a:r>
              <a:rPr lang="en-US" altLang="en-US" dirty="0" err="1" smtClean="0">
                <a:effectLst/>
              </a:rPr>
              <a:t>gói</a:t>
            </a:r>
            <a:r>
              <a:rPr lang="en-US" altLang="en-US" dirty="0" smtClean="0">
                <a:effectLst/>
              </a:rPr>
              <a:t> </a:t>
            </a:r>
            <a:r>
              <a:rPr lang="en-US" altLang="en-US" dirty="0" err="1" smtClean="0">
                <a:effectLst/>
              </a:rPr>
              <a:t>dữ</a:t>
            </a:r>
            <a:r>
              <a:rPr lang="en-US" altLang="en-US" dirty="0" smtClean="0">
                <a:effectLst/>
              </a:rPr>
              <a:t> </a:t>
            </a:r>
            <a:r>
              <a:rPr lang="en-US" altLang="en-US" dirty="0" err="1" smtClean="0">
                <a:effectLst/>
              </a:rPr>
              <a:t>liệu</a:t>
            </a:r>
            <a:endParaRPr lang="en-US" altLang="en-US" dirty="0" smtClean="0">
              <a:effectLst/>
            </a:endParaRPr>
          </a:p>
        </p:txBody>
      </p:sp>
      <p:pic>
        <p:nvPicPr>
          <p:cNvPr id="30699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676402"/>
            <a:ext cx="4581525" cy="478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6995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4776" y="1790702"/>
            <a:ext cx="123706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6995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4776" y="2324102"/>
            <a:ext cx="123706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6995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0014" y="2841627"/>
            <a:ext cx="123706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6995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0014" y="3370263"/>
            <a:ext cx="1237060"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6996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0026" y="3916365"/>
            <a:ext cx="1046560"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69961"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43300" y="4457702"/>
            <a:ext cx="2100263"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69962"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49255" y="5138738"/>
            <a:ext cx="2121694"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249305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3069955"/>
                                        </p:tgtEl>
                                        <p:attrNameLst>
                                          <p:attrName>style.visibility</p:attrName>
                                        </p:attrNameLst>
                                      </p:cBhvr>
                                      <p:to>
                                        <p:strVal val="visible"/>
                                      </p:to>
                                    </p:set>
                                    <p:animEffect transition="in" filter="dissolve">
                                      <p:cBhvr>
                                        <p:cTn id="7" dur="500"/>
                                        <p:tgtEl>
                                          <p:spTgt spid="30699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nodeType="clickEffect">
                                  <p:stCondLst>
                                    <p:cond delay="0"/>
                                  </p:stCondLst>
                                  <p:childTnLst>
                                    <p:set>
                                      <p:cBhvr>
                                        <p:cTn id="11" dur="1" fill="hold">
                                          <p:stCondLst>
                                            <p:cond delay="0"/>
                                          </p:stCondLst>
                                        </p:cTn>
                                        <p:tgtEl>
                                          <p:spTgt spid="3069956"/>
                                        </p:tgtEl>
                                        <p:attrNameLst>
                                          <p:attrName>style.visibility</p:attrName>
                                        </p:attrNameLst>
                                      </p:cBhvr>
                                      <p:to>
                                        <p:strVal val="visible"/>
                                      </p:to>
                                    </p:set>
                                    <p:anim calcmode="lin" valueType="num">
                                      <p:cBhvr additive="base">
                                        <p:cTn id="12" dur="500" fill="hold"/>
                                        <p:tgtEl>
                                          <p:spTgt spid="3069956"/>
                                        </p:tgtEl>
                                        <p:attrNameLst>
                                          <p:attrName>ppt_x</p:attrName>
                                        </p:attrNameLst>
                                      </p:cBhvr>
                                      <p:tavLst>
                                        <p:tav tm="0">
                                          <p:val>
                                            <p:strVal val="#ppt_x"/>
                                          </p:val>
                                        </p:tav>
                                        <p:tav tm="100000">
                                          <p:val>
                                            <p:strVal val="#ppt_x"/>
                                          </p:val>
                                        </p:tav>
                                      </p:tavLst>
                                    </p:anim>
                                    <p:anim calcmode="lin" valueType="num">
                                      <p:cBhvr additive="base">
                                        <p:cTn id="13" dur="500" fill="hold"/>
                                        <p:tgtEl>
                                          <p:spTgt spid="3069956"/>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1" fill="hold" nodeType="clickEffect">
                                  <p:stCondLst>
                                    <p:cond delay="0"/>
                                  </p:stCondLst>
                                  <p:childTnLst>
                                    <p:set>
                                      <p:cBhvr>
                                        <p:cTn id="17" dur="1" fill="hold">
                                          <p:stCondLst>
                                            <p:cond delay="0"/>
                                          </p:stCondLst>
                                        </p:cTn>
                                        <p:tgtEl>
                                          <p:spTgt spid="3069957"/>
                                        </p:tgtEl>
                                        <p:attrNameLst>
                                          <p:attrName>style.visibility</p:attrName>
                                        </p:attrNameLst>
                                      </p:cBhvr>
                                      <p:to>
                                        <p:strVal val="visible"/>
                                      </p:to>
                                    </p:set>
                                    <p:anim calcmode="lin" valueType="num">
                                      <p:cBhvr additive="base">
                                        <p:cTn id="18" dur="500" fill="hold"/>
                                        <p:tgtEl>
                                          <p:spTgt spid="3069957"/>
                                        </p:tgtEl>
                                        <p:attrNameLst>
                                          <p:attrName>ppt_x</p:attrName>
                                        </p:attrNameLst>
                                      </p:cBhvr>
                                      <p:tavLst>
                                        <p:tav tm="0">
                                          <p:val>
                                            <p:strVal val="#ppt_x"/>
                                          </p:val>
                                        </p:tav>
                                        <p:tav tm="100000">
                                          <p:val>
                                            <p:strVal val="#ppt_x"/>
                                          </p:val>
                                        </p:tav>
                                      </p:tavLst>
                                    </p:anim>
                                    <p:anim calcmode="lin" valueType="num">
                                      <p:cBhvr additive="base">
                                        <p:cTn id="19" dur="500" fill="hold"/>
                                        <p:tgtEl>
                                          <p:spTgt spid="3069957"/>
                                        </p:tgtEl>
                                        <p:attrNameLst>
                                          <p:attrName>ppt_y</p:attrName>
                                        </p:attrNameLst>
                                      </p:cBhvr>
                                      <p:tavLst>
                                        <p:tav tm="0">
                                          <p:val>
                                            <p:strVal val="0-#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1" fill="hold" nodeType="clickEffect">
                                  <p:stCondLst>
                                    <p:cond delay="0"/>
                                  </p:stCondLst>
                                  <p:childTnLst>
                                    <p:set>
                                      <p:cBhvr>
                                        <p:cTn id="23" dur="1" fill="hold">
                                          <p:stCondLst>
                                            <p:cond delay="0"/>
                                          </p:stCondLst>
                                        </p:cTn>
                                        <p:tgtEl>
                                          <p:spTgt spid="3069958"/>
                                        </p:tgtEl>
                                        <p:attrNameLst>
                                          <p:attrName>style.visibility</p:attrName>
                                        </p:attrNameLst>
                                      </p:cBhvr>
                                      <p:to>
                                        <p:strVal val="visible"/>
                                      </p:to>
                                    </p:set>
                                    <p:anim calcmode="lin" valueType="num">
                                      <p:cBhvr additive="base">
                                        <p:cTn id="24" dur="500" fill="hold"/>
                                        <p:tgtEl>
                                          <p:spTgt spid="3069958"/>
                                        </p:tgtEl>
                                        <p:attrNameLst>
                                          <p:attrName>ppt_x</p:attrName>
                                        </p:attrNameLst>
                                      </p:cBhvr>
                                      <p:tavLst>
                                        <p:tav tm="0">
                                          <p:val>
                                            <p:strVal val="#ppt_x"/>
                                          </p:val>
                                        </p:tav>
                                        <p:tav tm="100000">
                                          <p:val>
                                            <p:strVal val="#ppt_x"/>
                                          </p:val>
                                        </p:tav>
                                      </p:tavLst>
                                    </p:anim>
                                    <p:anim calcmode="lin" valueType="num">
                                      <p:cBhvr additive="base">
                                        <p:cTn id="25" dur="500" fill="hold"/>
                                        <p:tgtEl>
                                          <p:spTgt spid="3069958"/>
                                        </p:tgtEl>
                                        <p:attrNameLst>
                                          <p:attrName>ppt_y</p:attrName>
                                        </p:attrNameLst>
                                      </p:cBhvr>
                                      <p:tavLst>
                                        <p:tav tm="0">
                                          <p:val>
                                            <p:strVal val="0-#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1" fill="hold" nodeType="clickEffect">
                                  <p:stCondLst>
                                    <p:cond delay="0"/>
                                  </p:stCondLst>
                                  <p:childTnLst>
                                    <p:set>
                                      <p:cBhvr>
                                        <p:cTn id="29" dur="1" fill="hold">
                                          <p:stCondLst>
                                            <p:cond delay="0"/>
                                          </p:stCondLst>
                                        </p:cTn>
                                        <p:tgtEl>
                                          <p:spTgt spid="3069959"/>
                                        </p:tgtEl>
                                        <p:attrNameLst>
                                          <p:attrName>style.visibility</p:attrName>
                                        </p:attrNameLst>
                                      </p:cBhvr>
                                      <p:to>
                                        <p:strVal val="visible"/>
                                      </p:to>
                                    </p:set>
                                    <p:anim calcmode="lin" valueType="num">
                                      <p:cBhvr additive="base">
                                        <p:cTn id="30" dur="500" fill="hold"/>
                                        <p:tgtEl>
                                          <p:spTgt spid="3069959"/>
                                        </p:tgtEl>
                                        <p:attrNameLst>
                                          <p:attrName>ppt_x</p:attrName>
                                        </p:attrNameLst>
                                      </p:cBhvr>
                                      <p:tavLst>
                                        <p:tav tm="0">
                                          <p:val>
                                            <p:strVal val="#ppt_x"/>
                                          </p:val>
                                        </p:tav>
                                        <p:tav tm="100000">
                                          <p:val>
                                            <p:strVal val="#ppt_x"/>
                                          </p:val>
                                        </p:tav>
                                      </p:tavLst>
                                    </p:anim>
                                    <p:anim calcmode="lin" valueType="num">
                                      <p:cBhvr additive="base">
                                        <p:cTn id="31" dur="500" fill="hold"/>
                                        <p:tgtEl>
                                          <p:spTgt spid="3069959"/>
                                        </p:tgtEl>
                                        <p:attrNameLst>
                                          <p:attrName>ppt_y</p:attrName>
                                        </p:attrNameLst>
                                      </p:cBhvr>
                                      <p:tavLst>
                                        <p:tav tm="0">
                                          <p:val>
                                            <p:strVal val="0-#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1" fill="hold" nodeType="clickEffect">
                                  <p:stCondLst>
                                    <p:cond delay="0"/>
                                  </p:stCondLst>
                                  <p:childTnLst>
                                    <p:set>
                                      <p:cBhvr>
                                        <p:cTn id="35" dur="1" fill="hold">
                                          <p:stCondLst>
                                            <p:cond delay="0"/>
                                          </p:stCondLst>
                                        </p:cTn>
                                        <p:tgtEl>
                                          <p:spTgt spid="3069960"/>
                                        </p:tgtEl>
                                        <p:attrNameLst>
                                          <p:attrName>style.visibility</p:attrName>
                                        </p:attrNameLst>
                                      </p:cBhvr>
                                      <p:to>
                                        <p:strVal val="visible"/>
                                      </p:to>
                                    </p:set>
                                    <p:anim calcmode="lin" valueType="num">
                                      <p:cBhvr additive="base">
                                        <p:cTn id="36" dur="500" fill="hold"/>
                                        <p:tgtEl>
                                          <p:spTgt spid="3069960"/>
                                        </p:tgtEl>
                                        <p:attrNameLst>
                                          <p:attrName>ppt_x</p:attrName>
                                        </p:attrNameLst>
                                      </p:cBhvr>
                                      <p:tavLst>
                                        <p:tav tm="0">
                                          <p:val>
                                            <p:strVal val="#ppt_x"/>
                                          </p:val>
                                        </p:tav>
                                        <p:tav tm="100000">
                                          <p:val>
                                            <p:strVal val="#ppt_x"/>
                                          </p:val>
                                        </p:tav>
                                      </p:tavLst>
                                    </p:anim>
                                    <p:anim calcmode="lin" valueType="num">
                                      <p:cBhvr additive="base">
                                        <p:cTn id="37" dur="500" fill="hold"/>
                                        <p:tgtEl>
                                          <p:spTgt spid="3069960"/>
                                        </p:tgtEl>
                                        <p:attrNameLst>
                                          <p:attrName>ppt_y</p:attrName>
                                        </p:attrNameLst>
                                      </p:cBhvr>
                                      <p:tavLst>
                                        <p:tav tm="0">
                                          <p:val>
                                            <p:strVal val="0-#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1" fill="hold" nodeType="clickEffect">
                                  <p:stCondLst>
                                    <p:cond delay="0"/>
                                  </p:stCondLst>
                                  <p:childTnLst>
                                    <p:set>
                                      <p:cBhvr>
                                        <p:cTn id="41" dur="1" fill="hold">
                                          <p:stCondLst>
                                            <p:cond delay="0"/>
                                          </p:stCondLst>
                                        </p:cTn>
                                        <p:tgtEl>
                                          <p:spTgt spid="3069961"/>
                                        </p:tgtEl>
                                        <p:attrNameLst>
                                          <p:attrName>style.visibility</p:attrName>
                                        </p:attrNameLst>
                                      </p:cBhvr>
                                      <p:to>
                                        <p:strVal val="visible"/>
                                      </p:to>
                                    </p:set>
                                    <p:anim calcmode="lin" valueType="num">
                                      <p:cBhvr additive="base">
                                        <p:cTn id="42" dur="500" fill="hold"/>
                                        <p:tgtEl>
                                          <p:spTgt spid="3069961"/>
                                        </p:tgtEl>
                                        <p:attrNameLst>
                                          <p:attrName>ppt_x</p:attrName>
                                        </p:attrNameLst>
                                      </p:cBhvr>
                                      <p:tavLst>
                                        <p:tav tm="0">
                                          <p:val>
                                            <p:strVal val="#ppt_x"/>
                                          </p:val>
                                        </p:tav>
                                        <p:tav tm="100000">
                                          <p:val>
                                            <p:strVal val="#ppt_x"/>
                                          </p:val>
                                        </p:tav>
                                      </p:tavLst>
                                    </p:anim>
                                    <p:anim calcmode="lin" valueType="num">
                                      <p:cBhvr additive="base">
                                        <p:cTn id="43" dur="500" fill="hold"/>
                                        <p:tgtEl>
                                          <p:spTgt spid="3069961"/>
                                        </p:tgtEl>
                                        <p:attrNameLst>
                                          <p:attrName>ppt_y</p:attrName>
                                        </p:attrNameLst>
                                      </p:cBhvr>
                                      <p:tavLst>
                                        <p:tav tm="0">
                                          <p:val>
                                            <p:strVal val="0-#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1" fill="hold" nodeType="clickEffect">
                                  <p:stCondLst>
                                    <p:cond delay="0"/>
                                  </p:stCondLst>
                                  <p:childTnLst>
                                    <p:set>
                                      <p:cBhvr>
                                        <p:cTn id="47" dur="1" fill="hold">
                                          <p:stCondLst>
                                            <p:cond delay="0"/>
                                          </p:stCondLst>
                                        </p:cTn>
                                        <p:tgtEl>
                                          <p:spTgt spid="3069962"/>
                                        </p:tgtEl>
                                        <p:attrNameLst>
                                          <p:attrName>style.visibility</p:attrName>
                                        </p:attrNameLst>
                                      </p:cBhvr>
                                      <p:to>
                                        <p:strVal val="visible"/>
                                      </p:to>
                                    </p:set>
                                    <p:anim calcmode="lin" valueType="num">
                                      <p:cBhvr additive="base">
                                        <p:cTn id="48" dur="500" fill="hold"/>
                                        <p:tgtEl>
                                          <p:spTgt spid="3069962"/>
                                        </p:tgtEl>
                                        <p:attrNameLst>
                                          <p:attrName>ppt_x</p:attrName>
                                        </p:attrNameLst>
                                      </p:cBhvr>
                                      <p:tavLst>
                                        <p:tav tm="0">
                                          <p:val>
                                            <p:strVal val="#ppt_x"/>
                                          </p:val>
                                        </p:tav>
                                        <p:tav tm="100000">
                                          <p:val>
                                            <p:strVal val="#ppt_x"/>
                                          </p:val>
                                        </p:tav>
                                      </p:tavLst>
                                    </p:anim>
                                    <p:anim calcmode="lin" valueType="num">
                                      <p:cBhvr additive="base">
                                        <p:cTn id="49" dur="500" fill="hold"/>
                                        <p:tgtEl>
                                          <p:spTgt spid="306996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825" y="274638"/>
            <a:ext cx="7851863" cy="1143000"/>
          </a:xfrm>
        </p:spPr>
        <p:txBody>
          <a:bodyPr>
            <a:normAutofit fontScale="90000"/>
          </a:bodyPr>
          <a:lstStyle/>
          <a:p>
            <a:r>
              <a:rPr lang="pt-BR" dirty="0">
                <a:effectLst/>
              </a:rPr>
              <a:t>2</a:t>
            </a:r>
            <a:r>
              <a:rPr lang="vi-VN" dirty="0">
                <a:effectLst/>
              </a:rPr>
              <a:t>.1</a:t>
            </a:r>
            <a:r>
              <a:rPr lang="pt-BR" dirty="0" smtClean="0">
                <a:effectLst/>
              </a:rPr>
              <a:t>.2. </a:t>
            </a:r>
            <a:r>
              <a:rPr lang="vi-VN" dirty="0"/>
              <a:t>Mô hình truyền dữ liệu cơ </a:t>
            </a:r>
            <a:r>
              <a:rPr lang="vi-VN" dirty="0" smtClean="0"/>
              <a:t>bản</a:t>
            </a:r>
            <a:r>
              <a:rPr lang="en-US" dirty="0"/>
              <a:t/>
            </a:r>
            <a:br>
              <a:rPr lang="en-US" dirty="0"/>
            </a:br>
            <a:endParaRPr lang="en-US" dirty="0"/>
          </a:p>
        </p:txBody>
      </p:sp>
      <p:sp>
        <p:nvSpPr>
          <p:cNvPr id="3" name="Content Placeholder 2"/>
          <p:cNvSpPr>
            <a:spLocks noGrp="1"/>
          </p:cNvSpPr>
          <p:nvPr>
            <p:ph idx="1"/>
          </p:nvPr>
        </p:nvSpPr>
        <p:spPr>
          <a:xfrm>
            <a:off x="693524" y="1121289"/>
            <a:ext cx="7886700" cy="4351338"/>
          </a:xfrm>
        </p:spPr>
        <p:txBody>
          <a:bodyPr/>
          <a:lstStyle/>
          <a:p>
            <a:pPr marL="0" indent="0">
              <a:buNone/>
            </a:pPr>
            <a:r>
              <a:rPr lang="vi-VN" dirty="0"/>
              <a:t/>
            </a:r>
            <a:br>
              <a:rPr lang="vi-VN" dirty="0"/>
            </a:br>
            <a:endParaRPr lang="en-US" dirty="0"/>
          </a:p>
        </p:txBody>
      </p:sp>
      <p:sp>
        <p:nvSpPr>
          <p:cNvPr id="7" name="TextBox 6"/>
          <p:cNvSpPr txBox="1"/>
          <p:nvPr/>
        </p:nvSpPr>
        <p:spPr>
          <a:xfrm>
            <a:off x="1081825" y="3730648"/>
            <a:ext cx="7625447" cy="2308324"/>
          </a:xfrm>
          <a:prstGeom prst="rect">
            <a:avLst/>
          </a:prstGeom>
          <a:noFill/>
        </p:spPr>
        <p:txBody>
          <a:bodyPr wrap="square" rtlCol="0">
            <a:spAutoFit/>
          </a:bodyPr>
          <a:lstStyle/>
          <a:p>
            <a:r>
              <a:rPr lang="vi-VN" sz="2400" dirty="0">
                <a:latin typeface="Calibri" panose="020F0502020204030204" pitchFamily="34" charset="0"/>
                <a:cs typeface="Calibri" panose="020F0502020204030204" pitchFamily="34" charset="0"/>
              </a:rPr>
              <a:t>Các vấn đề </a:t>
            </a:r>
            <a:r>
              <a:rPr lang="en-GB" sz="2400" dirty="0" err="1" smtClean="0">
                <a:latin typeface="Calibri" panose="020F0502020204030204" pitchFamily="34" charset="0"/>
                <a:cs typeface="Calibri" panose="020F0502020204030204" pitchFamily="34" charset="0"/>
              </a:rPr>
              <a:t>liên</a:t>
            </a:r>
            <a:r>
              <a:rPr lang="en-GB" sz="2400" dirty="0" smtClean="0">
                <a:latin typeface="Calibri" panose="020F0502020204030204" pitchFamily="34" charset="0"/>
                <a:cs typeface="Calibri" panose="020F0502020204030204" pitchFamily="34" charset="0"/>
              </a:rPr>
              <a:t> </a:t>
            </a:r>
            <a:r>
              <a:rPr lang="en-GB" sz="2400" dirty="0" err="1" smtClean="0">
                <a:latin typeface="Calibri" panose="020F0502020204030204" pitchFamily="34" charset="0"/>
                <a:cs typeface="Calibri" panose="020F0502020204030204" pitchFamily="34" charset="0"/>
              </a:rPr>
              <a:t>quan</a:t>
            </a:r>
            <a:r>
              <a:rPr lang="vi-VN" sz="2400" dirty="0" smtClean="0">
                <a:latin typeface="Calibri" panose="020F0502020204030204" pitchFamily="34" charset="0"/>
                <a:cs typeface="Calibri" panose="020F0502020204030204" pitchFamily="34" charset="0"/>
              </a:rPr>
              <a:t> </a:t>
            </a:r>
            <a:endParaRPr lang="en-US" sz="2400"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vi-VN" sz="2400" dirty="0" smtClean="0">
                <a:latin typeface="Calibri" panose="020F0502020204030204" pitchFamily="34" charset="0"/>
                <a:cs typeface="Calibri" panose="020F0502020204030204" pitchFamily="34" charset="0"/>
              </a:rPr>
              <a:t>Cách </a:t>
            </a:r>
            <a:r>
              <a:rPr lang="vi-VN" sz="2400" dirty="0">
                <a:latin typeface="Calibri" panose="020F0502020204030204" pitchFamily="34" charset="0"/>
                <a:cs typeface="Calibri" panose="020F0502020204030204" pitchFamily="34" charset="0"/>
              </a:rPr>
              <a:t>thức mã hóa thông tin thành dữ liệu số. </a:t>
            </a:r>
            <a:endParaRPr lang="en-US" sz="2400"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vi-VN" sz="2400" dirty="0" smtClean="0">
                <a:latin typeface="Calibri" panose="020F0502020204030204" pitchFamily="34" charset="0"/>
                <a:cs typeface="Calibri" panose="020F0502020204030204" pitchFamily="34" charset="0"/>
              </a:rPr>
              <a:t>Các </a:t>
            </a:r>
            <a:r>
              <a:rPr lang="vi-VN" sz="2400" dirty="0">
                <a:latin typeface="Calibri" panose="020F0502020204030204" pitchFamily="34" charset="0"/>
                <a:cs typeface="Calibri" panose="020F0502020204030204" pitchFamily="34" charset="0"/>
              </a:rPr>
              <a:t>loại kênh truyền dẫn có thể sử dụng để truyền tin</a:t>
            </a:r>
            <a:r>
              <a:rPr lang="vi-VN" sz="2400" dirty="0" smtClean="0">
                <a:latin typeface="Calibri" panose="020F0502020204030204" pitchFamily="34" charset="0"/>
                <a:cs typeface="Calibri" panose="020F0502020204030204" pitchFamily="34" charset="0"/>
              </a:rPr>
              <a:t>.</a:t>
            </a:r>
            <a:endParaRPr lang="en-US" sz="2400"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vi-VN" sz="2400" dirty="0" smtClean="0">
                <a:latin typeface="Calibri" panose="020F0502020204030204" pitchFamily="34" charset="0"/>
                <a:cs typeface="Calibri" panose="020F0502020204030204" pitchFamily="34" charset="0"/>
              </a:rPr>
              <a:t>Sơ </a:t>
            </a:r>
            <a:r>
              <a:rPr lang="vi-VN" sz="2400" dirty="0">
                <a:latin typeface="Calibri" panose="020F0502020204030204" pitchFamily="34" charset="0"/>
                <a:cs typeface="Calibri" panose="020F0502020204030204" pitchFamily="34" charset="0"/>
              </a:rPr>
              <a:t>đồ nối kết các thiết bị truyền và nhận lại với nhau. </a:t>
            </a:r>
            <a:endParaRPr lang="en-US" sz="2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vi-VN" sz="2400" dirty="0" smtClean="0">
                <a:latin typeface="Calibri" panose="020F0502020204030204" pitchFamily="34" charset="0"/>
                <a:cs typeface="Calibri" panose="020F0502020204030204" pitchFamily="34" charset="0"/>
              </a:rPr>
              <a:t>Cách </a:t>
            </a:r>
            <a:r>
              <a:rPr lang="vi-VN" sz="2400" dirty="0">
                <a:latin typeface="Calibri" panose="020F0502020204030204" pitchFamily="34" charset="0"/>
                <a:cs typeface="Calibri" panose="020F0502020204030204" pitchFamily="34" charset="0"/>
              </a:rPr>
              <a:t>thức truyền tải các bits từ thiết bị truyền sang thiết bị nhận</a:t>
            </a:r>
            <a:r>
              <a:rPr lang="vi-VN"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523" y="2036910"/>
            <a:ext cx="8001426" cy="1395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47857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Mô hình truyền dữ liệu cơ bản</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vi-VN" dirty="0" smtClean="0"/>
                  <a:t>Tần </a:t>
                </a:r>
                <a:r>
                  <a:rPr lang="vi-VN" dirty="0"/>
                  <a:t>số: </a:t>
                </a:r>
                <a14:m>
                  <m:oMath xmlns:m="http://schemas.openxmlformats.org/officeDocument/2006/math">
                    <m:r>
                      <a:rPr lang="vi-VN" i="1" dirty="0" smtClean="0">
                        <a:latin typeface="Cambria Math"/>
                      </a:rPr>
                      <m:t>𝑓</m:t>
                    </m:r>
                    <m:r>
                      <a:rPr lang="vi-VN" i="1" dirty="0" smtClean="0">
                        <a:latin typeface="Cambria Math"/>
                      </a:rPr>
                      <m:t> =</m:t>
                    </m:r>
                    <m:f>
                      <m:fPr>
                        <m:ctrlPr>
                          <a:rPr lang="vi-VN" i="1" dirty="0" smtClean="0">
                            <a:latin typeface="Cambria Math"/>
                          </a:rPr>
                        </m:ctrlPr>
                      </m:fPr>
                      <m:num>
                        <m:r>
                          <a:rPr lang="en-GB" b="0" i="1" dirty="0" smtClean="0">
                            <a:latin typeface="Cambria Math"/>
                          </a:rPr>
                          <m:t>1</m:t>
                        </m:r>
                      </m:num>
                      <m:den>
                        <m:r>
                          <a:rPr lang="en-GB" b="0" i="1" dirty="0" smtClean="0">
                            <a:latin typeface="Cambria Math"/>
                          </a:rPr>
                          <m:t>𝑇</m:t>
                        </m:r>
                      </m:den>
                    </m:f>
                  </m:oMath>
                </a14:m>
                <a:endParaRPr lang="vi-VN" dirty="0"/>
              </a:p>
              <a:p>
                <a:r>
                  <a:rPr lang="vi-VN" dirty="0"/>
                  <a:t>Phổ tần số: khoảng tần số chứa các thành phần của tín hiệu đó.</a:t>
                </a:r>
              </a:p>
              <a:p>
                <a:r>
                  <a:rPr lang="vi-VN" dirty="0" smtClean="0"/>
                  <a:t>Pha</a:t>
                </a:r>
                <a:r>
                  <a:rPr lang="en-GB" dirty="0" smtClean="0"/>
                  <a:t>: vị </a:t>
                </a:r>
                <a:r>
                  <a:rPr lang="en-GB" dirty="0" err="1" smtClean="0"/>
                  <a:t>trí</a:t>
                </a:r>
                <a:r>
                  <a:rPr lang="en-GB" dirty="0" smtClean="0"/>
                  <a:t> </a:t>
                </a:r>
                <a:r>
                  <a:rPr lang="en-GB" dirty="0" err="1" smtClean="0"/>
                  <a:t>theo</a:t>
                </a:r>
                <a:r>
                  <a:rPr lang="en-GB" dirty="0" smtClean="0"/>
                  <a:t> </a:t>
                </a:r>
                <a:r>
                  <a:rPr lang="en-GB" dirty="0" err="1" smtClean="0"/>
                  <a:t>thời</a:t>
                </a:r>
                <a:r>
                  <a:rPr lang="en-GB" dirty="0" smtClean="0"/>
                  <a:t> </a:t>
                </a:r>
                <a:r>
                  <a:rPr lang="en-GB" dirty="0" err="1" smtClean="0"/>
                  <a:t>gian</a:t>
                </a:r>
                <a:r>
                  <a:rPr lang="en-GB" dirty="0" smtClean="0"/>
                  <a:t> </a:t>
                </a:r>
                <a:r>
                  <a:rPr lang="en-GB" dirty="0" err="1" smtClean="0"/>
                  <a:t>của</a:t>
                </a:r>
                <a:r>
                  <a:rPr lang="en-GB" dirty="0" smtClean="0"/>
                  <a:t> 1 </a:t>
                </a:r>
                <a:r>
                  <a:rPr lang="en-GB" dirty="0" err="1" smtClean="0"/>
                  <a:t>dạng</a:t>
                </a:r>
                <a:r>
                  <a:rPr lang="en-GB" dirty="0" smtClean="0"/>
                  <a:t> </a:t>
                </a:r>
                <a:r>
                  <a:rPr lang="en-GB" dirty="0" err="1" smtClean="0"/>
                  <a:t>sóng</a:t>
                </a:r>
                <a:endParaRPr lang="vi-VN" dirty="0"/>
              </a:p>
              <a:p>
                <a:r>
                  <a:rPr lang="vi-VN" dirty="0"/>
                  <a:t>Băng thông tuyệt đối: Độ rộng phổ tần </a:t>
                </a:r>
                <a:r>
                  <a:rPr lang="vi-VN" dirty="0" smtClean="0"/>
                  <a:t>số</a:t>
                </a:r>
                <a:endParaRPr lang="en-GB" dirty="0" smtClean="0"/>
              </a:p>
              <a:p>
                <a:r>
                  <a:rPr lang="vi-VN" dirty="0"/>
                  <a:t>Băng thông hiệu dụng: Phần lớn năng lượng của tín hiệu tập trung vào một số tần số. Độ rộng phổ tần cho các tín hiệu đó được gọi là băng thông hiệu dụng</a:t>
                </a:r>
                <a:r>
                  <a:rPr lang="vi-VN" dirty="0" smtClean="0"/>
                  <a:t>.</a:t>
                </a:r>
                <a:endParaRPr lang="en-GB" dirty="0" smtClean="0"/>
              </a:p>
              <a:p>
                <a:r>
                  <a:rPr lang="en-GB" dirty="0" err="1" smtClean="0"/>
                  <a:t>Tốc</a:t>
                </a:r>
                <a:r>
                  <a:rPr lang="en-GB" dirty="0" smtClean="0"/>
                  <a:t> </a:t>
                </a:r>
                <a:r>
                  <a:rPr lang="en-GB" dirty="0" err="1" smtClean="0"/>
                  <a:t>độ</a:t>
                </a:r>
                <a:r>
                  <a:rPr lang="en-GB" dirty="0" smtClean="0"/>
                  <a:t> </a:t>
                </a:r>
                <a:r>
                  <a:rPr lang="en-GB" dirty="0" err="1" smtClean="0"/>
                  <a:t>dữ</a:t>
                </a:r>
                <a:r>
                  <a:rPr lang="en-GB" dirty="0" smtClean="0"/>
                  <a:t> liệu: bit per second (bps)</a:t>
                </a:r>
                <a:endParaRPr lang="vi-VN" dirty="0"/>
              </a:p>
              <a:p>
                <a:endParaRPr lang="vi-VN"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254"/>
                </a:stretch>
              </a:blipFill>
            </p:spPr>
            <p:txBody>
              <a:bodyPr/>
              <a:lstStyle/>
              <a:p>
                <a:r>
                  <a:rPr lang="en-GB">
                    <a:noFill/>
                  </a:rPr>
                  <a:t> </a:t>
                </a:r>
              </a:p>
            </p:txBody>
          </p:sp>
        </mc:Fallback>
      </mc:AlternateContent>
    </p:spTree>
    <p:extLst>
      <p:ext uri="{BB962C8B-B14F-4D97-AF65-F5344CB8AC3E}">
        <p14:creationId xmlns:p14="http://schemas.microsoft.com/office/powerpoint/2010/main" val="1935986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dirty="0"/>
              <a:t>2.2. Chức năng của tầng vật lý</a:t>
            </a:r>
            <a:r>
              <a:rPr lang="en-US" dirty="0"/>
              <a:t/>
            </a:r>
            <a:br>
              <a:rPr lang="en-US" dirty="0"/>
            </a:br>
            <a:endParaRPr lang="en-US" dirty="0"/>
          </a:p>
        </p:txBody>
      </p:sp>
      <p:sp>
        <p:nvSpPr>
          <p:cNvPr id="3" name="Content Placeholder 2"/>
          <p:cNvSpPr>
            <a:spLocks noGrp="1"/>
          </p:cNvSpPr>
          <p:nvPr>
            <p:ph idx="1"/>
          </p:nvPr>
        </p:nvSpPr>
        <p:spPr>
          <a:xfrm>
            <a:off x="628650" y="1504349"/>
            <a:ext cx="7886700" cy="4351338"/>
          </a:xfrm>
        </p:spPr>
        <p:txBody>
          <a:bodyPr/>
          <a:lstStyle/>
          <a:p>
            <a:pPr lvl="1" algn="just">
              <a:lnSpc>
                <a:spcPct val="150000"/>
              </a:lnSpc>
              <a:buSzPct val="100000"/>
              <a:buFont typeface="Wingdings" panose="05000000000000000000" pitchFamily="2" charset="2"/>
              <a:buChar char="Ø"/>
            </a:pPr>
            <a:r>
              <a:rPr lang="en-US" altLang="en-US" sz="2800" dirty="0" err="1"/>
              <a:t>Lớp</a:t>
            </a:r>
            <a:r>
              <a:rPr lang="en-US" altLang="en-US" sz="2800" dirty="0"/>
              <a:t> </a:t>
            </a:r>
            <a:r>
              <a:rPr lang="en-US" altLang="en-US" sz="2800" dirty="0" err="1"/>
              <a:t>vật</a:t>
            </a:r>
            <a:r>
              <a:rPr lang="en-US" altLang="en-US" sz="2800" dirty="0"/>
              <a:t> </a:t>
            </a:r>
            <a:r>
              <a:rPr lang="en-US" altLang="en-US" sz="2800" dirty="0" err="1"/>
              <a:t>lý</a:t>
            </a:r>
            <a:r>
              <a:rPr lang="en-US" altLang="en-US" sz="2800" dirty="0"/>
              <a:t> </a:t>
            </a:r>
            <a:r>
              <a:rPr lang="en-US" altLang="en-US" sz="2800" dirty="0" err="1"/>
              <a:t>liên</a:t>
            </a:r>
            <a:r>
              <a:rPr lang="en-US" altLang="en-US" sz="2800" dirty="0"/>
              <a:t> </a:t>
            </a:r>
            <a:r>
              <a:rPr lang="en-US" altLang="en-US" sz="2800" dirty="0" err="1"/>
              <a:t>quan</a:t>
            </a:r>
            <a:r>
              <a:rPr lang="en-US" altLang="en-US" sz="2800" dirty="0"/>
              <a:t> </a:t>
            </a:r>
            <a:r>
              <a:rPr lang="en-US" altLang="en-US" sz="2800" dirty="0" err="1"/>
              <a:t>đến</a:t>
            </a:r>
            <a:r>
              <a:rPr lang="en-US" altLang="en-US" sz="2800" dirty="0"/>
              <a:t> </a:t>
            </a:r>
            <a:r>
              <a:rPr lang="en-US" altLang="en-US" sz="2800" dirty="0" err="1"/>
              <a:t>việc</a:t>
            </a:r>
            <a:r>
              <a:rPr lang="en-US" altLang="en-US" sz="2800" dirty="0"/>
              <a:t> </a:t>
            </a:r>
            <a:r>
              <a:rPr lang="en-US" altLang="en-US" sz="2800" dirty="0" err="1"/>
              <a:t>truyền</a:t>
            </a:r>
            <a:r>
              <a:rPr lang="en-US" altLang="en-US" sz="2800" dirty="0"/>
              <a:t> </a:t>
            </a:r>
            <a:r>
              <a:rPr lang="en-US" altLang="en-US" sz="2800" dirty="0" err="1"/>
              <a:t>các</a:t>
            </a:r>
            <a:r>
              <a:rPr lang="en-US" altLang="en-US" sz="2800" dirty="0"/>
              <a:t> bit </a:t>
            </a:r>
            <a:r>
              <a:rPr lang="en-US" altLang="en-US" sz="2800" dirty="0" err="1"/>
              <a:t>dữ</a:t>
            </a:r>
            <a:r>
              <a:rPr lang="en-US" altLang="en-US" sz="2800" dirty="0"/>
              <a:t> </a:t>
            </a:r>
            <a:r>
              <a:rPr lang="en-US" altLang="en-US" sz="2800" dirty="0" err="1"/>
              <a:t>liệu</a:t>
            </a:r>
            <a:r>
              <a:rPr lang="en-US" altLang="en-US" sz="2800" dirty="0"/>
              <a:t> </a:t>
            </a:r>
            <a:r>
              <a:rPr lang="en-US" altLang="en-US" sz="2800" dirty="0" err="1"/>
              <a:t>thô</a:t>
            </a:r>
            <a:r>
              <a:rPr lang="en-US" altLang="en-US" sz="2800" dirty="0"/>
              <a:t> </a:t>
            </a:r>
            <a:r>
              <a:rPr lang="en-US" altLang="en-US" sz="2800" dirty="0" err="1"/>
              <a:t>trên</a:t>
            </a:r>
            <a:r>
              <a:rPr lang="en-US" altLang="en-US" sz="2800" dirty="0"/>
              <a:t> </a:t>
            </a:r>
            <a:r>
              <a:rPr lang="en-US" altLang="en-US" sz="2800" dirty="0" err="1"/>
              <a:t>kênh</a:t>
            </a:r>
            <a:r>
              <a:rPr lang="en-US" altLang="en-US" sz="2800" dirty="0"/>
              <a:t> </a:t>
            </a:r>
            <a:r>
              <a:rPr lang="en-US" altLang="en-US" sz="2800" dirty="0" err="1"/>
              <a:t>truyền</a:t>
            </a:r>
            <a:r>
              <a:rPr lang="en-US" altLang="en-US" sz="2800" dirty="0"/>
              <a:t>. </a:t>
            </a:r>
          </a:p>
          <a:p>
            <a:pPr lvl="1" algn="just">
              <a:lnSpc>
                <a:spcPct val="150000"/>
              </a:lnSpc>
              <a:buFont typeface="Wingdings" panose="05000000000000000000" pitchFamily="2" charset="2"/>
              <a:buChar char="Ø"/>
            </a:pPr>
            <a:r>
              <a:rPr lang="en-US" altLang="en-US" sz="2800" dirty="0" err="1"/>
              <a:t>Yêu</a:t>
            </a:r>
            <a:r>
              <a:rPr lang="en-US" altLang="en-US" sz="2800" dirty="0"/>
              <a:t> </a:t>
            </a:r>
            <a:r>
              <a:rPr lang="en-US" altLang="en-US" sz="2800" dirty="0" err="1"/>
              <a:t>cầu</a:t>
            </a:r>
            <a:r>
              <a:rPr lang="en-US" altLang="en-US" sz="2800" dirty="0"/>
              <a:t> </a:t>
            </a:r>
            <a:r>
              <a:rPr lang="en-US" altLang="en-US" sz="2800" dirty="0" err="1"/>
              <a:t>đặt</a:t>
            </a:r>
            <a:r>
              <a:rPr lang="en-US" altLang="en-US" sz="2800" dirty="0"/>
              <a:t> </a:t>
            </a:r>
            <a:r>
              <a:rPr lang="en-US" altLang="en-US" sz="2800" dirty="0" err="1"/>
              <a:t>ra</a:t>
            </a:r>
            <a:r>
              <a:rPr lang="en-US" altLang="en-US" sz="2800" dirty="0"/>
              <a:t> </a:t>
            </a:r>
            <a:r>
              <a:rPr lang="en-US" altLang="en-US" sz="2800" dirty="0" err="1"/>
              <a:t>là</a:t>
            </a:r>
            <a:r>
              <a:rPr lang="en-US" altLang="en-US" sz="2800" dirty="0"/>
              <a:t> </a:t>
            </a:r>
            <a:r>
              <a:rPr lang="en-US" altLang="en-US" sz="2800" dirty="0" err="1"/>
              <a:t>phải</a:t>
            </a:r>
            <a:r>
              <a:rPr lang="en-US" altLang="en-US" sz="2800" dirty="0"/>
              <a:t> </a:t>
            </a:r>
            <a:r>
              <a:rPr lang="en-US" altLang="en-US" sz="2800" dirty="0" err="1"/>
              <a:t>có</a:t>
            </a:r>
            <a:r>
              <a:rPr lang="en-US" altLang="en-US" sz="2800" dirty="0"/>
              <a:t> </a:t>
            </a:r>
            <a:r>
              <a:rPr lang="en-US" altLang="en-US" sz="2800" dirty="0" err="1"/>
              <a:t>một</a:t>
            </a:r>
            <a:r>
              <a:rPr lang="en-US" altLang="en-US" sz="2800" dirty="0"/>
              <a:t> </a:t>
            </a:r>
            <a:r>
              <a:rPr lang="en-US" altLang="en-US" sz="2800" dirty="0" err="1"/>
              <a:t>cơ</a:t>
            </a:r>
            <a:r>
              <a:rPr lang="en-US" altLang="en-US" sz="2800" dirty="0"/>
              <a:t> </a:t>
            </a:r>
            <a:r>
              <a:rPr lang="en-US" altLang="en-US" sz="2800" dirty="0" err="1"/>
              <a:t>chế</a:t>
            </a:r>
            <a:r>
              <a:rPr lang="en-US" altLang="en-US" sz="2800" dirty="0"/>
              <a:t> </a:t>
            </a:r>
            <a:r>
              <a:rPr lang="en-US" altLang="en-US" sz="2800" dirty="0" err="1"/>
              <a:t>truyền</a:t>
            </a:r>
            <a:r>
              <a:rPr lang="en-US" altLang="en-US" sz="2800" dirty="0"/>
              <a:t>, </a:t>
            </a:r>
            <a:r>
              <a:rPr lang="en-US" altLang="en-US" sz="2800" dirty="0" err="1"/>
              <a:t>giao</a:t>
            </a:r>
            <a:r>
              <a:rPr lang="en-US" altLang="en-US" sz="2800" dirty="0"/>
              <a:t> </a:t>
            </a:r>
            <a:r>
              <a:rPr lang="en-US" altLang="en-US" sz="2800" dirty="0" err="1"/>
              <a:t>diện</a:t>
            </a:r>
            <a:r>
              <a:rPr lang="en-US" altLang="en-US" sz="2800" dirty="0"/>
              <a:t>  </a:t>
            </a:r>
            <a:r>
              <a:rPr lang="en-US" altLang="en-US" sz="2800" dirty="0" err="1"/>
              <a:t>thời</a:t>
            </a:r>
            <a:r>
              <a:rPr lang="en-US" altLang="en-US" sz="2800" dirty="0"/>
              <a:t> </a:t>
            </a:r>
            <a:r>
              <a:rPr lang="en-US" altLang="en-US" sz="2800" dirty="0" err="1"/>
              <a:t>gian</a:t>
            </a:r>
            <a:r>
              <a:rPr lang="en-US" altLang="en-US" sz="2800" dirty="0"/>
              <a:t>, </a:t>
            </a:r>
            <a:r>
              <a:rPr lang="en-US" altLang="en-US" sz="2800" dirty="0" err="1"/>
              <a:t>mức</a:t>
            </a:r>
            <a:r>
              <a:rPr lang="en-US" altLang="en-US" sz="2800" dirty="0"/>
              <a:t> </a:t>
            </a:r>
            <a:r>
              <a:rPr lang="en-US" altLang="en-US" sz="2800" dirty="0" err="1"/>
              <a:t>điện</a:t>
            </a:r>
            <a:r>
              <a:rPr lang="en-US" altLang="en-US" sz="2800" dirty="0"/>
              <a:t> </a:t>
            </a:r>
            <a:r>
              <a:rPr lang="en-US" altLang="en-US" sz="2800" dirty="0" err="1"/>
              <a:t>áp</a:t>
            </a:r>
            <a:r>
              <a:rPr lang="en-US" altLang="en-US" sz="2800" dirty="0"/>
              <a:t> </a:t>
            </a:r>
            <a:r>
              <a:rPr lang="en-US" altLang="en-US" sz="2800" dirty="0" err="1"/>
              <a:t>sử</a:t>
            </a:r>
            <a:r>
              <a:rPr lang="en-US" altLang="en-US" sz="2800" dirty="0"/>
              <a:t> </a:t>
            </a:r>
            <a:r>
              <a:rPr lang="en-US" altLang="en-US" sz="2800" dirty="0" err="1"/>
              <a:t>dụng</a:t>
            </a:r>
            <a:r>
              <a:rPr lang="en-US" altLang="en-US" sz="2800" dirty="0"/>
              <a:t> </a:t>
            </a:r>
            <a:r>
              <a:rPr lang="en-US" altLang="en-US" sz="2800" dirty="0" err="1"/>
              <a:t>hợp</a:t>
            </a:r>
            <a:r>
              <a:rPr lang="en-US" altLang="en-US" sz="2800" dirty="0"/>
              <a:t> </a:t>
            </a:r>
            <a:r>
              <a:rPr lang="en-US" altLang="en-US" sz="2800" dirty="0" err="1"/>
              <a:t>lý</a:t>
            </a:r>
            <a:r>
              <a:rPr lang="en-US" altLang="en-US" sz="2800" dirty="0"/>
              <a:t>, </a:t>
            </a:r>
            <a:r>
              <a:rPr lang="en-US" altLang="en-US" sz="2800" dirty="0" err="1"/>
              <a:t>tương</a:t>
            </a:r>
            <a:r>
              <a:rPr lang="en-US" altLang="en-US" sz="2800" dirty="0"/>
              <a:t> </a:t>
            </a:r>
            <a:r>
              <a:rPr lang="en-US" altLang="en-US" sz="2800" dirty="0" err="1"/>
              <a:t>thích</a:t>
            </a:r>
            <a:r>
              <a:rPr lang="en-US" altLang="en-US" sz="2800" dirty="0"/>
              <a:t> </a:t>
            </a:r>
            <a:r>
              <a:rPr lang="en-US" altLang="en-US" sz="2800" dirty="0" err="1"/>
              <a:t>với</a:t>
            </a:r>
            <a:r>
              <a:rPr lang="en-US" altLang="en-US" sz="2800" dirty="0"/>
              <a:t> </a:t>
            </a:r>
            <a:r>
              <a:rPr lang="en-US" altLang="en-US" sz="2800" dirty="0" err="1"/>
              <a:t>các</a:t>
            </a:r>
            <a:r>
              <a:rPr lang="en-US" altLang="en-US" sz="2800" dirty="0"/>
              <a:t> </a:t>
            </a:r>
            <a:r>
              <a:rPr lang="en-US" altLang="en-US" sz="2800" dirty="0" err="1"/>
              <a:t>phương</a:t>
            </a:r>
            <a:r>
              <a:rPr lang="en-US" altLang="en-US" sz="2800" dirty="0"/>
              <a:t> </a:t>
            </a:r>
            <a:r>
              <a:rPr lang="en-US" altLang="en-US" sz="2800" dirty="0" err="1"/>
              <a:t>tiện</a:t>
            </a:r>
            <a:r>
              <a:rPr lang="en-US" altLang="en-US" sz="2800" dirty="0"/>
              <a:t> </a:t>
            </a:r>
            <a:r>
              <a:rPr lang="en-US" altLang="en-US" sz="2800" dirty="0" err="1"/>
              <a:t>truyền</a:t>
            </a:r>
            <a:r>
              <a:rPr lang="en-US" altLang="en-US" sz="2800" dirty="0"/>
              <a:t> </a:t>
            </a:r>
            <a:r>
              <a:rPr lang="en-US" altLang="en-US" sz="2800" dirty="0" err="1"/>
              <a:t>dẫn</a:t>
            </a:r>
            <a:r>
              <a:rPr lang="en-US" altLang="en-US" sz="2800" dirty="0"/>
              <a:t> </a:t>
            </a:r>
            <a:r>
              <a:rPr lang="en-US" altLang="en-US" sz="2800" dirty="0" err="1"/>
              <a:t>bên</a:t>
            </a:r>
            <a:r>
              <a:rPr lang="en-US" altLang="en-US" sz="2800" dirty="0"/>
              <a:t> </a:t>
            </a:r>
            <a:r>
              <a:rPr lang="en-US" altLang="en-US" sz="2800" dirty="0" err="1"/>
              <a:t>dưới</a:t>
            </a:r>
            <a:r>
              <a:rPr lang="en-US" altLang="en-US" sz="2800" dirty="0"/>
              <a:t>.</a:t>
            </a:r>
          </a:p>
          <a:p>
            <a:endParaRPr lang="en-US" dirty="0"/>
          </a:p>
        </p:txBody>
      </p:sp>
    </p:spTree>
    <p:extLst>
      <p:ext uri="{BB962C8B-B14F-4D97-AF65-F5344CB8AC3E}">
        <p14:creationId xmlns:p14="http://schemas.microsoft.com/office/powerpoint/2010/main" val="41251442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Phương </a:t>
            </a:r>
            <a:r>
              <a:rPr lang="en-GB" dirty="0" err="1" smtClean="0"/>
              <a:t>tiện</a:t>
            </a:r>
            <a:r>
              <a:rPr lang="en-GB" dirty="0" smtClean="0"/>
              <a:t> </a:t>
            </a:r>
            <a:r>
              <a:rPr lang="en-GB" dirty="0" err="1" smtClean="0"/>
              <a:t>truyền</a:t>
            </a:r>
            <a:r>
              <a:rPr lang="en-GB" dirty="0" smtClean="0"/>
              <a:t> </a:t>
            </a:r>
            <a:r>
              <a:rPr lang="en-GB" dirty="0" err="1" smtClean="0"/>
              <a:t>dữ</a:t>
            </a:r>
            <a:r>
              <a:rPr lang="en-GB" dirty="0" smtClean="0"/>
              <a:t> liệu</a:t>
            </a:r>
            <a:endParaRPr lang="en-GB" dirty="0"/>
          </a:p>
        </p:txBody>
      </p:sp>
      <p:sp>
        <p:nvSpPr>
          <p:cNvPr id="4" name="Content Placeholder 3"/>
          <p:cNvSpPr>
            <a:spLocks noGrp="1"/>
          </p:cNvSpPr>
          <p:nvPr>
            <p:ph sz="half" idx="1"/>
          </p:nvPr>
        </p:nvSpPr>
        <p:spPr/>
        <p:txBody>
          <a:bodyPr/>
          <a:lstStyle/>
          <a:p>
            <a:r>
              <a:rPr lang="en-GB" dirty="0" smtClean="0"/>
              <a:t>Hữu </a:t>
            </a:r>
            <a:r>
              <a:rPr lang="en-GB" dirty="0" err="1" smtClean="0"/>
              <a:t>tuyến</a:t>
            </a:r>
            <a:endParaRPr lang="en-GB" dirty="0" smtClean="0"/>
          </a:p>
          <a:p>
            <a:pPr lvl="1"/>
            <a:r>
              <a:rPr lang="en-GB" dirty="0" err="1" smtClean="0"/>
              <a:t>Cáp</a:t>
            </a:r>
            <a:r>
              <a:rPr lang="en-GB" dirty="0" smtClean="0"/>
              <a:t> </a:t>
            </a:r>
            <a:r>
              <a:rPr lang="en-GB" dirty="0" err="1" smtClean="0"/>
              <a:t>xoắn</a:t>
            </a:r>
            <a:r>
              <a:rPr lang="en-GB" dirty="0" smtClean="0"/>
              <a:t> </a:t>
            </a:r>
            <a:r>
              <a:rPr lang="en-GB" dirty="0" err="1" smtClean="0"/>
              <a:t>đôi</a:t>
            </a:r>
            <a:endParaRPr lang="en-GB" dirty="0" smtClean="0"/>
          </a:p>
          <a:p>
            <a:pPr lvl="1"/>
            <a:r>
              <a:rPr lang="en-GB" dirty="0" err="1" smtClean="0"/>
              <a:t>Cáp</a:t>
            </a:r>
            <a:r>
              <a:rPr lang="en-GB" dirty="0" smtClean="0"/>
              <a:t> </a:t>
            </a:r>
            <a:r>
              <a:rPr lang="en-GB" dirty="0" err="1" smtClean="0"/>
              <a:t>đồng</a:t>
            </a:r>
            <a:r>
              <a:rPr lang="en-GB" dirty="0" smtClean="0"/>
              <a:t> </a:t>
            </a:r>
            <a:r>
              <a:rPr lang="en-GB" dirty="0" err="1" smtClean="0"/>
              <a:t>trục</a:t>
            </a:r>
            <a:endParaRPr lang="en-GB" dirty="0" smtClean="0"/>
          </a:p>
          <a:p>
            <a:pPr lvl="1"/>
            <a:r>
              <a:rPr lang="en-GB" dirty="0" err="1" smtClean="0"/>
              <a:t>Cáp</a:t>
            </a:r>
            <a:r>
              <a:rPr lang="en-GB" dirty="0" smtClean="0"/>
              <a:t> </a:t>
            </a:r>
            <a:r>
              <a:rPr lang="en-GB" dirty="0" err="1" smtClean="0"/>
              <a:t>quang</a:t>
            </a:r>
            <a:endParaRPr lang="en-GB" dirty="0"/>
          </a:p>
        </p:txBody>
      </p:sp>
      <p:sp>
        <p:nvSpPr>
          <p:cNvPr id="5" name="Content Placeholder 4"/>
          <p:cNvSpPr>
            <a:spLocks noGrp="1"/>
          </p:cNvSpPr>
          <p:nvPr>
            <p:ph sz="half" idx="2"/>
          </p:nvPr>
        </p:nvSpPr>
        <p:spPr/>
        <p:txBody>
          <a:bodyPr/>
          <a:lstStyle/>
          <a:p>
            <a:r>
              <a:rPr lang="en-GB" dirty="0" err="1" smtClean="0"/>
              <a:t>Vô</a:t>
            </a:r>
            <a:r>
              <a:rPr lang="en-GB" dirty="0" smtClean="0"/>
              <a:t> </a:t>
            </a:r>
            <a:r>
              <a:rPr lang="en-GB" dirty="0" err="1" smtClean="0"/>
              <a:t>tuyến</a:t>
            </a:r>
            <a:endParaRPr lang="en-GB" dirty="0" smtClean="0"/>
          </a:p>
          <a:p>
            <a:pPr lvl="1"/>
            <a:r>
              <a:rPr lang="en-GB" dirty="0" err="1" smtClean="0"/>
              <a:t>Sóng</a:t>
            </a:r>
            <a:r>
              <a:rPr lang="en-GB" dirty="0" smtClean="0"/>
              <a:t> </a:t>
            </a:r>
            <a:r>
              <a:rPr lang="en-GB" dirty="0" err="1" smtClean="0"/>
              <a:t>vô</a:t>
            </a:r>
            <a:r>
              <a:rPr lang="en-GB" dirty="0" smtClean="0"/>
              <a:t> </a:t>
            </a:r>
            <a:r>
              <a:rPr lang="en-GB" dirty="0" err="1" smtClean="0"/>
              <a:t>tuyến</a:t>
            </a:r>
            <a:endParaRPr lang="en-GB" dirty="0" smtClean="0"/>
          </a:p>
          <a:p>
            <a:pPr lvl="1"/>
            <a:r>
              <a:rPr lang="en-GB" dirty="0" err="1" smtClean="0"/>
              <a:t>Sóng</a:t>
            </a:r>
            <a:r>
              <a:rPr lang="en-GB" dirty="0" smtClean="0"/>
              <a:t> </a:t>
            </a:r>
            <a:r>
              <a:rPr lang="en-GB" dirty="0" err="1" smtClean="0"/>
              <a:t>viba</a:t>
            </a:r>
            <a:endParaRPr lang="en-GB" dirty="0" smtClean="0"/>
          </a:p>
          <a:p>
            <a:pPr lvl="1"/>
            <a:r>
              <a:rPr lang="en-GB" dirty="0" err="1" smtClean="0"/>
              <a:t>Sóng</a:t>
            </a:r>
            <a:r>
              <a:rPr lang="en-GB" dirty="0" smtClean="0"/>
              <a:t> </a:t>
            </a:r>
            <a:r>
              <a:rPr lang="en-GB" dirty="0" err="1" smtClean="0"/>
              <a:t>hồng</a:t>
            </a:r>
            <a:r>
              <a:rPr lang="en-GB" dirty="0" smtClean="0"/>
              <a:t> </a:t>
            </a:r>
            <a:r>
              <a:rPr lang="en-GB" dirty="0" err="1" smtClean="0"/>
              <a:t>ngoại</a:t>
            </a:r>
            <a:endParaRPr lang="en-GB" dirty="0" smtClean="0"/>
          </a:p>
        </p:txBody>
      </p:sp>
    </p:spTree>
    <p:extLst>
      <p:ext uri="{BB962C8B-B14F-4D97-AF65-F5344CB8AC3E}">
        <p14:creationId xmlns:p14="http://schemas.microsoft.com/office/powerpoint/2010/main" val="16408153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1074</TotalTime>
  <Words>1240</Words>
  <Application>Microsoft Office PowerPoint</Application>
  <PresentationFormat>On-screen Show (4:3)</PresentationFormat>
  <Paragraphs>165</Paragraphs>
  <Slides>24</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Solstice</vt:lpstr>
      <vt:lpstr>Bitmap Image</vt:lpstr>
      <vt:lpstr>TẦNG VẬT LÝ</vt:lpstr>
      <vt:lpstr>Chương 2: Tầng vật lý</vt:lpstr>
      <vt:lpstr>Chương 2: Tầng vật lý</vt:lpstr>
      <vt:lpstr>2.1 Tổng quan về tầng vật lý</vt:lpstr>
      <vt:lpstr>2.1.1. Sự đóng gói dữ liệu</vt:lpstr>
      <vt:lpstr>2.1.2. Mô hình truyền dữ liệu cơ bản </vt:lpstr>
      <vt:lpstr>Mô hình truyền dữ liệu cơ bản</vt:lpstr>
      <vt:lpstr>2.2. Chức năng của tầng vật lý </vt:lpstr>
      <vt:lpstr>Phương tiện truyền dữ liệu</vt:lpstr>
      <vt:lpstr>Cáp xoắn đôi</vt:lpstr>
      <vt:lpstr>Cáp đồng trục</vt:lpstr>
      <vt:lpstr>Cáp quang</vt:lpstr>
      <vt:lpstr>Đường truyền vô tuyến (không dây)</vt:lpstr>
      <vt:lpstr>Đường truyền vô tuyến (không dây)</vt:lpstr>
      <vt:lpstr>Wi-Fi (IEEE 802.11)</vt:lpstr>
      <vt:lpstr>2.4. Mã đường truyền</vt:lpstr>
      <vt:lpstr>PowerPoint Presentation</vt:lpstr>
      <vt:lpstr>2.4. Mã đường truyền</vt:lpstr>
      <vt:lpstr>2.4. Mã đường truyền</vt:lpstr>
      <vt:lpstr>2.5 Kỹ thuật ghép kênh và phân kênh  </vt:lpstr>
      <vt:lpstr>Ghép kênh và [ giải mã] phân kênh </vt:lpstr>
      <vt:lpstr>Ghép kênh phân chia theo tần số</vt:lpstr>
      <vt:lpstr>Ghép kênh phân chia theo thời gian </vt:lpstr>
      <vt:lpstr>2.6 Tổng kết chương 2</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 Tầng vật lý</dc:title>
  <dc:creator>VHIT</dc:creator>
  <cp:lastModifiedBy>NKCHI</cp:lastModifiedBy>
  <cp:revision>91</cp:revision>
  <dcterms:created xsi:type="dcterms:W3CDTF">2020-08-27T07:15:53Z</dcterms:created>
  <dcterms:modified xsi:type="dcterms:W3CDTF">2021-08-30T04:32:51Z</dcterms:modified>
</cp:coreProperties>
</file>