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66" r:id="rId4"/>
    <p:sldId id="271" r:id="rId5"/>
    <p:sldId id="272" r:id="rId6"/>
    <p:sldId id="267" r:id="rId7"/>
    <p:sldId id="258" r:id="rId8"/>
    <p:sldId id="262" r:id="rId9"/>
    <p:sldId id="299" r:id="rId10"/>
    <p:sldId id="296" r:id="rId11"/>
    <p:sldId id="295" r:id="rId12"/>
    <p:sldId id="288" r:id="rId13"/>
    <p:sldId id="263" r:id="rId14"/>
    <p:sldId id="264" r:id="rId15"/>
    <p:sldId id="280" r:id="rId16"/>
    <p:sldId id="284" r:id="rId17"/>
    <p:sldId id="283" r:id="rId18"/>
    <p:sldId id="286" r:id="rId19"/>
    <p:sldId id="293" r:id="rId20"/>
    <p:sldId id="290" r:id="rId21"/>
    <p:sldId id="294" r:id="rId22"/>
    <p:sldId id="282" r:id="rId23"/>
    <p:sldId id="269" r:id="rId24"/>
    <p:sldId id="277" r:id="rId25"/>
    <p:sldId id="278" r:id="rId26"/>
    <p:sldId id="276" r:id="rId27"/>
    <p:sldId id="270" r:id="rId28"/>
    <p:sldId id="275" r:id="rId29"/>
    <p:sldId id="298" r:id="rId30"/>
    <p:sldId id="274" r:id="rId31"/>
    <p:sldId id="268" r:id="rId32"/>
    <p:sldId id="279" r:id="rId33"/>
    <p:sldId id="291" r:id="rId34"/>
    <p:sldId id="292" r:id="rId35"/>
    <p:sldId id="281" r:id="rId36"/>
    <p:sldId id="300" r:id="rId37"/>
    <p:sldId id="301" r:id="rId38"/>
    <p:sldId id="265" r:id="rId39"/>
    <p:sldId id="302" r:id="rId40"/>
    <p:sldId id="303" r:id="rId41"/>
    <p:sldId id="273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izhaodi" initials="q" lastIdx="12" clrIdx="0">
    <p:extLst>
      <p:ext uri="{19B8F6BF-5375-455C-9EA6-DF929625EA0E}">
        <p15:presenceInfo xmlns:p15="http://schemas.microsoft.com/office/powerpoint/2012/main" userId="qizhaod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4874" autoAdjust="0"/>
  </p:normalViewPr>
  <p:slideViewPr>
    <p:cSldViewPr snapToGrid="0">
      <p:cViewPr varScale="1">
        <p:scale>
          <a:sx n="53" d="100"/>
          <a:sy n="53" d="100"/>
        </p:scale>
        <p:origin x="11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F23DDD-CB2A-4C5C-BF5B-DBB9AC5A1B15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A1041-564F-4FF1-9F9C-724BE4F793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863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语音的语种识别，最多的信息还是来自于语音而不是文本。</a:t>
            </a:r>
          </a:p>
          <a:p>
            <a:r>
              <a:rPr lang="zh-CN" altLang="en-US" dirty="0" smtClean="0"/>
              <a:t>首先，不同的语言具有的音素就有很大的不同。</a:t>
            </a:r>
          </a:p>
          <a:p>
            <a:r>
              <a:rPr lang="zh-CN" altLang="en-US" dirty="0" smtClean="0"/>
              <a:t>其次，即使是相同的音素，在不同语言中音素的排列方式也有不同。</a:t>
            </a:r>
          </a:p>
          <a:p>
            <a:r>
              <a:rPr lang="zh-CN" altLang="en-US" dirty="0" smtClean="0"/>
              <a:t>所以，最简单的语种识别，是对于每种目标语言做一个音素识别器（</a:t>
            </a:r>
            <a:r>
              <a:rPr lang="en-US" altLang="zh-CN" dirty="0" smtClean="0"/>
              <a:t>phone recognizer</a:t>
            </a:r>
            <a:r>
              <a:rPr lang="zh-CN" altLang="en-US" dirty="0" smtClean="0"/>
              <a:t>），哪种语言的音素识别器给出的似然值最大，就判断为哪种语言。</a:t>
            </a:r>
          </a:p>
          <a:p>
            <a:r>
              <a:rPr lang="zh-CN" altLang="en-US" dirty="0" smtClean="0"/>
              <a:t>在音素识别器内部，则需要一个</a:t>
            </a:r>
            <a:r>
              <a:rPr lang="en-US" altLang="zh-CN" dirty="0" smtClean="0"/>
              <a:t>acoustic model</a:t>
            </a:r>
            <a:r>
              <a:rPr lang="zh-CN" altLang="en-US" dirty="0" smtClean="0"/>
              <a:t>（每个音素的发音模型）和音素级别的</a:t>
            </a:r>
            <a:r>
              <a:rPr lang="en-US" altLang="zh-CN" dirty="0" smtClean="0"/>
              <a:t>language model</a:t>
            </a:r>
            <a:r>
              <a:rPr lang="zh-CN" altLang="en-US" dirty="0" smtClean="0"/>
              <a:t>（什么样的音素可以与什么样的音素连接）。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A1041-564F-4FF1-9F9C-724BE4F7931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3645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专注于重音识别问题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。孪生神经网络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旨在学习输入表示对之间的相似性函数。该架构由两个具有共享权重的相同神经网络组成，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A1041-564F-4FF1-9F9C-724BE4F7931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583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以往的语言识别系统独立地模拟不同级别的信息，例如声学，韵律等，并且有将模型融合提高区分性。然而，由于以相同的方式处理所有语言，但是语种之间的可区分性是不同的，所以这篇文章就提出了一种分层框架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A1041-564F-4FF1-9F9C-724BE4F7931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8232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SBN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堆叠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瓶颈特征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A1041-564F-4FF1-9F9C-724BE4F7931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4503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主要区别在于</a:t>
            </a:r>
            <a:r>
              <a:rPr lang="en-US" altLang="zh-CN" dirty="0" smtClean="0"/>
              <a:t>PTN</a:t>
            </a:r>
            <a:r>
              <a:rPr lang="zh-CN" altLang="en-US" dirty="0" smtClean="0"/>
              <a:t>方法使用帧级语音特征，而</a:t>
            </a:r>
            <a:r>
              <a:rPr lang="en-US" altLang="zh-CN" dirty="0" smtClean="0"/>
              <a:t>PRLM</a:t>
            </a:r>
            <a:r>
              <a:rPr lang="zh-CN" altLang="en-US" dirty="0" smtClean="0"/>
              <a:t>方法使用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级语音序列</a:t>
            </a:r>
            <a:r>
              <a:rPr lang="en-US" altLang="zh-CN" dirty="0" smtClean="0"/>
              <a:t>;</a:t>
            </a:r>
            <a:r>
              <a:rPr lang="zh-CN" altLang="en-US" dirty="0" smtClean="0"/>
              <a:t>而且在</a:t>
            </a:r>
            <a:r>
              <a:rPr lang="en-US" altLang="zh-CN" dirty="0" smtClean="0"/>
              <a:t>PTN</a:t>
            </a:r>
            <a:r>
              <a:rPr lang="zh-CN" altLang="en-US" dirty="0" smtClean="0"/>
              <a:t>方法</a:t>
            </a:r>
            <a:r>
              <a:rPr lang="zh-CN" altLang="en-US" dirty="0" smtClean="0"/>
              <a:t>中表示为连续的语音向量而不是离散的语音符号。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A1041-564F-4FF1-9F9C-724BE4F7931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920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1s:ivector eer:19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ptn</a:t>
            </a:r>
            <a:r>
              <a:rPr lang="en-US" altLang="zh-CN" dirty="0" smtClean="0"/>
              <a:t> eer:9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A1041-564F-4FF1-9F9C-724BE4F79310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7653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A1041-564F-4FF1-9F9C-724BE4F79310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8812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与简单的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相比，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LDA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是以字典学习的，更能表示出全局分布情况。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A1041-564F-4FF1-9F9C-724BE4F79310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3151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LDE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层模仿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GMM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Supervector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的机制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字典可以是语言模型，词袋，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GMM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VQ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矢量量化（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VQ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）模型，是最简单的与文本无关的字典模型之一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每个特征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帧可以分配权重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wtc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到每一分量μ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和相应的残差矢量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A1041-564F-4FF1-9F9C-724BE4F79310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7622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A1041-564F-4FF1-9F9C-724BE4F79310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5903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dirty="0" smtClean="0"/>
              <a:t>并且仅训练新参数集</a:t>
            </a:r>
            <a:r>
              <a:rPr lang="en-US" altLang="zh-CN" dirty="0" err="1" smtClean="0"/>
              <a:t>wk</a:t>
            </a:r>
            <a:r>
              <a:rPr lang="en-US" altLang="zh-CN" dirty="0" smtClean="0"/>
              <a:t> + 1</a:t>
            </a:r>
            <a:r>
              <a:rPr lang="zh-CN" altLang="zh-CN" dirty="0" smtClean="0"/>
              <a:t>，</a:t>
            </a:r>
            <a:r>
              <a:rPr lang="en-US" altLang="zh-CN" dirty="0" smtClean="0"/>
              <a:t>...</a:t>
            </a:r>
            <a:r>
              <a:rPr lang="zh-CN" altLang="zh-CN" dirty="0" smtClean="0"/>
              <a:t>，</a:t>
            </a:r>
            <a:r>
              <a:rPr lang="en-US" altLang="zh-CN" dirty="0" err="1" smtClean="0"/>
              <a:t>wk</a:t>
            </a:r>
            <a:r>
              <a:rPr lang="en-US" altLang="zh-CN" dirty="0" smtClean="0"/>
              <a:t> + m</a:t>
            </a:r>
            <a:r>
              <a:rPr lang="zh-CN" altLang="zh-CN" dirty="0" smtClean="0"/>
              <a:t>，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A1041-564F-4FF1-9F9C-724BE4F79310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315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语种识别的基本框架是先提取不同层次的特征，然后送到分类器里做判决，常用的方案有</a:t>
            </a:r>
            <a:r>
              <a:rPr lang="en-US" altLang="zh-CN" dirty="0" smtClean="0"/>
              <a:t>GMM-UBM</a:t>
            </a:r>
            <a:r>
              <a:rPr lang="zh-CN" altLang="en-US" dirty="0" smtClean="0"/>
              <a:t>、并行音素识别等。一般来说，不同语种的语料并不均衡，发音的方式也各具特色。语种识别的难点在于对小语种训练准确的音素模型，并根据各个语言的特点，采用最具有鉴别信息的特征进行判决，比如汉语的声调，法语的“法式小舌音”。</a:t>
            </a:r>
            <a:endParaRPr lang="en-US" altLang="zh-CN" dirty="0" smtClean="0"/>
          </a:p>
          <a:p>
            <a:r>
              <a:rPr lang="zh-CN" altLang="en-US" smtClean="0"/>
              <a:t>学习分布信息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A1041-564F-4FF1-9F9C-724BE4F7931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3876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A1041-564F-4FF1-9F9C-724BE4F79310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151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A1041-564F-4FF1-9F9C-724BE4F79310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509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A1041-564F-4FF1-9F9C-724BE4F79310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5934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A1041-564F-4FF1-9F9C-724BE4F79310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058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对于</a:t>
            </a:r>
            <a:r>
              <a:rPr lang="en-US" altLang="zh-CN" dirty="0" smtClean="0"/>
              <a:t>LID</a:t>
            </a:r>
            <a:r>
              <a:rPr lang="zh-CN" altLang="en-US" dirty="0" smtClean="0"/>
              <a:t>任务，这些语音功能可以分为两大类：口语</a:t>
            </a:r>
            <a:r>
              <a:rPr lang="en-US" altLang="zh-CN" dirty="0" smtClean="0"/>
              <a:t>spoken</a:t>
            </a:r>
            <a:r>
              <a:rPr lang="zh-CN" altLang="en-US" dirty="0" smtClean="0"/>
              <a:t>水平和词汇水平</a:t>
            </a:r>
            <a:r>
              <a:rPr lang="en-US" altLang="zh-CN" dirty="0" smtClean="0"/>
              <a:t>[2,12]</a:t>
            </a:r>
            <a:r>
              <a:rPr lang="zh-CN" altLang="en-US" dirty="0" smtClean="0"/>
              <a:t>。 人类语音的口语水平特征包含声学，语音，语音和韵律信息</a:t>
            </a:r>
            <a:r>
              <a:rPr lang="en-US" altLang="zh-CN" dirty="0" smtClean="0"/>
              <a:t>acoustic, phonetic, </a:t>
            </a:r>
            <a:r>
              <a:rPr lang="en-US" altLang="zh-CN" dirty="0" err="1" smtClean="0"/>
              <a:t>phonotactic</a:t>
            </a:r>
            <a:r>
              <a:rPr lang="en-US" altLang="zh-CN" dirty="0" smtClean="0"/>
              <a:t> and prosodic</a:t>
            </a:r>
            <a:r>
              <a:rPr lang="zh-CN" altLang="en-US" dirty="0" smtClean="0"/>
              <a:t>，并且可以直接从原始语音中获得。在单词级别中，每种不同语言之间最重要的差异是它们使用不同的单词，即不同的词汇表。 每种语言都有自己的单词词根和词典，因此单词级别功能包含形态，句法和语法信息</a:t>
            </a:r>
            <a:r>
              <a:rPr lang="en-US" altLang="zh-CN" dirty="0" smtClean="0"/>
              <a:t>morphology, syntax and grammar information , morphology</a:t>
            </a:r>
            <a:r>
              <a:rPr lang="zh-CN" altLang="en-US" dirty="0" smtClean="0"/>
              <a:t>（形态学）又称词法。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A1041-564F-4FF1-9F9C-724BE4F7931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485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2018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TAM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：首先，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FDLP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包络序列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𝑠𝑖[𝑔]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乘以汉明窗口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𝑤ℎ[𝑧]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，然后在窗口平均为……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TCM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TCM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是给定时间范围内的加权平均（质心）幅度，给定为 ……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：为了获得关于每个窗口的质心的质心大小变化的抽象表示，……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A1041-564F-4FF1-9F9C-724BE4F7931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2011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A1041-564F-4FF1-9F9C-724BE4F7931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442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Cavg</a:t>
            </a:r>
            <a:r>
              <a:rPr lang="zh-CN" altLang="en-US" dirty="0" smtClean="0"/>
              <a:t>相对于基线系统的相对改进高达</a:t>
            </a:r>
            <a:r>
              <a:rPr lang="en-US" altLang="zh-CN" dirty="0" smtClean="0"/>
              <a:t>70</a:t>
            </a:r>
            <a:r>
              <a:rPr lang="zh-CN" altLang="en-US" dirty="0" smtClean="0"/>
              <a:t>％。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A1041-564F-4FF1-9F9C-724BE4F7931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562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之后又随即提出了</a:t>
            </a:r>
            <a:r>
              <a:rPr lang="en-US" altLang="zh-CN" dirty="0" smtClean="0"/>
              <a:t>GRU,</a:t>
            </a:r>
            <a:r>
              <a:rPr lang="zh-CN" altLang="en-US" dirty="0" smtClean="0"/>
              <a:t>与对短时有效的双向</a:t>
            </a:r>
            <a:r>
              <a:rPr lang="en-US" altLang="zh-CN" dirty="0" err="1" smtClean="0"/>
              <a:t>lstm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A1041-564F-4FF1-9F9C-724BE4F7931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087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A1041-564F-4FF1-9F9C-724BE4F7931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7991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提出的方法在用于口语识别的</a:t>
            </a:r>
            <a:r>
              <a:rPr lang="en-US" altLang="zh-CN" dirty="0" smtClean="0"/>
              <a:t>NIST 2015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-vector</a:t>
            </a:r>
            <a:r>
              <a:rPr lang="zh-CN" altLang="en-US" dirty="0" smtClean="0"/>
              <a:t>挑战数据集上获得了</a:t>
            </a:r>
            <a:r>
              <a:rPr lang="en-US" altLang="zh-CN" dirty="0" smtClean="0"/>
              <a:t>29.7</a:t>
            </a:r>
            <a:r>
              <a:rPr lang="zh-CN" altLang="en-US" dirty="0" smtClean="0"/>
              <a:t>％和</a:t>
            </a:r>
            <a:r>
              <a:rPr lang="en-US" altLang="zh-CN" dirty="0" smtClean="0"/>
              <a:t>31.8</a:t>
            </a:r>
            <a:r>
              <a:rPr lang="zh-CN" altLang="en-US" dirty="0" smtClean="0"/>
              <a:t>％的相对改进。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A1041-564F-4FF1-9F9C-724BE4F7931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982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C32D-25DA-421F-B9A0-F1B2FDF55F41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BE4A-0D62-401C-B750-1CC85FD8DF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452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C32D-25DA-421F-B9A0-F1B2FDF55F41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BE4A-0D62-401C-B750-1CC85FD8DF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094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C32D-25DA-421F-B9A0-F1B2FDF55F41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BE4A-0D62-401C-B750-1CC85FD8DF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446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C32D-25DA-421F-B9A0-F1B2FDF55F41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BE4A-0D62-401C-B750-1CC85FD8DF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497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C32D-25DA-421F-B9A0-F1B2FDF55F41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BE4A-0D62-401C-B750-1CC85FD8DF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668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C32D-25DA-421F-B9A0-F1B2FDF55F41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BE4A-0D62-401C-B750-1CC85FD8DF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349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C32D-25DA-421F-B9A0-F1B2FDF55F41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BE4A-0D62-401C-B750-1CC85FD8DF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550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C32D-25DA-421F-B9A0-F1B2FDF55F41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BE4A-0D62-401C-B750-1CC85FD8DF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619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C32D-25DA-421F-B9A0-F1B2FDF55F41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BE4A-0D62-401C-B750-1CC85FD8DF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588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C32D-25DA-421F-B9A0-F1B2FDF55F41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BE4A-0D62-401C-B750-1CC85FD8DF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246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C32D-25DA-421F-B9A0-F1B2FDF55F41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BE4A-0D62-401C-B750-1CC85FD8DF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330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EC32D-25DA-421F-B9A0-F1B2FDF55F41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ABE4A-0D62-401C-B750-1CC85FD8DF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429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54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Language </a:t>
            </a:r>
            <a:r>
              <a:rPr lang="en-US" altLang="zh-CN" sz="5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identification</a:t>
            </a:r>
            <a:br>
              <a:rPr lang="en-US" altLang="zh-CN" sz="5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CN" sz="5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and</a:t>
            </a:r>
            <a:endParaRPr lang="zh-CN" altLang="en-US" sz="54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zh-CN" sz="5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Emotion </a:t>
            </a:r>
            <a:r>
              <a:rPr lang="en-US" altLang="zh-CN" sz="54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recognition </a:t>
            </a:r>
            <a:endParaRPr lang="zh-CN" altLang="en-US" sz="54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434138" y="5349875"/>
            <a:ext cx="35132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Reporter: </a:t>
            </a:r>
            <a:r>
              <a:rPr lang="zh-CN" altLang="en-US" sz="2400" dirty="0" smtClean="0"/>
              <a:t>齐诏娣</a:t>
            </a:r>
            <a:endParaRPr lang="en-US" altLang="zh-CN" sz="2400" dirty="0" smtClean="0"/>
          </a:p>
          <a:p>
            <a:r>
              <a:rPr lang="en-US" altLang="zh-CN" sz="2400" dirty="0" smtClean="0"/>
              <a:t>Email: zdqi0707@163.com</a:t>
            </a:r>
            <a:endParaRPr lang="en-US" altLang="zh-CN" sz="2400" dirty="0" smtClean="0"/>
          </a:p>
          <a:p>
            <a:r>
              <a:rPr lang="en-US" altLang="zh-CN" sz="2400" dirty="0" smtClean="0"/>
              <a:t>Data: 2018.11.21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2266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- IFCC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265" y="2234486"/>
            <a:ext cx="6991470" cy="371874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684486" y="6343135"/>
            <a:ext cx="68204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2018, on </a:t>
            </a:r>
            <a:r>
              <a:rPr lang="en-US" altLang="zh-CN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the importance of analytic phase of speech signals in spoken language recognition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9879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4136" y="697833"/>
            <a:ext cx="10387264" cy="1419724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>
                <a:solidFill>
                  <a:schemeClr val="tx2"/>
                </a:solidFill>
              </a:rPr>
              <a:t>基于神经网络的</a:t>
            </a:r>
            <a:r>
              <a:rPr kumimoji="1" lang="zh-CN" altLang="en-US" dirty="0">
                <a:solidFill>
                  <a:schemeClr val="tx2"/>
                </a:solidFill>
              </a:rPr>
              <a:t>语种</a:t>
            </a:r>
            <a:r>
              <a:rPr kumimoji="1" lang="zh-CN" altLang="en-US" dirty="0">
                <a:solidFill>
                  <a:schemeClr val="tx2"/>
                </a:solidFill>
              </a:rPr>
              <a:t>识别</a:t>
            </a:r>
            <a:r>
              <a:rPr kumimoji="1" lang="en-US" altLang="zh-CN" sz="3200" dirty="0" smtClean="0">
                <a:solidFill>
                  <a:schemeClr val="tx2"/>
                </a:solidFill>
              </a:rPr>
              <a:t/>
            </a:r>
            <a:br>
              <a:rPr kumimoji="1" lang="en-US" altLang="zh-CN" sz="3200" dirty="0" smtClean="0">
                <a:solidFill>
                  <a:schemeClr val="tx2"/>
                </a:solidFill>
              </a:rPr>
            </a:br>
            <a:r>
              <a:rPr kumimoji="1" lang="zh-CN" altLang="en-US" dirty="0">
                <a:solidFill>
                  <a:schemeClr val="tx2"/>
                </a:solidFill>
              </a:rPr>
              <a:t/>
            </a:r>
            <a:br>
              <a:rPr kumimoji="1" lang="zh-CN" altLang="en-US" dirty="0">
                <a:solidFill>
                  <a:schemeClr val="tx2"/>
                </a:solidFill>
              </a:rPr>
            </a:br>
            <a:r>
              <a:rPr lang="en-US" altLang="zh-CN" sz="3200" dirty="0"/>
              <a:t>- </a:t>
            </a:r>
            <a:r>
              <a:rPr lang="en-US" altLang="zh-CN" sz="3200" dirty="0" err="1"/>
              <a:t>ivector</a:t>
            </a:r>
            <a:r>
              <a:rPr lang="en-US" altLang="zh-CN" sz="3200" dirty="0"/>
              <a:t> </a:t>
            </a:r>
            <a:r>
              <a:rPr lang="en-US" altLang="zh-CN" sz="3200" dirty="0">
                <a:sym typeface="Wingdings" panose="05000000000000000000" pitchFamily="2" charset="2"/>
              </a:rPr>
              <a:t> DNN</a:t>
            </a:r>
            <a:endParaRPr lang="zh-CN" altLang="en-US" sz="3200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053" y="2117558"/>
            <a:ext cx="5883442" cy="392229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277978" y="6192210"/>
            <a:ext cx="7467602" cy="465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2018, </a:t>
            </a:r>
            <a:r>
              <a:rPr lang="en-US" altLang="zh-CN" sz="1400" kern="1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iccasp</a:t>
            </a:r>
            <a:r>
              <a:rPr lang="en-US" altLang="zh-CN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, Exploiting </a:t>
            </a:r>
            <a:r>
              <a:rPr lang="en-US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convolutional neural networks for </a:t>
            </a:r>
            <a:r>
              <a:rPr lang="en-US" altLang="zh-CN" sz="14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phonotactic</a:t>
            </a:r>
            <a:r>
              <a:rPr lang="en-US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based dialect identification</a:t>
            </a:r>
            <a:endParaRPr lang="zh-CN" altLang="zh-CN" sz="1400" kern="1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18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- RNN</a:t>
            </a:r>
            <a:r>
              <a:rPr lang="en-US" altLang="zh-CN" sz="3200" dirty="0" smtClean="0">
                <a:sym typeface="Wingdings" panose="05000000000000000000" pitchFamily="2" charset="2"/>
              </a:rPr>
              <a:t>LM</a:t>
            </a:r>
            <a:endParaRPr lang="zh-CN" altLang="en-US" sz="3200" dirty="0"/>
          </a:p>
        </p:txBody>
      </p:sp>
      <p:pic>
        <p:nvPicPr>
          <p:cNvPr id="8" name="内容占位符 7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881" y="2082407"/>
            <a:ext cx="6380237" cy="378499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572751" y="6259117"/>
            <a:ext cx="7046496" cy="28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sz="1400" dirty="0"/>
              <a:t>2016, On </a:t>
            </a:r>
            <a:r>
              <a:rPr lang="en-US" altLang="zh-CN" sz="1400" dirty="0"/>
              <a:t>the use of phone-gram units in recurrent neural networks for language identiﬁcation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6464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271084" cy="1310149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zh-CN" sz="3200" dirty="0" smtClean="0">
                <a:solidFill>
                  <a:schemeClr val="tx2"/>
                </a:solidFill>
              </a:rPr>
              <a:t>- </a:t>
            </a:r>
            <a:r>
              <a:rPr kumimoji="1" lang="en-US" altLang="zh-CN" sz="3200" dirty="0" smtClean="0">
                <a:solidFill>
                  <a:schemeClr val="tx2"/>
                </a:solidFill>
              </a:rPr>
              <a:t>DNN</a:t>
            </a:r>
            <a:endParaRPr kumimoji="1" lang="zh-CN" altLang="en-US" sz="3200" dirty="0">
              <a:solidFill>
                <a:schemeClr val="tx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78974" y="6244389"/>
            <a:ext cx="8005011" cy="4812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400" dirty="0" smtClean="0"/>
              <a:t>2014,iccasp,Lopez-Moreno</a:t>
            </a:r>
            <a:r>
              <a:rPr lang="en-US" altLang="zh-CN" sz="1400" dirty="0" smtClean="0"/>
              <a:t>, Ignacio, et al. "Automatic language identification using deep neural networks</a:t>
            </a:r>
            <a:r>
              <a:rPr lang="en-US" altLang="zh-CN" sz="1400" dirty="0" smtClean="0"/>
              <a:t>."</a:t>
            </a:r>
            <a:endParaRPr lang="zh-CN" altLang="en-US" dirty="0"/>
          </a:p>
        </p:txBody>
      </p:sp>
      <p:pic>
        <p:nvPicPr>
          <p:cNvPr id="4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906" y="1579021"/>
            <a:ext cx="4551148" cy="409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580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- BNF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67790" y="6317523"/>
            <a:ext cx="6561221" cy="2517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1400" dirty="0" smtClean="0"/>
              <a:t>2014, </a:t>
            </a:r>
            <a:r>
              <a:rPr lang="en-US" altLang="zh-CN" sz="1400" dirty="0" err="1" smtClean="0"/>
              <a:t>Matejka</a:t>
            </a:r>
            <a:r>
              <a:rPr lang="en-US" altLang="zh-CN" sz="1400" dirty="0" smtClean="0"/>
              <a:t>, Pavel, et al. "Neural network bottleneck features for language identification." 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90" y="2216661"/>
            <a:ext cx="11617010" cy="324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0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- RNN</a:t>
            </a:r>
            <a:endParaRPr lang="zh-CN" altLang="en-US" sz="3200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003" y="1418843"/>
            <a:ext cx="6151993" cy="486645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933699" y="6285297"/>
            <a:ext cx="6324599" cy="4652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1400" dirty="0"/>
              <a:t>2016, a </a:t>
            </a:r>
            <a:r>
              <a:rPr lang="en-US" altLang="zh-CN" sz="1400" dirty="0"/>
              <a:t>comprehensive </a:t>
            </a:r>
            <a:r>
              <a:rPr lang="en-US" altLang="zh-CN" sz="1400" dirty="0" err="1"/>
              <a:t>deeplearning</a:t>
            </a:r>
            <a:r>
              <a:rPr lang="en-US" altLang="zh-CN" sz="1400" dirty="0"/>
              <a:t> approach to end-to-end language recognition</a:t>
            </a:r>
            <a:endParaRPr lang="zh-CN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56721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- LSTM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954" y="2167096"/>
            <a:ext cx="5204092" cy="366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69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- Attention-based RNN</a:t>
            </a:r>
            <a:endParaRPr lang="zh-CN" altLang="en-US" sz="32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图片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828" y="1469808"/>
            <a:ext cx="5458343" cy="477698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538663" y="6280568"/>
            <a:ext cx="767614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2016, </a:t>
            </a:r>
            <a:r>
              <a:rPr lang="en-US" altLang="zh-CN" sz="1400" dirty="0" err="1"/>
              <a:t>interspeech</a:t>
            </a:r>
            <a:r>
              <a:rPr lang="en-US" altLang="zh-CN" sz="1400" dirty="0"/>
              <a:t> End </a:t>
            </a:r>
            <a:r>
              <a:rPr lang="en-US" altLang="zh-CN" sz="1400" dirty="0"/>
              <a:t>to-end language identiﬁcation using attention-based recurrent neural networks 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7827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955" y="2627293"/>
            <a:ext cx="5858090" cy="2974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67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772711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- CNN</a:t>
            </a:r>
            <a:br>
              <a:rPr lang="en-US" altLang="zh-CN" sz="3200" dirty="0" smtClean="0"/>
            </a:br>
            <a:r>
              <a:rPr lang="en-US" altLang="zh-CN" sz="3200" dirty="0"/>
              <a:t/>
            </a:r>
            <a:br>
              <a:rPr lang="en-US" altLang="zh-CN" sz="3200" dirty="0"/>
            </a:br>
            <a:r>
              <a:rPr lang="en-US" altLang="zh-CN" sz="3200" dirty="0" smtClean="0"/>
              <a:t>- TDNN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6129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 语种识别（</a:t>
            </a:r>
            <a:r>
              <a:rPr lang="en-US" altLang="zh-CN" dirty="0" smtClean="0"/>
              <a:t>LID</a:t>
            </a:r>
            <a:r>
              <a:rPr lang="zh-CN" altLang="en-US" dirty="0" smtClean="0"/>
              <a:t>）概述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zh-CN" altLang="en-US" dirty="0" smtClean="0"/>
              <a:t>基于音素识别器的语种识别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zh-CN" altLang="en-US" dirty="0" smtClean="0"/>
              <a:t>声学特征</a:t>
            </a:r>
            <a:r>
              <a:rPr lang="zh-CN" altLang="en-US" dirty="0" smtClean="0"/>
              <a:t>的</a:t>
            </a:r>
            <a:r>
              <a:rPr lang="zh-CN" altLang="en-US" dirty="0" smtClean="0"/>
              <a:t>语种识别</a:t>
            </a:r>
            <a:endParaRPr lang="en-US" altLang="zh-CN" dirty="0" smtClean="0"/>
          </a:p>
          <a:p>
            <a:r>
              <a:rPr lang="zh-CN" altLang="en-US" dirty="0" smtClean="0"/>
              <a:t> 神经网络的</a:t>
            </a:r>
            <a:r>
              <a:rPr lang="zh-CN" altLang="en-US" dirty="0" smtClean="0"/>
              <a:t>语种识别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 </a:t>
            </a:r>
            <a:r>
              <a:rPr lang="zh-CN" altLang="en-US" dirty="0" smtClean="0"/>
              <a:t>情感识别探讨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32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- GAN</a:t>
            </a:r>
            <a:endParaRPr lang="zh-CN" altLang="en-US" sz="3200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695" y="1392305"/>
            <a:ext cx="6210609" cy="482561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669004" y="6217920"/>
            <a:ext cx="6853990" cy="465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2017, Conditional </a:t>
            </a:r>
            <a:r>
              <a:rPr lang="en-US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Generative Adversarial Nets Classiﬁer for Spoken Language Identiﬁcation</a:t>
            </a:r>
            <a:endParaRPr lang="zh-CN" altLang="zh-CN" sz="1400" kern="1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- Siamese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926" y="2010049"/>
            <a:ext cx="4240148" cy="410199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675022" y="6198871"/>
            <a:ext cx="7275093" cy="465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2017, Leveraging Native Language Speech or Accent identification using deep Siamese networks</a:t>
            </a:r>
            <a:endParaRPr lang="zh-CN" altLang="zh-CN" sz="1400" kern="1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45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- </a:t>
            </a:r>
            <a:r>
              <a:rPr lang="zh-CN" altLang="en-US" sz="3200" dirty="0" smtClean="0"/>
              <a:t>层次架构</a:t>
            </a:r>
            <a:endParaRPr lang="zh-CN" altLang="en-US" sz="3200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805" y="1507444"/>
            <a:ext cx="7492278" cy="417146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615910" y="6139593"/>
            <a:ext cx="4758069" cy="465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2016</a:t>
            </a:r>
            <a:r>
              <a:rPr lang="zh-CN" altLang="en-US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1400" kern="1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iccasp</a:t>
            </a:r>
            <a:r>
              <a:rPr lang="en-US" altLang="zh-CN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, Hierarchical framework for language identification</a:t>
            </a:r>
            <a:endParaRPr lang="zh-CN" altLang="zh-CN" sz="1400" kern="1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60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- </a:t>
            </a:r>
            <a:r>
              <a:rPr lang="en-US" altLang="zh-CN" sz="3200" dirty="0" err="1" smtClean="0"/>
              <a:t>embeddings</a:t>
            </a:r>
            <a:endParaRPr lang="zh-CN" altLang="en-US" sz="3200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图片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849" y="1825625"/>
            <a:ext cx="5868302" cy="448627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748278" y="6311900"/>
            <a:ext cx="4695443" cy="465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2018,iccasp, </a:t>
            </a:r>
            <a:r>
              <a:rPr lang="en-US" altLang="zh-CN" sz="1400" kern="1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dnn</a:t>
            </a:r>
            <a:r>
              <a:rPr lang="en-US" altLang="zh-CN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based </a:t>
            </a:r>
            <a:r>
              <a:rPr lang="en-US" altLang="zh-CN" sz="14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embeddings</a:t>
            </a:r>
            <a:r>
              <a:rPr lang="en-US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for language recognition</a:t>
            </a:r>
            <a:endParaRPr lang="zh-CN" altLang="zh-CN" sz="1400" kern="1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72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- PTN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826" y="1549972"/>
            <a:ext cx="5680348" cy="47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3608780" y="6284173"/>
            <a:ext cx="4974439" cy="4192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1400" kern="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2017, Phonetic </a:t>
            </a:r>
            <a:r>
              <a:rPr lang="en-US" altLang="zh-CN" sz="1400" kern="0" dirty="0">
                <a:latin typeface="Calibri" panose="020F0502020204030204" pitchFamily="34" charset="0"/>
                <a:cs typeface="Times New Roman" panose="02020603050405020304" pitchFamily="18" charset="0"/>
              </a:rPr>
              <a:t>temporal neural model for language identification</a:t>
            </a:r>
            <a:endParaRPr lang="zh-CN" altLang="zh-CN" sz="1400" kern="1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15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855" y="186219"/>
            <a:ext cx="5467570" cy="645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30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- PPRLM</a:t>
            </a:r>
            <a:endParaRPr lang="zh-CN" altLang="en-US" sz="3200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125" y="1451595"/>
            <a:ext cx="5827301" cy="464109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48651" y="6333319"/>
            <a:ext cx="119433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300"/>
              </a:spcBef>
              <a:spcAft>
                <a:spcPts val="1300"/>
              </a:spcAft>
            </a:pPr>
            <a:r>
              <a:rPr lang="en-US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2017,iccasp,PARALLEL PHONETICALLY AWARE DNNS AND LSTM-RNNS FOR FRAME-BY-FRAME DISCRIMINATIVE MODELINGOF SPOKEN LANGUAGE IDENTIFICATION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6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- </a:t>
            </a:r>
            <a:r>
              <a:rPr lang="zh-CN" altLang="en-US" sz="3200" dirty="0" smtClean="0"/>
              <a:t>不定长？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 补</a:t>
            </a:r>
            <a:r>
              <a:rPr lang="en-US" altLang="zh-CN" dirty="0" smtClean="0"/>
              <a:t>0</a:t>
            </a:r>
          </a:p>
          <a:p>
            <a:r>
              <a:rPr lang="en-US" altLang="zh-CN" dirty="0" smtClean="0"/>
              <a:t> TAP </a:t>
            </a:r>
          </a:p>
          <a:p>
            <a:r>
              <a:rPr lang="en-US" altLang="zh-CN" dirty="0" smtClean="0"/>
              <a:t> SAP</a:t>
            </a:r>
          </a:p>
          <a:p>
            <a:r>
              <a:rPr lang="en-US" altLang="zh-CN" dirty="0" smtClean="0"/>
              <a:t> Recurrent encoding layer </a:t>
            </a:r>
          </a:p>
          <a:p>
            <a:r>
              <a:rPr lang="en-US" altLang="zh-CN" dirty="0" smtClean="0"/>
              <a:t> LDE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34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642" y="1690688"/>
            <a:ext cx="7398600" cy="421736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040971" y="6311900"/>
            <a:ext cx="87032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2018,iccasp,</a:t>
            </a:r>
            <a:r>
              <a:rPr lang="en-US" altLang="zh-CN" sz="1400" dirty="0"/>
              <a:t> Exploring the Encoding Layer and Loss </a:t>
            </a:r>
            <a:r>
              <a:rPr lang="en-US" altLang="zh-CN" sz="1400" dirty="0" err="1"/>
              <a:t>Functionin</a:t>
            </a:r>
            <a:r>
              <a:rPr lang="en-US" altLang="zh-CN" sz="1400" dirty="0"/>
              <a:t> End-to-End Speaker </a:t>
            </a:r>
            <a:r>
              <a:rPr lang="en-US" altLang="zh-CN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and Language Recognition System</a:t>
            </a:r>
            <a:endParaRPr lang="zh-CN" altLang="zh-CN" sz="1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93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637" y="1690688"/>
            <a:ext cx="7286726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16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kumimoji="1" lang="zh-CN" altLang="en-US" dirty="0">
                <a:solidFill>
                  <a:schemeClr val="tx2"/>
                </a:solidFill>
              </a:rPr>
              <a:t>语种识别概述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10708341" cy="899646"/>
          </a:xfrm>
        </p:spPr>
        <p:txBody>
          <a:bodyPr>
            <a:normAutofit/>
          </a:bodyPr>
          <a:lstStyle/>
          <a:p>
            <a:r>
              <a:rPr lang="zh-CN" altLang="zh-CN" dirty="0"/>
              <a:t>是指利用计算机自动判定给定语音片段所属语言种类过程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endParaRPr lang="zh-CN" altLang="en-US" dirty="0"/>
          </a:p>
        </p:txBody>
      </p:sp>
      <p:pic>
        <p:nvPicPr>
          <p:cNvPr id="7" name="图片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921" y="2458142"/>
            <a:ext cx="4973442" cy="4004301"/>
          </a:xfrm>
          <a:prstGeom prst="rect">
            <a:avLst/>
          </a:prstGeom>
        </p:spPr>
      </p:pic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422" y="4101518"/>
            <a:ext cx="1500027" cy="71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465" y="3384923"/>
            <a:ext cx="1407560" cy="1364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993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338" y="1690688"/>
            <a:ext cx="4815323" cy="4583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21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219" y="1342739"/>
            <a:ext cx="7929562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11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- </a:t>
            </a:r>
            <a:r>
              <a:rPr lang="zh-CN" altLang="en-US" sz="3200" dirty="0" smtClean="0"/>
              <a:t>可扩展性？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？重新训练</a:t>
            </a:r>
            <a:endParaRPr lang="en-US" altLang="zh-CN" dirty="0" smtClean="0"/>
          </a:p>
          <a:p>
            <a:r>
              <a:rPr lang="zh-CN" altLang="en-US" dirty="0" smtClean="0"/>
              <a:t>层次架构</a:t>
            </a:r>
            <a:endParaRPr lang="en-US" altLang="zh-CN" dirty="0" smtClean="0"/>
          </a:p>
          <a:p>
            <a:r>
              <a:rPr lang="zh-CN" altLang="en-US" dirty="0" smtClean="0"/>
              <a:t>仅训练新类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697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- </a:t>
            </a:r>
            <a:r>
              <a:rPr lang="zh-CN" altLang="en-US" sz="3200" dirty="0" smtClean="0"/>
              <a:t>分层语言架构</a:t>
            </a:r>
            <a:endParaRPr lang="zh-CN" altLang="en-US" sz="3200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033" y="1974108"/>
            <a:ext cx="10259934" cy="375292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204410" y="6275148"/>
            <a:ext cx="5771148" cy="318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2017, Investigating </a:t>
            </a:r>
            <a:r>
              <a:rPr lang="en-US" altLang="zh-CN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Scalability in Hierarchical Language Identification System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5619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- </a:t>
            </a:r>
            <a:r>
              <a:rPr lang="zh-CN" altLang="en-US" sz="3200" dirty="0" smtClean="0"/>
              <a:t>仅训练新类</a:t>
            </a:r>
            <a:endParaRPr lang="zh-CN" altLang="en-US" sz="3200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105" y="365125"/>
            <a:ext cx="6008275" cy="596050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157662" y="6325627"/>
            <a:ext cx="86394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zh-CN" sz="1400" dirty="0" smtClean="0"/>
              <a:t>2018, Adding </a:t>
            </a:r>
            <a:r>
              <a:rPr lang="en-US" altLang="zh-CN" sz="1400" dirty="0"/>
              <a:t>New Classes without Access to the Original Training Data with Applications to Language Identification</a:t>
            </a:r>
            <a:endParaRPr lang="zh-CN" altLang="zh-CN" sz="1400" dirty="0"/>
          </a:p>
        </p:txBody>
      </p:sp>
    </p:spTree>
    <p:extLst>
      <p:ext uri="{BB962C8B-B14F-4D97-AF65-F5344CB8AC3E}">
        <p14:creationId xmlns:p14="http://schemas.microsoft.com/office/powerpoint/2010/main" val="404246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- </a:t>
            </a:r>
            <a:r>
              <a:rPr lang="zh-CN" altLang="en-US" sz="3200" dirty="0" smtClean="0"/>
              <a:t>数据有限？</a:t>
            </a:r>
            <a:endParaRPr lang="zh-CN" altLang="en-US" sz="3200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549" y="1482282"/>
            <a:ext cx="5400901" cy="467715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125580" y="6182769"/>
            <a:ext cx="8257674" cy="465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1400" dirty="0"/>
              <a:t>2016,iccasp, LANGUAGE </a:t>
            </a:r>
            <a:r>
              <a:rPr lang="en-US" altLang="zh-CN" sz="1400" dirty="0"/>
              <a:t>RECOGNITION USING DEEP NEURAL NETWORKS WITH VERY LIMITED TRAINING DATA</a:t>
            </a:r>
            <a:endParaRPr lang="zh-CN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53471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>
                <a:solidFill>
                  <a:schemeClr val="tx2"/>
                </a:solidFill>
              </a:rPr>
              <a:t>情感识别概述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- </a:t>
            </a:r>
            <a:r>
              <a:rPr lang="zh-CN" altLang="en-US" dirty="0" smtClean="0"/>
              <a:t>情感识别面临的挑战？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en-US" altLang="zh-CN" dirty="0" smtClean="0"/>
              <a:t>1. </a:t>
            </a:r>
            <a:r>
              <a:rPr lang="zh-CN" altLang="en-US" dirty="0" smtClean="0"/>
              <a:t>什么样的特征在分辨情感中最有用？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2. </a:t>
            </a:r>
            <a:r>
              <a:rPr lang="zh-CN" altLang="en-US" dirty="0" smtClean="0"/>
              <a:t>一段发音可以包含多种情感，不同情感的边界也难以界定，那么，哪个情绪占主导？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3. </a:t>
            </a:r>
            <a:r>
              <a:rPr lang="zh-CN" altLang="en-US" dirty="0" smtClean="0"/>
              <a:t>情绪可能有瞬间的变化，比如被炒鱿鱼，会悲伤很久，但这期间吃了顿大餐，吃的时候是很开心的，但人还处于伤心的状态中，那么该判定为悲伤还是开心呢？</a:t>
            </a:r>
            <a:r>
              <a:rPr lang="en-US" altLang="zh-CN" dirty="0" smtClean="0"/>
              <a:t> </a:t>
            </a:r>
          </a:p>
          <a:p>
            <a:pPr lvl="1"/>
            <a:r>
              <a:rPr lang="en-US" altLang="zh-CN" dirty="0" smtClean="0"/>
              <a:t>4. </a:t>
            </a:r>
            <a:r>
              <a:rPr lang="zh-CN" altLang="en-US" dirty="0" smtClean="0"/>
              <a:t>情感？如何定义？比如喜极而泣 那哭声是开心还是伤心？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410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>
                <a:solidFill>
                  <a:schemeClr val="tx2"/>
                </a:solidFill>
              </a:rPr>
              <a:t>情感中的特征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zh-CN" sz="3200" dirty="0" smtClean="0"/>
              <a:t>Continuous speech features </a:t>
            </a:r>
            <a:r>
              <a:rPr lang="zh-CN" altLang="en-US" sz="3200" dirty="0" smtClean="0"/>
              <a:t>连续语音特征</a:t>
            </a:r>
            <a:endParaRPr lang="en-US" altLang="zh-CN" sz="3200" dirty="0" smtClean="0"/>
          </a:p>
          <a:p>
            <a:pPr>
              <a:buFontTx/>
              <a:buChar char="-"/>
            </a:pPr>
            <a:endParaRPr lang="en-US" altLang="zh-CN" sz="3200" dirty="0" smtClean="0"/>
          </a:p>
          <a:p>
            <a:pPr lvl="1"/>
            <a:r>
              <a:rPr lang="en-US" altLang="zh-CN" dirty="0" smtClean="0"/>
              <a:t>pitch-related features</a:t>
            </a:r>
          </a:p>
          <a:p>
            <a:pPr lvl="1"/>
            <a:r>
              <a:rPr lang="en-US" altLang="zh-CN" dirty="0" smtClean="0"/>
              <a:t>formants features</a:t>
            </a:r>
          </a:p>
          <a:p>
            <a:pPr lvl="1"/>
            <a:r>
              <a:rPr lang="en-US" altLang="zh-CN" dirty="0" smtClean="0"/>
              <a:t>energy-related features</a:t>
            </a:r>
          </a:p>
          <a:p>
            <a:pPr lvl="1"/>
            <a:r>
              <a:rPr lang="en-US" altLang="zh-CN" dirty="0" smtClean="0"/>
              <a:t>timing features</a:t>
            </a:r>
          </a:p>
          <a:p>
            <a:pPr lvl="1"/>
            <a:r>
              <a:rPr lang="en-US" altLang="zh-CN" dirty="0" smtClean="0"/>
              <a:t>articulation features </a:t>
            </a:r>
          </a:p>
          <a:p>
            <a:pPr lvl="1"/>
            <a:r>
              <a:rPr lang="zh-CN" altLang="en-US" dirty="0" smtClean="0"/>
              <a:t>常用的有</a:t>
            </a:r>
            <a:r>
              <a:rPr lang="en-US" altLang="zh-CN" dirty="0" smtClean="0"/>
              <a:t>F0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Energy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Duration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Formants</a:t>
            </a:r>
            <a:r>
              <a:rPr lang="zh-CN" altLang="en-US" dirty="0" smtClean="0"/>
              <a:t>。另外在特征的提取中，除了使用特征还对特征进行一些转换，比如平均，最大最小等。</a:t>
            </a:r>
          </a:p>
        </p:txBody>
      </p:sp>
    </p:spTree>
    <p:extLst>
      <p:ext uri="{BB962C8B-B14F-4D97-AF65-F5344CB8AC3E}">
        <p14:creationId xmlns:p14="http://schemas.microsoft.com/office/powerpoint/2010/main" val="106738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endParaRPr lang="zh-CN" altLang="en-US" sz="3200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altLang="zh-CN" dirty="0" smtClean="0"/>
              <a:t>Voice </a:t>
            </a:r>
            <a:r>
              <a:rPr lang="en-US" altLang="zh-CN" dirty="0"/>
              <a:t>quality </a:t>
            </a:r>
            <a:r>
              <a:rPr lang="en-US" altLang="zh-CN" dirty="0" smtClean="0"/>
              <a:t>features</a:t>
            </a:r>
          </a:p>
          <a:p>
            <a:pPr>
              <a:buFontTx/>
              <a:buChar char="-"/>
            </a:pPr>
            <a:endParaRPr lang="en-US" altLang="zh-CN" dirty="0" smtClean="0"/>
          </a:p>
          <a:p>
            <a:pPr lvl="1"/>
            <a:r>
              <a:rPr lang="en-US" altLang="zh-CN" dirty="0"/>
              <a:t>voice quality</a:t>
            </a:r>
          </a:p>
          <a:p>
            <a:pPr lvl="1"/>
            <a:r>
              <a:rPr lang="en-US" altLang="zh-CN" dirty="0"/>
              <a:t>harsh</a:t>
            </a:r>
          </a:p>
          <a:p>
            <a:pPr lvl="1"/>
            <a:r>
              <a:rPr lang="en-US" altLang="zh-CN" dirty="0"/>
              <a:t>tense</a:t>
            </a:r>
          </a:p>
          <a:p>
            <a:pPr lvl="1"/>
            <a:r>
              <a:rPr lang="en-US" altLang="zh-CN" dirty="0"/>
              <a:t>breathy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360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-</a:t>
            </a:r>
            <a:r>
              <a:rPr lang="en-US" altLang="zh-CN" sz="3200" dirty="0" smtClean="0"/>
              <a:t> Spectral-based </a:t>
            </a:r>
            <a:r>
              <a:rPr lang="en-US" altLang="zh-CN" sz="3200" dirty="0"/>
              <a:t>speech features 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pPr lvl="1"/>
            <a:r>
              <a:rPr lang="en-US" altLang="zh-CN" dirty="0"/>
              <a:t>LPC</a:t>
            </a:r>
          </a:p>
          <a:p>
            <a:pPr lvl="1"/>
            <a:r>
              <a:rPr lang="en-US" altLang="zh-CN" dirty="0"/>
              <a:t>MFCC</a:t>
            </a:r>
          </a:p>
          <a:p>
            <a:pPr lvl="1"/>
            <a:r>
              <a:rPr lang="en-US" altLang="zh-CN" dirty="0"/>
              <a:t>LFPC</a:t>
            </a:r>
          </a:p>
          <a:p>
            <a:pPr marL="0" indent="0">
              <a:buNone/>
            </a:pPr>
            <a:r>
              <a:rPr lang="en-US" altLang="zh-CN" dirty="0" smtClean="0"/>
              <a:t>- TEO-based </a:t>
            </a:r>
            <a:r>
              <a:rPr lang="en-US" altLang="zh-CN" dirty="0"/>
              <a:t>features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797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745129"/>
            <a:ext cx="2338137" cy="740193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- PRLM</a:t>
            </a:r>
            <a:endParaRPr lang="zh-CN" altLang="en-US" sz="3200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268" y="2624467"/>
            <a:ext cx="8209130" cy="237910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38200" y="5373922"/>
            <a:ext cx="1880937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3200" dirty="0">
                <a:latin typeface="+mj-lt"/>
                <a:ea typeface="+mj-ea"/>
                <a:cs typeface="+mj-cs"/>
              </a:rPr>
              <a:t>- </a:t>
            </a:r>
            <a:r>
              <a:rPr lang="en-US" altLang="zh-CN" sz="3200" dirty="0" smtClean="0">
                <a:latin typeface="+mj-lt"/>
                <a:ea typeface="+mj-ea"/>
                <a:cs typeface="+mj-cs"/>
              </a:rPr>
              <a:t>PPRLM</a:t>
            </a:r>
            <a:endParaRPr lang="zh-CN" altLang="en-US" sz="3200" dirty="0">
              <a:latin typeface="+mj-lt"/>
              <a:ea typeface="+mj-ea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200" y="723779"/>
            <a:ext cx="7475622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4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基于音素识别器的语种识别</a:t>
            </a:r>
            <a:endParaRPr kumimoji="1" lang="zh-CN" altLang="en-US" sz="44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0235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solidFill>
                  <a:schemeClr val="tx2"/>
                </a:solidFill>
              </a:rPr>
              <a:t>Demo</a:t>
            </a:r>
            <a:endParaRPr kumimoji="1" lang="zh-CN" altLang="en-US" dirty="0">
              <a:solidFill>
                <a:schemeClr val="tx2"/>
              </a:solidFill>
            </a:endParaRP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6747285"/>
              </p:ext>
            </p:extLst>
          </p:nvPr>
        </p:nvGraphicFramePr>
        <p:xfrm>
          <a:off x="6490635" y="3388091"/>
          <a:ext cx="4023362" cy="2298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1"/>
                <a:gridCol w="2011681"/>
              </a:tblGrid>
              <a:tr h="38314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网络结构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ACC</a:t>
                      </a:r>
                      <a:endParaRPr lang="zh-CN" altLang="en-US" dirty="0"/>
                    </a:p>
                  </a:txBody>
                  <a:tcPr/>
                </a:tc>
              </a:tr>
              <a:tr h="38314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SVM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0.72</a:t>
                      </a:r>
                      <a:endParaRPr lang="zh-CN" altLang="en-US" dirty="0"/>
                    </a:p>
                  </a:txBody>
                  <a:tcPr/>
                </a:tc>
              </a:tr>
              <a:tr h="38314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Random Forest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0.56</a:t>
                      </a:r>
                      <a:endParaRPr lang="zh-CN" altLang="en-US" dirty="0"/>
                    </a:p>
                  </a:txBody>
                  <a:tcPr/>
                </a:tc>
              </a:tr>
              <a:tr h="38314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MLP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0.78</a:t>
                      </a:r>
                      <a:endParaRPr lang="zh-CN" altLang="en-US" dirty="0"/>
                    </a:p>
                  </a:txBody>
                  <a:tcPr/>
                </a:tc>
              </a:tr>
              <a:tr h="38314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LSTM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0.90</a:t>
                      </a:r>
                      <a:endParaRPr lang="zh-CN" altLang="en-US" dirty="0"/>
                    </a:p>
                  </a:txBody>
                  <a:tcPr/>
                </a:tc>
              </a:tr>
              <a:tr h="38314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CNN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0.93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962526" y="1819174"/>
            <a:ext cx="105877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数据：</a:t>
            </a:r>
            <a:r>
              <a:rPr lang="en-US" altLang="zh-CN" sz="3200" dirty="0" smtClean="0"/>
              <a:t>4</a:t>
            </a:r>
            <a:r>
              <a:rPr lang="zh-CN" altLang="en-US" sz="3200" dirty="0" smtClean="0"/>
              <a:t>种，</a:t>
            </a:r>
            <a:r>
              <a:rPr lang="en-US" altLang="zh-CN" sz="3200" dirty="0" smtClean="0"/>
              <a:t>Angry </a:t>
            </a:r>
            <a:r>
              <a:rPr lang="zh-CN" altLang="en-US" sz="3200" dirty="0" smtClean="0"/>
              <a:t>、</a:t>
            </a:r>
            <a:r>
              <a:rPr lang="en-US" altLang="zh-CN" sz="3200" dirty="0" smtClean="0"/>
              <a:t>Happy</a:t>
            </a:r>
            <a:r>
              <a:rPr lang="zh-CN" altLang="en-US" sz="3200" dirty="0" smtClean="0"/>
              <a:t>、</a:t>
            </a:r>
            <a:r>
              <a:rPr lang="en-US" altLang="zh-CN" sz="3200" dirty="0" smtClean="0"/>
              <a:t>Neutral</a:t>
            </a:r>
            <a:r>
              <a:rPr lang="zh-CN" altLang="en-US" sz="3200" dirty="0" smtClean="0"/>
              <a:t>、</a:t>
            </a:r>
            <a:r>
              <a:rPr lang="en-US" altLang="zh-CN" sz="3200" dirty="0" smtClean="0"/>
              <a:t>Sad</a:t>
            </a:r>
            <a:endParaRPr lang="en-US" altLang="zh-CN" sz="3200" dirty="0"/>
          </a:p>
          <a:p>
            <a:endParaRPr lang="en-US" altLang="zh-CN" sz="3200" dirty="0" smtClean="0"/>
          </a:p>
          <a:p>
            <a:r>
              <a:rPr lang="en-US" altLang="zh-CN" sz="3200" dirty="0" smtClean="0"/>
              <a:t>SVM</a:t>
            </a:r>
            <a:r>
              <a:rPr lang="zh-CN" altLang="en-US" sz="3200" dirty="0"/>
              <a:t>下</a:t>
            </a:r>
            <a:r>
              <a:rPr lang="zh-CN" altLang="en-US" sz="3200" dirty="0" smtClean="0"/>
              <a:t>混淆矩阵：</a:t>
            </a:r>
            <a:endParaRPr lang="zh-CN" altLang="en-US" sz="3200" dirty="0"/>
          </a:p>
        </p:txBody>
      </p:sp>
      <p:pic>
        <p:nvPicPr>
          <p:cNvPr id="9" name="图片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796" y="3388093"/>
            <a:ext cx="3859729" cy="229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49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97865" y="3011556"/>
            <a:ext cx="6596270" cy="15107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96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  <a:endParaRPr lang="zh-CN" altLang="en-US" sz="9600" dirty="0"/>
          </a:p>
        </p:txBody>
      </p:sp>
    </p:spTree>
    <p:extLst>
      <p:ext uri="{BB962C8B-B14F-4D97-AF65-F5344CB8AC3E}">
        <p14:creationId xmlns:p14="http://schemas.microsoft.com/office/powerpoint/2010/main" val="90402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2263" y="1606215"/>
            <a:ext cx="2290011" cy="565485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altLang="zh-CN" sz="3200" dirty="0"/>
              <a:t>- </a:t>
            </a:r>
            <a:r>
              <a:rPr lang="zh-CN" altLang="en-US" sz="3200" dirty="0"/>
              <a:t>基本操作</a:t>
            </a:r>
            <a:endParaRPr lang="zh-CN" altLang="en-US" sz="3200" dirty="0"/>
          </a:p>
        </p:txBody>
      </p:sp>
      <p:pic>
        <p:nvPicPr>
          <p:cNvPr id="6" name="内容占位符 5"/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955" y="2400300"/>
            <a:ext cx="7364372" cy="387416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2263" y="675884"/>
            <a:ext cx="7595937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4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基于声学特征的</a:t>
            </a:r>
            <a:r>
              <a:rPr kumimoji="1" lang="zh-CN" altLang="en-US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语种识别</a:t>
            </a:r>
          </a:p>
        </p:txBody>
      </p:sp>
    </p:spTree>
    <p:extLst>
      <p:ext uri="{BB962C8B-B14F-4D97-AF65-F5344CB8AC3E}">
        <p14:creationId xmlns:p14="http://schemas.microsoft.com/office/powerpoint/2010/main" val="84748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- </a:t>
            </a:r>
            <a:r>
              <a:rPr lang="zh-CN" altLang="en-US" sz="3200" dirty="0" smtClean="0"/>
              <a:t>可用特征</a:t>
            </a:r>
            <a:endParaRPr lang="zh-CN" altLang="en-US" sz="3200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783" y="1690688"/>
            <a:ext cx="7365795" cy="434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40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- 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-vector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09900" y="1477963"/>
            <a:ext cx="6172200" cy="46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59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608" y="1825625"/>
            <a:ext cx="6988784" cy="307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987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- </a:t>
            </a:r>
            <a:r>
              <a:rPr lang="zh-CN" altLang="en-US" sz="3200" dirty="0"/>
              <a:t>子带</a:t>
            </a:r>
            <a:r>
              <a:rPr lang="zh-CN" altLang="en-US" sz="3200" dirty="0" smtClean="0"/>
              <a:t>包络特征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496" y="2628832"/>
            <a:ext cx="9439008" cy="329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47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</TotalTime>
  <Words>1301</Words>
  <Application>Microsoft Office PowerPoint</Application>
  <PresentationFormat>宽屏</PresentationFormat>
  <Paragraphs>159</Paragraphs>
  <Slides>41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8" baseType="lpstr">
      <vt:lpstr>宋体</vt:lpstr>
      <vt:lpstr>Arial</vt:lpstr>
      <vt:lpstr>Calibri</vt:lpstr>
      <vt:lpstr>Calibri Light</vt:lpstr>
      <vt:lpstr>Times New Roman</vt:lpstr>
      <vt:lpstr>Wingdings</vt:lpstr>
      <vt:lpstr>Office 主题</vt:lpstr>
      <vt:lpstr>Language identification and</vt:lpstr>
      <vt:lpstr>outline</vt:lpstr>
      <vt:lpstr>语种识别概述</vt:lpstr>
      <vt:lpstr>- PRLM</vt:lpstr>
      <vt:lpstr>- 基本操作</vt:lpstr>
      <vt:lpstr>- 可用特征</vt:lpstr>
      <vt:lpstr>- i-vector</vt:lpstr>
      <vt:lpstr>PowerPoint 演示文稿</vt:lpstr>
      <vt:lpstr>- 子带包络特征</vt:lpstr>
      <vt:lpstr>- IFCC</vt:lpstr>
      <vt:lpstr>基于神经网络的语种识别  - ivector  DNN</vt:lpstr>
      <vt:lpstr>- RNNLM</vt:lpstr>
      <vt:lpstr>- DNN</vt:lpstr>
      <vt:lpstr>- BNF</vt:lpstr>
      <vt:lpstr>- RNN</vt:lpstr>
      <vt:lpstr>- LSTM</vt:lpstr>
      <vt:lpstr>- Attention-based RNN</vt:lpstr>
      <vt:lpstr>PowerPoint 演示文稿</vt:lpstr>
      <vt:lpstr>- CNN  - TDNN</vt:lpstr>
      <vt:lpstr>- GAN</vt:lpstr>
      <vt:lpstr>- Siamese</vt:lpstr>
      <vt:lpstr>- 层次架构</vt:lpstr>
      <vt:lpstr>- embeddings</vt:lpstr>
      <vt:lpstr>- PTN</vt:lpstr>
      <vt:lpstr>PowerPoint 演示文稿</vt:lpstr>
      <vt:lpstr>- PPRLM</vt:lpstr>
      <vt:lpstr>- 不定长？</vt:lpstr>
      <vt:lpstr>PowerPoint 演示文稿</vt:lpstr>
      <vt:lpstr>PowerPoint 演示文稿</vt:lpstr>
      <vt:lpstr>PowerPoint 演示文稿</vt:lpstr>
      <vt:lpstr>PowerPoint 演示文稿</vt:lpstr>
      <vt:lpstr>- 可扩展性？</vt:lpstr>
      <vt:lpstr>- 分层语言架构</vt:lpstr>
      <vt:lpstr>- 仅训练新类</vt:lpstr>
      <vt:lpstr>- 数据有限？</vt:lpstr>
      <vt:lpstr>情感识别概述</vt:lpstr>
      <vt:lpstr>情感中的特征</vt:lpstr>
      <vt:lpstr>PowerPoint 演示文稿</vt:lpstr>
      <vt:lpstr>PowerPoint 演示文稿</vt:lpstr>
      <vt:lpstr>Demo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identification</dc:title>
  <dc:creator>qizhaodi</dc:creator>
  <cp:lastModifiedBy>qizhaodi</cp:lastModifiedBy>
  <cp:revision>254</cp:revision>
  <dcterms:created xsi:type="dcterms:W3CDTF">2018-11-20T16:21:04Z</dcterms:created>
  <dcterms:modified xsi:type="dcterms:W3CDTF">2018-12-21T10:56:55Z</dcterms:modified>
</cp:coreProperties>
</file>