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619" r:id="rId4"/>
  </p:sldMasterIdLst>
  <p:notesMasterIdLst>
    <p:notesMasterId r:id="rId12"/>
  </p:notesMasterIdLst>
  <p:handoutMasterIdLst>
    <p:handoutMasterId r:id="rId13"/>
  </p:handoutMasterIdLst>
  <p:sldIdLst>
    <p:sldId id="257" r:id="rId5"/>
    <p:sldId id="262" r:id="rId6"/>
    <p:sldId id="265" r:id="rId7"/>
    <p:sldId id="264" r:id="rId8"/>
    <p:sldId id="266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35" autoAdjust="0"/>
  </p:normalViewPr>
  <p:slideViewPr>
    <p:cSldViewPr snapToGrid="0">
      <p:cViewPr>
        <p:scale>
          <a:sx n="50" d="100"/>
          <a:sy n="50" d="100"/>
        </p:scale>
        <p:origin x="785" y="3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17ED52F-A968-43CE-B88C-80D8E10AC91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E91134-1F3B-4F25-9CB5-EE2B5BB138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53BB8-E986-4799-9EEE-1461A519AD25}" type="datetimeFigureOut">
              <a:rPr lang="en-US" smtClean="0"/>
              <a:t>5/23/2019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C8D419-8132-424C-B416-E856B1934B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2BC60-8255-4B38-AD65-A4D8E8AC1F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84950-0DEF-4DE0-A656-C6AC5FA405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279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9DE2F-1513-45B2-BF72-012A93D01CCC}" type="datetimeFigureOut">
              <a:rPr lang="en-US" smtClean="0"/>
              <a:t>5/23/2019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30287-88B6-4F46-82C5-D62F4E0024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909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CD11A-EED3-40CE-98A3-28FEE8486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160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30287-88B6-4F46-82C5-D62F4E00245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052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5/23/2019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8076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5/23/2019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359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5/23/2019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41294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5/23/2019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016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5/23/2019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82835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5/23/2019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65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5/23/2019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11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5/23/2019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220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5/23/2019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480542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5/23/2019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67957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4929172-4BF7-429F-BA25-7E9D1A4215EE}" type="datetimeFigureOut">
              <a:rPr lang="en-US" noProof="0" smtClean="0"/>
              <a:t>5/23/2019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612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29172-4BF7-429F-BA25-7E9D1A4215EE}" type="datetimeFigureOut">
              <a:rPr lang="en-US" noProof="0" smtClean="0"/>
              <a:t>5/23/2019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686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20" r:id="rId1"/>
    <p:sldLayoutId id="2147484621" r:id="rId2"/>
    <p:sldLayoutId id="2147484622" r:id="rId3"/>
    <p:sldLayoutId id="2147484623" r:id="rId4"/>
    <p:sldLayoutId id="2147484624" r:id="rId5"/>
    <p:sldLayoutId id="2147484625" r:id="rId6"/>
    <p:sldLayoutId id="2147484626" r:id="rId7"/>
    <p:sldLayoutId id="2147484627" r:id="rId8"/>
    <p:sldLayoutId id="2147484628" r:id="rId9"/>
    <p:sldLayoutId id="2147484629" r:id="rId10"/>
    <p:sldLayoutId id="21474846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winternet.org/dataset/jan-3-10-2018-core-trends-survey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Democracy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Anna </a:t>
            </a:r>
            <a:r>
              <a:rPr lang="en-US" dirty="0" err="1"/>
              <a:t>Terebus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881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E1F8D-D909-4AB1-B609-79E1280CC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B2B1A5-673A-4DB9-AE83-B9AE8D7DB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32" y="1853754"/>
            <a:ext cx="6199708" cy="48236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42A310-88EA-4B8C-B0C3-B3C92C231646}"/>
              </a:ext>
            </a:extLst>
          </p:cNvPr>
          <p:cNvSpPr txBox="1"/>
          <p:nvPr/>
        </p:nvSpPr>
        <p:spPr>
          <a:xfrm>
            <a:off x="6574575" y="2083163"/>
            <a:ext cx="4172989" cy="313932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Data:</a:t>
            </a:r>
          </a:p>
          <a:p>
            <a:r>
              <a:rPr lang="en-US" dirty="0"/>
              <a:t>Survey of people's attitude towards the Internet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https://www.pewinternet.org/dataset/jan-3-10-2018-core-trends-survey/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Is it true that there are so much more tweets from Democrats?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916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81942-BCCE-41A9-9423-5B7BBAF96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9E825-EF93-4848-8B32-634F28DD5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evaluation tool for number of political supporters of political candidates in the countries where there are binary political preferences.</a:t>
            </a:r>
          </a:p>
          <a:p>
            <a:r>
              <a:rPr lang="en-US" dirty="0"/>
              <a:t>Public opinion monitoring: which group expresses more explicit reaction to current political and social events: elections, new laws, new policies etc.</a:t>
            </a:r>
          </a:p>
          <a:p>
            <a:r>
              <a:rPr lang="en-US" dirty="0"/>
              <a:t>Future applications: study the effect of social networks to political decision making in elections, find if social network activity affects election results.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770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213CA-1B49-4146-AD39-ACC5F6F6F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768" y="763868"/>
            <a:ext cx="9603275" cy="1049235"/>
          </a:xfrm>
        </p:spPr>
        <p:txBody>
          <a:bodyPr/>
          <a:lstStyle/>
          <a:p>
            <a:r>
              <a:rPr lang="en-US" dirty="0"/>
              <a:t>Training DATA: </a:t>
            </a:r>
            <a:r>
              <a:rPr lang="en-US" dirty="0">
                <a:highlight>
                  <a:srgbClr val="FFFF00"/>
                </a:highlight>
              </a:rPr>
              <a:t>17,298 tweets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D63EC6-7090-45D6-9614-8AAAA6794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852" y="3228629"/>
            <a:ext cx="1613566" cy="20406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AC3BEE-C4B2-48B2-937F-2D14DEE10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8113" y="2094808"/>
            <a:ext cx="1803806" cy="22676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82F0E7-C660-463A-B86D-6445910F68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1479" y="4472249"/>
            <a:ext cx="1750440" cy="21529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423918-2E47-464B-94DF-FD15284B83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5811" y="2973604"/>
            <a:ext cx="1865996" cy="23165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05E3CB-5CCA-49B7-A4FE-F8E018D18B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5558" y="4488875"/>
            <a:ext cx="1693628" cy="21529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A3EB50-55E7-4882-AEE4-A43C9677FE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6292" y="2111435"/>
            <a:ext cx="1719519" cy="22676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8D8A02-4B95-44A0-8885-3F0B51C73406}"/>
              </a:ext>
            </a:extLst>
          </p:cNvPr>
          <p:cNvSpPr txBox="1"/>
          <p:nvPr/>
        </p:nvSpPr>
        <p:spPr>
          <a:xfrm>
            <a:off x="1509767" y="2182434"/>
            <a:ext cx="16483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Tweets from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Democrats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75C0D36-52BA-4BBE-B639-73839C1C7F8C}"/>
              </a:ext>
            </a:extLst>
          </p:cNvPr>
          <p:cNvSpPr txBox="1"/>
          <p:nvPr/>
        </p:nvSpPr>
        <p:spPr>
          <a:xfrm>
            <a:off x="9255793" y="2182434"/>
            <a:ext cx="16483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Tweets from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Republicans</a:t>
            </a:r>
          </a:p>
        </p:txBody>
      </p:sp>
    </p:spTree>
    <p:extLst>
      <p:ext uri="{BB962C8B-B14F-4D97-AF65-F5344CB8AC3E}">
        <p14:creationId xmlns:p14="http://schemas.microsoft.com/office/powerpoint/2010/main" val="882609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477F8-15A7-4A22-9D38-EEE2420FE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E7028-F91D-41E9-A8ED-7D8C67CB4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 processing: cleaned up the raw tweet text using the </a:t>
            </a:r>
            <a:r>
              <a:rPr lang="en-US" dirty="0" err="1"/>
              <a:t>nltk</a:t>
            </a:r>
            <a:r>
              <a:rPr lang="en-US" dirty="0"/>
              <a:t> package.</a:t>
            </a:r>
          </a:p>
          <a:p>
            <a:r>
              <a:rPr lang="en-US" dirty="0"/>
              <a:t>Eliminate the rare words.</a:t>
            </a:r>
          </a:p>
          <a:p>
            <a:r>
              <a:rPr lang="en-US" dirty="0"/>
              <a:t>Feature construction: constructed bag-of-words feature vectors and training labels from the processed text of tweets.</a:t>
            </a:r>
          </a:p>
          <a:p>
            <a:r>
              <a:rPr lang="en-US" dirty="0"/>
              <a:t>Classification: </a:t>
            </a:r>
          </a:p>
          <a:p>
            <a:pPr lvl="1"/>
            <a:r>
              <a:rPr lang="en-US" dirty="0"/>
              <a:t>Support Vector Machine</a:t>
            </a:r>
          </a:p>
        </p:txBody>
      </p:sp>
    </p:spTree>
    <p:extLst>
      <p:ext uri="{BB962C8B-B14F-4D97-AF65-F5344CB8AC3E}">
        <p14:creationId xmlns:p14="http://schemas.microsoft.com/office/powerpoint/2010/main" val="4061390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accuracy Improvement with eliminating rare words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best accuracy is </a:t>
            </a:r>
          </a:p>
          <a:p>
            <a:pPr marL="0" indent="0">
              <a:buNone/>
            </a:pPr>
            <a:r>
              <a:rPr lang="en-US" dirty="0"/>
              <a:t>achieved when</a:t>
            </a:r>
          </a:p>
          <a:p>
            <a:pPr marL="0" indent="0">
              <a:buNone/>
            </a:pPr>
            <a:r>
              <a:rPr lang="en-US" dirty="0"/>
              <a:t>we eliminated words that </a:t>
            </a:r>
          </a:p>
          <a:p>
            <a:pPr marL="0" indent="0">
              <a:buNone/>
            </a:pPr>
            <a:r>
              <a:rPr lang="en-US" dirty="0"/>
              <a:t>occurred three and</a:t>
            </a:r>
          </a:p>
          <a:p>
            <a:pPr marL="0" indent="0">
              <a:buNone/>
            </a:pPr>
            <a:r>
              <a:rPr lang="en-US" dirty="0"/>
              <a:t>less times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46E248-A3F9-4208-A39D-8AF246114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837" y="2184110"/>
            <a:ext cx="6448335" cy="386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065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Prediction of political affiliations of people who tweeted in the past two weeks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505710" y="1919547"/>
            <a:ext cx="3039687" cy="20115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#Trump</a:t>
            </a:r>
          </a:p>
          <a:p>
            <a:r>
              <a:rPr lang="en-US" sz="2400" dirty="0"/>
              <a:t>1,355 Democrats,</a:t>
            </a:r>
          </a:p>
          <a:p>
            <a:r>
              <a:rPr lang="en-US" sz="2400" dirty="0"/>
              <a:t>593 Republicans.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90766FB1-46FB-440C-B521-074933972DE1}"/>
              </a:ext>
            </a:extLst>
          </p:cNvPr>
          <p:cNvSpPr txBox="1">
            <a:spLocks/>
          </p:cNvSpPr>
          <p:nvPr/>
        </p:nvSpPr>
        <p:spPr>
          <a:xfrm>
            <a:off x="5759336" y="1919547"/>
            <a:ext cx="3665912" cy="1930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#abortion</a:t>
            </a:r>
          </a:p>
          <a:p>
            <a:r>
              <a:rPr lang="en-US" sz="2400" dirty="0"/>
              <a:t>2,089 Democrats,</a:t>
            </a:r>
          </a:p>
          <a:p>
            <a:r>
              <a:rPr lang="en-US" sz="2400" dirty="0"/>
              <a:t>665 Republicans.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1A9DDB-41F7-4F48-B70F-08AA4212D6FE}"/>
              </a:ext>
            </a:extLst>
          </p:cNvPr>
          <p:cNvSpPr/>
          <p:nvPr/>
        </p:nvSpPr>
        <p:spPr>
          <a:xfrm>
            <a:off x="3668684" y="4026714"/>
            <a:ext cx="3765665" cy="1567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#</a:t>
            </a:r>
            <a:r>
              <a:rPr lang="en-US" sz="2400" dirty="0" err="1"/>
              <a:t>GameOfThrones</a:t>
            </a:r>
            <a:endParaRPr lang="en-US" sz="2400" dirty="0"/>
          </a:p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192 Democrats,</a:t>
            </a:r>
          </a:p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63 Republicans.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32C298-9A58-44B2-927A-196C15ED3736}"/>
              </a:ext>
            </a:extLst>
          </p:cNvPr>
          <p:cNvSpPr/>
          <p:nvPr/>
        </p:nvSpPr>
        <p:spPr>
          <a:xfrm>
            <a:off x="8077200" y="4026714"/>
            <a:ext cx="2496590" cy="1567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#Coffee</a:t>
            </a:r>
          </a:p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19 Democrats,</a:t>
            </a:r>
          </a:p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35 Republicans.</a:t>
            </a:r>
          </a:p>
        </p:txBody>
      </p:sp>
    </p:spTree>
    <p:extLst>
      <p:ext uri="{BB962C8B-B14F-4D97-AF65-F5344CB8AC3E}">
        <p14:creationId xmlns:p14="http://schemas.microsoft.com/office/powerpoint/2010/main" val="263806885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0283905_Minimal organization chart_SL_V1.potx" id="{6CB60823-5E0D-4FF5-9CD4-3A502E94C2D8}" vid="{33246953-97D2-4918-945A-EF83BD45C9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5190B0-1276-4FEB-AC44-8CFD40619429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544C92B-60FB-48AC-ABE1-1B32F811B6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244D90F-BC70-4417-9AB2-785C18829F0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 organization chart</Template>
  <TotalTime>0</TotalTime>
  <Words>235</Words>
  <Application>Microsoft Office PowerPoint</Application>
  <PresentationFormat>Widescreen</PresentationFormat>
  <Paragraphs>45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Gallery</vt:lpstr>
      <vt:lpstr>Digital Democracy</vt:lpstr>
      <vt:lpstr>Inspiration</vt:lpstr>
      <vt:lpstr>Goal</vt:lpstr>
      <vt:lpstr>Training DATA: 17,298 tweets</vt:lpstr>
      <vt:lpstr>Model</vt:lpstr>
      <vt:lpstr>Model accuracy Improvement with eliminating rare words</vt:lpstr>
      <vt:lpstr>Prediction of political affiliations of people who tweeted in the past two weeks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2019-05-22T17:17:08Z</dcterms:created>
  <dcterms:modified xsi:type="dcterms:W3CDTF">2019-05-23T06:32:02Z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