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3"/>
    <p:restoredTop sz="94759"/>
  </p:normalViewPr>
  <p:slideViewPr>
    <p:cSldViewPr snapToGrid="0" snapToObjects="1">
      <p:cViewPr>
        <p:scale>
          <a:sx n="25" d="100"/>
          <a:sy n="25" d="100"/>
        </p:scale>
        <p:origin x="-258" y="-624"/>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1/22/2019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
        <p:nvSpPr>
          <p:cNvPr id="6" name="Text Placeholder 16"/>
          <p:cNvSpPr txBox="1">
            <a:spLocks/>
          </p:cNvSpPr>
          <p:nvPr/>
        </p:nvSpPr>
        <p:spPr>
          <a:xfrm>
            <a:off x="12292014" y="23095171"/>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OSU AIAA HART</a:t>
            </a:r>
          </a:p>
        </p:txBody>
      </p:sp>
      <p:sp>
        <p:nvSpPr>
          <p:cNvPr id="7" name="Text Placeholder 18"/>
          <p:cNvSpPr txBox="1">
            <a:spLocks/>
          </p:cNvSpPr>
          <p:nvPr/>
        </p:nvSpPr>
        <p:spPr>
          <a:xfrm>
            <a:off x="12292014" y="24061092"/>
            <a:ext cx="9418320" cy="6839116"/>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High Altitude Rocketry Team is a student-run club made up of Mechanical, Chemical, and Electrical Engineering  as well as Computer Science students. The goal is to produce rockets which improve upon designs and altitudes from previous years as part of a long term goal of launching a student-built OSU rocket to an altitude of 100 km (the threshold for space). The team will travel to New Mexico in June to launch the rocket and compete with other schools from around the U.S. in the 2019 Spaceport America Cup.</a:t>
            </a:r>
          </a:p>
          <a:p>
            <a:pPr>
              <a:spcAft>
                <a:spcPts val="2600"/>
              </a:spcAft>
            </a:pPr>
            <a:r>
              <a:rPr lang="en-US" dirty="0">
                <a:latin typeface="Verdana Regular" charset="0"/>
              </a:rPr>
              <a:t>As the Computer Science sub-team, Matt </a:t>
            </a:r>
            <a:r>
              <a:rPr lang="en-US" dirty="0" err="1">
                <a:latin typeface="Verdana Regular" charset="0"/>
              </a:rPr>
              <a:t>Forsland</a:t>
            </a:r>
            <a:r>
              <a:rPr lang="en-US" dirty="0">
                <a:latin typeface="Verdana Regular" charset="0"/>
              </a:rPr>
              <a:t> and Rick Menzel were responsible for developing a system to capture, store and display telemetry and tracking information broadcast by the rocket.</a:t>
            </a:r>
          </a:p>
        </p:txBody>
      </p:sp>
      <p:sp>
        <p:nvSpPr>
          <p:cNvPr id="8" name="Text Placeholder 16"/>
          <p:cNvSpPr txBox="1">
            <a:spLocks/>
          </p:cNvSpPr>
          <p:nvPr/>
        </p:nvSpPr>
        <p:spPr>
          <a:xfrm>
            <a:off x="22463903" y="23094644"/>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CS Team Goals</a:t>
            </a:r>
          </a:p>
        </p:txBody>
      </p:sp>
      <p:sp>
        <p:nvSpPr>
          <p:cNvPr id="9" name="Text Placeholder 18"/>
          <p:cNvSpPr txBox="1">
            <a:spLocks/>
          </p:cNvSpPr>
          <p:nvPr/>
        </p:nvSpPr>
        <p:spPr>
          <a:xfrm>
            <a:off x="22463903" y="24061092"/>
            <a:ext cx="9418320" cy="4248664"/>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Process Telemetry </a:t>
            </a:r>
          </a:p>
          <a:p>
            <a:pPr>
              <a:spcAft>
                <a:spcPts val="2600"/>
              </a:spcAft>
            </a:pPr>
            <a:r>
              <a:rPr lang="en-US" dirty="0">
                <a:latin typeface="Verdana Regular" charset="0"/>
              </a:rPr>
              <a:t>Web Client</a:t>
            </a:r>
          </a:p>
          <a:p>
            <a:pPr>
              <a:spcAft>
                <a:spcPts val="2600"/>
              </a:spcAft>
            </a:pPr>
            <a:r>
              <a:rPr lang="en-US" dirty="0">
                <a:latin typeface="Verdana Regular" charset="0"/>
              </a:rPr>
              <a:t>2D Visualization</a:t>
            </a:r>
          </a:p>
          <a:p>
            <a:pPr>
              <a:spcAft>
                <a:spcPts val="2600"/>
              </a:spcAft>
            </a:pPr>
            <a:r>
              <a:rPr lang="en-US" dirty="0">
                <a:latin typeface="Verdana Regular" charset="0"/>
              </a:rPr>
              <a:t>3D Visualization</a:t>
            </a:r>
          </a:p>
          <a:p>
            <a:pPr>
              <a:spcAft>
                <a:spcPts val="2600"/>
              </a:spcAft>
            </a:pPr>
            <a:r>
              <a:rPr lang="en-US" dirty="0">
                <a:latin typeface="Verdana Regular" charset="0"/>
              </a:rPr>
              <a:t>Data Storage</a:t>
            </a:r>
          </a:p>
          <a:p>
            <a:pPr marL="0" indent="0">
              <a:spcAft>
                <a:spcPts val="2600"/>
              </a:spcAft>
              <a:buNone/>
            </a:pPr>
            <a:endParaRPr lang="en-US" dirty="0">
              <a:latin typeface="Verdana Regular" charset="0"/>
            </a:endParaRPr>
          </a:p>
        </p:txBody>
      </p:sp>
      <p:sp>
        <p:nvSpPr>
          <p:cNvPr id="10" name="Text Placeholder 16"/>
          <p:cNvSpPr txBox="1">
            <a:spLocks/>
          </p:cNvSpPr>
          <p:nvPr/>
        </p:nvSpPr>
        <p:spPr>
          <a:xfrm>
            <a:off x="1931989" y="5503233"/>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DATA processing</a:t>
            </a:r>
          </a:p>
        </p:txBody>
      </p:sp>
      <p:sp>
        <p:nvSpPr>
          <p:cNvPr id="11" name="Text Placeholder 18"/>
          <p:cNvSpPr txBox="1">
            <a:spLocks/>
          </p:cNvSpPr>
          <p:nvPr/>
        </p:nvSpPr>
        <p:spPr>
          <a:xfrm>
            <a:off x="1964266" y="6422030"/>
            <a:ext cx="8126412" cy="2709781"/>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solidFill>
                  <a:schemeClr val="bg1"/>
                </a:solidFill>
                <a:latin typeface="Verdana" charset="0"/>
                <a:ea typeface="Verdana" charset="0"/>
                <a:cs typeface="Verdana" charset="0"/>
              </a:rPr>
              <a:t>Kalman filter – why and how.</a:t>
            </a:r>
          </a:p>
          <a:p>
            <a:pPr>
              <a:spcAft>
                <a:spcPts val="2600"/>
              </a:spcAft>
            </a:pPr>
            <a:r>
              <a:rPr lang="en-US" dirty="0">
                <a:solidFill>
                  <a:schemeClr val="bg1"/>
                </a:solidFill>
                <a:latin typeface="Verdana" charset="0"/>
                <a:ea typeface="Verdana" charset="0"/>
                <a:cs typeface="Verdana" charset="0"/>
              </a:rPr>
              <a:t>Other processing</a:t>
            </a:r>
          </a:p>
          <a:p>
            <a:pPr>
              <a:spcAft>
                <a:spcPts val="2600"/>
              </a:spcAft>
            </a:pPr>
            <a:r>
              <a:rPr lang="en-US" dirty="0">
                <a:solidFill>
                  <a:schemeClr val="bg1"/>
                </a:solidFill>
                <a:latin typeface="Verdana" charset="0"/>
                <a:ea typeface="Verdana" charset="0"/>
                <a:cs typeface="Verdana" charset="0"/>
              </a:rPr>
              <a:t>Data Storage</a:t>
            </a:r>
          </a:p>
          <a:p>
            <a:pPr>
              <a:spcAft>
                <a:spcPts val="2600"/>
              </a:spcAft>
            </a:pPr>
            <a:r>
              <a:rPr lang="en-US" dirty="0">
                <a:solidFill>
                  <a:schemeClr val="bg1"/>
                </a:solidFill>
                <a:latin typeface="Verdana" charset="0"/>
                <a:ea typeface="Verdana" charset="0"/>
                <a:cs typeface="Verdana" charset="0"/>
              </a:rPr>
              <a:t>Web UI – rationale and functionality</a:t>
            </a:r>
          </a:p>
        </p:txBody>
      </p:sp>
      <p:sp>
        <p:nvSpPr>
          <p:cNvPr id="12"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a:solidFill>
                  <a:srgbClr val="E05529"/>
                </a:solidFill>
                <a:latin typeface="Impact" charset="0"/>
                <a:ea typeface="Impact" charset="0"/>
                <a:cs typeface="Impact" charset="0"/>
              </a:rPr>
              <a:t>High Altitude Rocketry (CS)</a:t>
            </a:r>
          </a:p>
        </p:txBody>
      </p:sp>
      <p:sp>
        <p:nvSpPr>
          <p:cNvPr id="13" name="Subtitle 2"/>
          <p:cNvSpPr txBox="1">
            <a:spLocks/>
          </p:cNvSpPr>
          <p:nvPr/>
        </p:nvSpPr>
        <p:spPr>
          <a:xfrm>
            <a:off x="12292012" y="5503233"/>
            <a:ext cx="19544199" cy="6080503"/>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dirty="0">
                <a:latin typeface="Georgia" charset="0"/>
                <a:ea typeface="Georgia" charset="0"/>
                <a:cs typeface="Georgia" charset="0"/>
              </a:rPr>
              <a:t>Students from across the College of Engineering worked together to build a rocket with the goal of reaching 150,000 feet and breaking the collegiate altitude record for student-built rockets.</a:t>
            </a:r>
          </a:p>
        </p:txBody>
      </p:sp>
      <p:sp>
        <p:nvSpPr>
          <p:cNvPr id="14" name="Text Placeholder 16"/>
          <p:cNvSpPr txBox="1">
            <a:spLocks/>
          </p:cNvSpPr>
          <p:nvPr/>
        </p:nvSpPr>
        <p:spPr>
          <a:xfrm>
            <a:off x="33934401" y="5503233"/>
            <a:ext cx="815869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Computer graphics</a:t>
            </a:r>
          </a:p>
        </p:txBody>
      </p:sp>
      <p:sp>
        <p:nvSpPr>
          <p:cNvPr id="15" name="Text Placeholder 18"/>
          <p:cNvSpPr txBox="1">
            <a:spLocks/>
          </p:cNvSpPr>
          <p:nvPr/>
        </p:nvSpPr>
        <p:spPr>
          <a:xfrm>
            <a:off x="33966678" y="6422030"/>
            <a:ext cx="8126412" cy="10660675"/>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2D Visualization: The first piece of the graphical front end is intended to display most of the information about the rocket while in-flight. This includes: velocity, thrust, acceleration, and, most importantly, altitude! This allows the team to monitor the rocket during flight to ensure everything is going well, and is also the primary ay that we’ll know when/if we have reached </a:t>
            </a:r>
            <a:r>
              <a:rPr lang="en-US">
                <a:latin typeface="Verdana Regular" charset="0"/>
              </a:rPr>
              <a:t>our altitude goal</a:t>
            </a:r>
            <a:r>
              <a:rPr lang="en-US" dirty="0">
                <a:latin typeface="Verdana Regular" charset="0"/>
              </a:rPr>
              <a:t>.</a:t>
            </a:r>
          </a:p>
          <a:p>
            <a:pPr>
              <a:spcAft>
                <a:spcPts val="2600"/>
              </a:spcAft>
            </a:pPr>
            <a:r>
              <a:rPr lang="en-US" dirty="0">
                <a:latin typeface="Verdana Regular" charset="0"/>
              </a:rPr>
              <a:t>3D Visualization: While most telemetry is well suited or display via gauges, one component demands a 3D display: position. The 3D piece of the graphical front end includes a real-time projection of the position of both rocket stages, as well as information like the flight path (history), target altitude, and a ground map of the competition area.</a:t>
            </a:r>
          </a:p>
          <a:p>
            <a:pPr>
              <a:spcAft>
                <a:spcPts val="2600"/>
              </a:spcAft>
            </a:pPr>
            <a:r>
              <a:rPr lang="en-US" dirty="0" err="1">
                <a:latin typeface="Verdana Regular" charset="0"/>
              </a:rPr>
              <a:t>odipsae</a:t>
            </a:r>
            <a:r>
              <a:rPr lang="en-US" dirty="0">
                <a:latin typeface="Verdana Regular" charset="0"/>
              </a:rPr>
              <a:t> id </a:t>
            </a:r>
            <a:r>
              <a:rPr lang="en-US" dirty="0" err="1">
                <a:latin typeface="Verdana Regular" charset="0"/>
              </a:rPr>
              <a:t>quaepe</a:t>
            </a:r>
            <a:r>
              <a:rPr lang="en-US" dirty="0">
                <a:latin typeface="Verdana Regular" charset="0"/>
              </a:rPr>
              <a:t> que </a:t>
            </a:r>
            <a:r>
              <a:rPr lang="en-US" dirty="0" err="1">
                <a:latin typeface="Verdana Regular" charset="0"/>
              </a:rPr>
              <a:t>doluptas</a:t>
            </a:r>
            <a:r>
              <a:rPr lang="en-US" dirty="0">
                <a:latin typeface="Verdana Regular" charset="0"/>
              </a:rPr>
              <a:t> et </a:t>
            </a:r>
            <a:r>
              <a:rPr lang="en-US" dirty="0" err="1">
                <a:latin typeface="Verdana Regular" charset="0"/>
              </a:rPr>
              <a:t>placcullias</a:t>
            </a:r>
            <a:r>
              <a:rPr lang="en-US" dirty="0">
                <a:latin typeface="Verdana Regular" charset="0"/>
              </a:rPr>
              <a:t> </a:t>
            </a:r>
            <a:r>
              <a:rPr lang="en-US" dirty="0" err="1">
                <a:latin typeface="Verdana Regular" charset="0"/>
              </a:rPr>
              <a:t>peditaturis</a:t>
            </a:r>
            <a:r>
              <a:rPr lang="en-US" dirty="0">
                <a:latin typeface="Verdana Regular" charset="0"/>
              </a:rPr>
              <a:t> </a:t>
            </a:r>
            <a:r>
              <a:rPr lang="en-US" dirty="0" err="1">
                <a:latin typeface="Verdana Regular" charset="0"/>
              </a:rPr>
              <a:t>dolorem</a:t>
            </a:r>
            <a:r>
              <a:rPr lang="en-US" dirty="0">
                <a:latin typeface="Verdana Regular" charset="0"/>
              </a:rPr>
              <a:t> et </a:t>
            </a:r>
            <a:r>
              <a:rPr lang="en-US" dirty="0" err="1">
                <a:latin typeface="Verdana Regular" charset="0"/>
              </a:rPr>
              <a:t>recusda</a:t>
            </a:r>
            <a:r>
              <a:rPr lang="en-US" dirty="0">
                <a:latin typeface="Verdana Regular" charset="0"/>
              </a:rPr>
              <a:t> </a:t>
            </a:r>
            <a:r>
              <a:rPr lang="en-US" dirty="0" err="1">
                <a:latin typeface="Verdana Regular" charset="0"/>
              </a:rPr>
              <a:t>ntiberum</a:t>
            </a:r>
            <a:r>
              <a:rPr lang="en-US" dirty="0">
                <a:latin typeface="Verdana Regular" charset="0"/>
              </a:rPr>
              <a:t> </a:t>
            </a:r>
            <a:r>
              <a:rPr lang="en-US" dirty="0" err="1">
                <a:latin typeface="Verdana Regular" charset="0"/>
              </a:rPr>
              <a:t>eos</a:t>
            </a:r>
            <a:r>
              <a:rPr lang="en-US" dirty="0">
                <a:latin typeface="Verdana Regular" charset="0"/>
              </a:rPr>
              <a:t> </a:t>
            </a:r>
            <a:r>
              <a:rPr lang="en-US" dirty="0" err="1">
                <a:latin typeface="Verdana Regular" charset="0"/>
              </a:rPr>
              <a:t>imi</a:t>
            </a:r>
            <a:r>
              <a:rPr lang="en-US" dirty="0">
                <a:latin typeface="Verdana Regular" charset="0"/>
              </a:rPr>
              <a:t> </a:t>
            </a:r>
            <a:r>
              <a:rPr lang="en-US" dirty="0" err="1">
                <a:latin typeface="Verdana Regular" charset="0"/>
              </a:rPr>
              <a:t>quaeperro</a:t>
            </a:r>
            <a:r>
              <a:rPr lang="en-US" dirty="0">
                <a:latin typeface="Verdana Regular" charset="0"/>
              </a:rPr>
              <a:t> </a:t>
            </a:r>
            <a:r>
              <a:rPr lang="en-US" dirty="0" err="1">
                <a:latin typeface="Verdana Regular" charset="0"/>
              </a:rPr>
              <a:t>ea</a:t>
            </a:r>
            <a:r>
              <a:rPr lang="en-US" dirty="0">
                <a:latin typeface="Verdana Regular" charset="0"/>
              </a:rPr>
              <a:t> </a:t>
            </a:r>
            <a:r>
              <a:rPr lang="en-US" dirty="0" err="1">
                <a:latin typeface="Verdana Regular" charset="0"/>
              </a:rPr>
              <a:t>ipiet</a:t>
            </a:r>
            <a:r>
              <a:rPr lang="en-US" dirty="0">
                <a:latin typeface="Verdana Regular" charset="0"/>
              </a:rPr>
              <a:t> est.</a:t>
            </a: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baseline="0" dirty="0">
                <a:latin typeface="Impact" charset="0"/>
                <a:ea typeface="Impact" charset="0"/>
                <a:cs typeface="Impact" charset="0"/>
              </a:rPr>
              <a:t>11</a:t>
            </a:r>
          </a:p>
        </p:txBody>
      </p:sp>
      <p:sp>
        <p:nvSpPr>
          <p:cNvPr id="4" name="TextBox 3">
            <a:extLst>
              <a:ext uri="{FF2B5EF4-FFF2-40B4-BE49-F238E27FC236}">
                <a16:creationId xmlns:a16="http://schemas.microsoft.com/office/drawing/2014/main" id="{5CF5668A-5E87-4814-894C-4C9444330B0D}"/>
              </a:ext>
            </a:extLst>
          </p:cNvPr>
          <p:cNvSpPr txBox="1"/>
          <p:nvPr/>
        </p:nvSpPr>
        <p:spPr>
          <a:xfrm>
            <a:off x="15881684" y="15289649"/>
            <a:ext cx="12127831" cy="1569660"/>
          </a:xfrm>
          <a:prstGeom prst="rect">
            <a:avLst/>
          </a:prstGeom>
          <a:noFill/>
        </p:spPr>
        <p:txBody>
          <a:bodyPr wrap="square" rtlCol="0">
            <a:spAutoFit/>
          </a:bodyPr>
          <a:lstStyle/>
          <a:p>
            <a:r>
              <a:rPr lang="en-US" sz="9600" dirty="0"/>
              <a:t>Telemetry UI goes here</a:t>
            </a:r>
          </a:p>
        </p:txBody>
      </p:sp>
      <p:sp>
        <p:nvSpPr>
          <p:cNvPr id="17" name="TextBox 16">
            <a:extLst>
              <a:ext uri="{FF2B5EF4-FFF2-40B4-BE49-F238E27FC236}">
                <a16:creationId xmlns:a16="http://schemas.microsoft.com/office/drawing/2014/main" id="{BC2BC5D1-307B-4667-88FB-CCDD3BA80B5C}"/>
              </a:ext>
            </a:extLst>
          </p:cNvPr>
          <p:cNvSpPr txBox="1"/>
          <p:nvPr/>
        </p:nvSpPr>
        <p:spPr>
          <a:xfrm>
            <a:off x="34268235" y="25974436"/>
            <a:ext cx="8158691" cy="3046988"/>
          </a:xfrm>
          <a:prstGeom prst="rect">
            <a:avLst/>
          </a:prstGeom>
          <a:noFill/>
        </p:spPr>
        <p:txBody>
          <a:bodyPr wrap="square" rtlCol="0">
            <a:spAutoFit/>
          </a:bodyPr>
          <a:lstStyle/>
          <a:p>
            <a:r>
              <a:rPr lang="en-US" sz="9600" dirty="0"/>
              <a:t>Pic of rocket goes here</a:t>
            </a:r>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TotalTime>
  <Words>367</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Richard Menzel</cp:lastModifiedBy>
  <cp:revision>57</cp:revision>
  <dcterms:created xsi:type="dcterms:W3CDTF">2017-04-19T21:01:26Z</dcterms:created>
  <dcterms:modified xsi:type="dcterms:W3CDTF">2019-01-23T04:05:41Z</dcterms:modified>
</cp:coreProperties>
</file>