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32918400" cx="4389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551">
          <p15:clr>
            <a:srgbClr val="A4A3A4"/>
          </p15:clr>
        </p15:guide>
        <p15:guide id="2" orient="horz" pos="10368">
          <p15:clr>
            <a:srgbClr val="A4A3A4"/>
          </p15:clr>
        </p15:guide>
        <p15:guide id="3" pos="21376">
          <p15:clr>
            <a:srgbClr val="A4A3A4"/>
          </p15:clr>
        </p15:guide>
        <p15:guide id="4" pos="6187">
          <p15:clr>
            <a:srgbClr val="A4A3A4"/>
          </p15:clr>
        </p15:guide>
        <p15:guide id="5" pos="26410">
          <p15:clr>
            <a:srgbClr val="A4A3A4"/>
          </p15:clr>
        </p15:guide>
        <p15:guide id="6" pos="1217">
          <p15:clr>
            <a:srgbClr val="A4A3A4"/>
          </p15:clr>
        </p15:guide>
        <p15:guide id="7" pos="19873">
          <p15:clr>
            <a:srgbClr val="A4A3A4"/>
          </p15:clr>
        </p15:guide>
        <p15:guide id="8" pos="77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551" orient="horz"/>
        <p:guide pos="10368" orient="horz"/>
        <p:guide pos="21376"/>
        <p:guide pos="6187"/>
        <p:guide pos="26410"/>
        <p:guide pos="1217"/>
        <p:guide pos="19873"/>
        <p:guide pos="775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/>
          <p:nvPr>
            <p:ph idx="2" type="pic"/>
          </p:nvPr>
        </p:nvSpPr>
        <p:spPr>
          <a:xfrm>
            <a:off x="12304713" y="9976466"/>
            <a:ext cx="19243675" cy="12045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"/>
          <p:cNvSpPr/>
          <p:nvPr>
            <p:ph idx="3" type="pic"/>
          </p:nvPr>
        </p:nvSpPr>
        <p:spPr>
          <a:xfrm>
            <a:off x="33934400" y="22022108"/>
            <a:ext cx="7994507" cy="910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732758" y="1731788"/>
            <a:ext cx="42425683" cy="3049166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32804491" y="1731788"/>
            <a:ext cx="10353950" cy="304916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988062" y="720448"/>
            <a:ext cx="33170380" cy="1828799"/>
          </a:xfrm>
          <a:prstGeom prst="rect">
            <a:avLst/>
          </a:prstGeom>
          <a:solidFill>
            <a:srgbClr val="F3BF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12280010" y="758646"/>
            <a:ext cx="30878431" cy="1790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mpact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Electrical Engineering and Computer Science</a:t>
            </a:r>
            <a:endParaRPr b="0" i="0" sz="54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732758" y="1731788"/>
            <a:ext cx="10353950" cy="30491667"/>
          </a:xfrm>
          <a:prstGeom prst="rect">
            <a:avLst/>
          </a:prstGeom>
          <a:solidFill>
            <a:srgbClr val="E055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SU_horizontal_2C_W_over_B.eps"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400021" y="28559363"/>
            <a:ext cx="7046627" cy="22472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"/>
          <p:cNvCxnSpPr/>
          <p:nvPr/>
        </p:nvCxnSpPr>
        <p:spPr>
          <a:xfrm rot="10800000">
            <a:off x="11086708" y="-1930400"/>
            <a:ext cx="0" cy="167640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1"/>
          <p:cNvSpPr txBox="1"/>
          <p:nvPr/>
        </p:nvSpPr>
        <p:spPr>
          <a:xfrm>
            <a:off x="9486509" y="-3200400"/>
            <a:ext cx="3200400" cy="116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1"/>
          <p:cNvCxnSpPr/>
          <p:nvPr/>
        </p:nvCxnSpPr>
        <p:spPr>
          <a:xfrm rot="10800000">
            <a:off x="32804491" y="-1930400"/>
            <a:ext cx="0" cy="167640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1"/>
          <p:cNvSpPr txBox="1"/>
          <p:nvPr/>
        </p:nvSpPr>
        <p:spPr>
          <a:xfrm>
            <a:off x="31204291" y="-3200400"/>
            <a:ext cx="3200400" cy="116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1"/>
          <p:cNvCxnSpPr/>
          <p:nvPr/>
        </p:nvCxnSpPr>
        <p:spPr>
          <a:xfrm rot="10800000">
            <a:off x="11048216" y="33172401"/>
            <a:ext cx="0" cy="167640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1"/>
          <p:cNvSpPr txBox="1"/>
          <p:nvPr/>
        </p:nvSpPr>
        <p:spPr>
          <a:xfrm>
            <a:off x="9446648" y="34899603"/>
            <a:ext cx="3200400" cy="116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1"/>
          <p:cNvCxnSpPr/>
          <p:nvPr/>
        </p:nvCxnSpPr>
        <p:spPr>
          <a:xfrm rot="10800000">
            <a:off x="32805859" y="33172401"/>
            <a:ext cx="0" cy="167640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1"/>
          <p:cNvSpPr txBox="1"/>
          <p:nvPr/>
        </p:nvSpPr>
        <p:spPr>
          <a:xfrm>
            <a:off x="31204291" y="34899603"/>
            <a:ext cx="3200400" cy="116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1"/>
          <p:cNvCxnSpPr/>
          <p:nvPr/>
        </p:nvCxnSpPr>
        <p:spPr>
          <a:xfrm>
            <a:off x="-1092201" y="25473946"/>
            <a:ext cx="0" cy="167640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1"/>
          <p:cNvSpPr txBox="1"/>
          <p:nvPr/>
        </p:nvSpPr>
        <p:spPr>
          <a:xfrm>
            <a:off x="-6807200" y="25041022"/>
            <a:ext cx="4876798" cy="2542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TEXT 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ORANGE BOX BELOW THIS LINE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732759" y="720448"/>
            <a:ext cx="10353950" cy="182879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1920240" y="758646"/>
            <a:ext cx="11897360" cy="1790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mpact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COLLEGE OF ENGINEERING</a:t>
            </a:r>
            <a:endParaRPr b="0" i="0" sz="54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/>
          <p:nvPr>
            <p:ph idx="2" type="pic"/>
          </p:nvPr>
        </p:nvSpPr>
        <p:spPr>
          <a:xfrm>
            <a:off x="12304725" y="10362300"/>
            <a:ext cx="19243800" cy="116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0"/>
              </a:spcBef>
              <a:spcAft>
                <a:spcPts val="0"/>
              </a:spcAft>
              <a:buNone/>
            </a:pPr>
            <a:r>
              <a:rPr lang="en-US" sz="3000"/>
              <a:t>(Webclient GUI screenshots)</a:t>
            </a:r>
            <a:endParaRPr sz="3000"/>
          </a:p>
          <a:p>
            <a:pPr indent="0" lvl="0" marL="0" rtl="0" algn="l">
              <a:spcBef>
                <a:spcPts val="4800"/>
              </a:spcBef>
              <a:spcAft>
                <a:spcPts val="0"/>
              </a:spcAft>
              <a:buNone/>
            </a:pPr>
            <a:r>
              <a:rPr lang="en-US" sz="3000"/>
              <a:t>(Split left/right: 2d/3d elements?)</a:t>
            </a:r>
            <a:endParaRPr sz="3000"/>
          </a:p>
        </p:txBody>
      </p:sp>
      <p:sp>
        <p:nvSpPr>
          <p:cNvPr id="36" name="Google Shape;36;p3"/>
          <p:cNvSpPr/>
          <p:nvPr>
            <p:ph idx="3" type="pic"/>
          </p:nvPr>
        </p:nvSpPr>
        <p:spPr>
          <a:xfrm>
            <a:off x="33934400" y="12097424"/>
            <a:ext cx="7994400" cy="19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0"/>
              </a:spcBef>
              <a:spcAft>
                <a:spcPts val="0"/>
              </a:spcAft>
              <a:buNone/>
            </a:pPr>
            <a:r>
              <a:rPr lang="en-US" sz="3000"/>
              <a:t>(Kalman Filter Input/Output graphs)</a:t>
            </a:r>
            <a:endParaRPr sz="3000"/>
          </a:p>
        </p:txBody>
      </p:sp>
      <p:sp>
        <p:nvSpPr>
          <p:cNvPr id="37" name="Google Shape;37;p3"/>
          <p:cNvSpPr txBox="1"/>
          <p:nvPr/>
        </p:nvSpPr>
        <p:spPr>
          <a:xfrm>
            <a:off x="12292014" y="23095170"/>
            <a:ext cx="941832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529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E05529"/>
                </a:solidFill>
              </a:rPr>
              <a:t>2-dimensional Visualization</a:t>
            </a:r>
            <a:endParaRPr b="0" i="0" sz="4800" u="none" cap="none" strike="noStrike">
              <a:solidFill>
                <a:srgbClr val="E05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12292014" y="24061092"/>
            <a:ext cx="9418320" cy="6873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Describe the design and development of dials, guages, and other 2-dimensional elements used to display singular variables</a:t>
            </a:r>
            <a:endParaRPr/>
          </a:p>
        </p:txBody>
      </p:sp>
      <p:sp>
        <p:nvSpPr>
          <p:cNvPr id="39" name="Google Shape;39;p3"/>
          <p:cNvSpPr txBox="1"/>
          <p:nvPr/>
        </p:nvSpPr>
        <p:spPr>
          <a:xfrm>
            <a:off x="22463903" y="23094644"/>
            <a:ext cx="941832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529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E05529"/>
                </a:solidFill>
              </a:rPr>
              <a:t>3-dimensional Visualization</a:t>
            </a:r>
            <a:endParaRPr b="0" i="0" sz="4800" u="none" cap="none" strike="noStrike">
              <a:solidFill>
                <a:srgbClr val="E05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22463903" y="24061092"/>
            <a:ext cx="9418320" cy="7873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Describe the design and development of the 3-dimensional trajectory visualization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1931989" y="5503233"/>
            <a:ext cx="815869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FFFFFF"/>
                </a:solidFill>
              </a:rPr>
              <a:t>Data Storage and Access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1964266" y="6422030"/>
            <a:ext cx="8126412" cy="143116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Describe the server configuration</a:t>
            </a:r>
            <a:endParaRPr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Char char="•"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Describe data reception and storage techniques</a:t>
            </a:r>
            <a:endParaRPr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Char char="•"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Hardware details</a:t>
            </a:r>
            <a:endParaRPr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Char char="•"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If necessary, pad with miscellaneous info</a:t>
            </a:r>
            <a:endParaRPr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12292012" y="3463917"/>
            <a:ext cx="19544200" cy="1542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529"/>
              </a:buClr>
              <a:buSzPts val="12500"/>
              <a:buFont typeface="Impact"/>
              <a:buNone/>
            </a:pPr>
            <a:r>
              <a:rPr lang="en-US" sz="12500">
                <a:solidFill>
                  <a:srgbClr val="E05529"/>
                </a:solidFill>
                <a:latin typeface="Impact"/>
                <a:ea typeface="Impact"/>
                <a:cs typeface="Impact"/>
                <a:sym typeface="Impact"/>
              </a:rPr>
              <a:t>HART CS Groundstation</a:t>
            </a:r>
            <a:endParaRPr b="0" i="0" sz="12500" u="none" cap="none" strike="noStrike">
              <a:solidFill>
                <a:srgbClr val="E0552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12292012" y="5503233"/>
            <a:ext cx="19544199" cy="60805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US" sz="6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Applying a Kalman Filter live telemetry from a two-stage solid propellant Student Researched and Developed rocket motors, and visualizing the flight path with WebGL.</a:t>
            </a:r>
            <a:endParaRPr b="0" i="0" sz="6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33934400" y="5503233"/>
            <a:ext cx="815869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FFFFFF"/>
                </a:solidFill>
              </a:rPr>
              <a:t>Kalman Filter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33966675" y="6422028"/>
            <a:ext cx="8126400" cy="5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What a Kalman Filter is</a:t>
            </a:r>
            <a:endParaRPr sz="2800">
              <a:solidFill>
                <a:schemeClr val="dk1"/>
              </a:solidFill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</a:rPr>
              <a:t>How we implemented it</a:t>
            </a:r>
            <a:endParaRPr sz="2800">
              <a:solidFill>
                <a:schemeClr val="dk1"/>
              </a:solidFill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</a:rPr>
              <a:t>Technical details</a:t>
            </a:r>
            <a:endParaRPr sz="2800">
              <a:solidFill>
                <a:schemeClr val="dk1"/>
              </a:solidFill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</a:rPr>
              <a:t>Challenges encountered?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38032266" y="754123"/>
            <a:ext cx="3811058" cy="1790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mpact"/>
              <a:buNone/>
            </a:pPr>
            <a:r>
              <a:rPr lang="en-US" sz="5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11</a:t>
            </a:r>
            <a:endParaRPr b="0" i="0" sz="54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48" name="Google Shape;4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6675" y="18332275"/>
            <a:ext cx="8126399" cy="5037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4350" y="13298475"/>
            <a:ext cx="8126401" cy="5033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34400" y="23369304"/>
            <a:ext cx="8158700" cy="5046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92013" y="20047038"/>
            <a:ext cx="9418325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04725" y="12535316"/>
            <a:ext cx="5400675" cy="43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292000" y="16926341"/>
            <a:ext cx="70675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search_poster_template-48x36">
  <a:themeElements>
    <a:clrScheme name="OSU COE">
      <a:dk1>
        <a:srgbClr val="000000"/>
      </a:dk1>
      <a:lt1>
        <a:srgbClr val="FFFFFF"/>
      </a:lt1>
      <a:dk2>
        <a:srgbClr val="D63F20"/>
      </a:dk2>
      <a:lt2>
        <a:srgbClr val="B1B2B1"/>
      </a:lt2>
      <a:accent1>
        <a:srgbClr val="7D7819"/>
      </a:accent1>
      <a:accent2>
        <a:srgbClr val="004760"/>
      </a:accent2>
      <a:accent3>
        <a:srgbClr val="EFB31D"/>
      </a:accent3>
      <a:accent4>
        <a:srgbClr val="002F32"/>
      </a:accent4>
      <a:accent5>
        <a:srgbClr val="00747E"/>
      </a:accent5>
      <a:accent6>
        <a:srgbClr val="77787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