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56" r:id="rId3"/>
    <p:sldId id="274" r:id="rId4"/>
    <p:sldId id="287" r:id="rId5"/>
    <p:sldId id="288" r:id="rId6"/>
    <p:sldId id="260" r:id="rId7"/>
    <p:sldId id="289" r:id="rId8"/>
    <p:sldId id="263" r:id="rId9"/>
    <p:sldId id="262" r:id="rId10"/>
    <p:sldId id="264" r:id="rId11"/>
    <p:sldId id="267" r:id="rId12"/>
    <p:sldId id="270" r:id="rId13"/>
    <p:sldId id="266" r:id="rId14"/>
    <p:sldId id="265" r:id="rId15"/>
    <p:sldId id="268" r:id="rId16"/>
    <p:sldId id="293" r:id="rId17"/>
    <p:sldId id="294" r:id="rId18"/>
    <p:sldId id="269" r:id="rId19"/>
    <p:sldId id="271" r:id="rId20"/>
    <p:sldId id="272" r:id="rId21"/>
    <p:sldId id="273" r:id="rId22"/>
    <p:sldId id="296" r:id="rId23"/>
    <p:sldId id="297" r:id="rId24"/>
    <p:sldId id="298" r:id="rId25"/>
    <p:sldId id="299" r:id="rId26"/>
    <p:sldId id="300" r:id="rId27"/>
    <p:sldId id="290" r:id="rId28"/>
    <p:sldId id="291" r:id="rId29"/>
    <p:sldId id="292"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245819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30004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8567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64755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84FAF3-4BF0-4EBE-AF03-EDB583BD7E9E}"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07344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84FAF3-4BF0-4EBE-AF03-EDB583BD7E9E}"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64739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84FAF3-4BF0-4EBE-AF03-EDB583BD7E9E}" type="datetimeFigureOut">
              <a:rPr lang="en-US" smtClean="0"/>
              <a:t>3/7/2025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88511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84FAF3-4BF0-4EBE-AF03-EDB583BD7E9E}" type="datetimeFigureOut">
              <a:rPr lang="en-US" smtClean="0"/>
              <a:t>3/7/2025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5959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4FAF3-4BF0-4EBE-AF03-EDB583BD7E9E}" type="datetimeFigureOut">
              <a:rPr lang="en-US" smtClean="0"/>
              <a:t>3/7/2025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1552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84FAF3-4BF0-4EBE-AF03-EDB583BD7E9E}"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45625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84FAF3-4BF0-4EBE-AF03-EDB583BD7E9E}"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93235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4FAF3-4BF0-4EBE-AF03-EDB583BD7E9E}" type="datetimeFigureOut">
              <a:rPr lang="en-US" smtClean="0"/>
              <a:t>3/7/2025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2B0A6-A80D-4120-B234-66050F95C031}" type="slidenum">
              <a:rPr lang="en-US" smtClean="0"/>
              <a:t>‹#›</a:t>
            </a:fld>
            <a:endParaRPr lang="en-US"/>
          </a:p>
        </p:txBody>
      </p:sp>
    </p:spTree>
    <p:extLst>
      <p:ext uri="{BB962C8B-B14F-4D97-AF65-F5344CB8AC3E}">
        <p14:creationId xmlns:p14="http://schemas.microsoft.com/office/powerpoint/2010/main" val="1940522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b="1" dirty="0" smtClean="0">
                <a:effectLst>
                  <a:outerShdw blurRad="38100" dist="38100" dir="2700000" algn="tl">
                    <a:srgbClr val="000000">
                      <a:alpha val="43137"/>
                    </a:srgbClr>
                  </a:outerShdw>
                </a:effectLst>
              </a:rPr>
              <a:t>ΣΥΣΤΗΜΑ ΕΞΥΠΝΩΝ ΦΑΝΑΡΙΩΝ</a:t>
            </a:r>
            <a:endParaRPr lang="en-US" b="1" dirty="0">
              <a:effectLst>
                <a:outerShdw blurRad="38100" dist="38100" dir="2700000" algn="tl">
                  <a:srgbClr val="000000">
                    <a:alpha val="43137"/>
                  </a:srgbClr>
                </a:outerShdw>
              </a:effectLst>
            </a:endParaRPr>
          </a:p>
        </p:txBody>
      </p:sp>
      <p:sp>
        <p:nvSpPr>
          <p:cNvPr id="9" name="Content Placeholder 8"/>
          <p:cNvSpPr>
            <a:spLocks noGrp="1"/>
          </p:cNvSpPr>
          <p:nvPr>
            <p:ph idx="1"/>
          </p:nvPr>
        </p:nvSpPr>
        <p:spPr/>
        <p:txBody>
          <a:bodyPr/>
          <a:lstStyle/>
          <a:p>
            <a:endParaRPr lang="el-GR" dirty="0" smtClean="0"/>
          </a:p>
          <a:p>
            <a:endParaRPr lang="el-GR" dirty="0"/>
          </a:p>
          <a:p>
            <a:endParaRPr lang="el-GR" dirty="0" smtClean="0"/>
          </a:p>
          <a:p>
            <a:endParaRPr lang="el-GR" dirty="0"/>
          </a:p>
          <a:p>
            <a:endParaRPr lang="el-GR" dirty="0" smtClean="0"/>
          </a:p>
          <a:p>
            <a:endParaRPr lang="el-GR" dirty="0"/>
          </a:p>
          <a:p>
            <a:endParaRPr lang="el-GR" dirty="0" smtClean="0"/>
          </a:p>
          <a:p>
            <a:pPr marL="0" indent="0" algn="ctr">
              <a:buNone/>
            </a:pPr>
            <a:r>
              <a:rPr lang="el-GR" i="1" dirty="0" smtClean="0">
                <a:effectLst>
                  <a:outerShdw blurRad="38100" dist="38100" dir="2700000" algn="tl">
                    <a:srgbClr val="000000">
                      <a:alpha val="43137"/>
                    </a:srgbClr>
                  </a:outerShdw>
                </a:effectLst>
              </a:rPr>
              <a:t>ΑΘΑΝΑΣΙΟΥ ΒΑΣΙΛΕΙΟΣ ΕΥΑΓΓΕΛΟΣ - 19390005</a:t>
            </a:r>
            <a:endParaRPr lang="en-US" i="1" dirty="0">
              <a:effectLst>
                <a:outerShdw blurRad="38100" dist="38100" dir="2700000" algn="tl">
                  <a:srgbClr val="000000">
                    <a:alpha val="43137"/>
                  </a:srgbClr>
                </a:outerShdw>
              </a:effectLst>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3535" y="1653660"/>
            <a:ext cx="3698333" cy="34825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1584" y="2056647"/>
            <a:ext cx="4762500" cy="2676525"/>
          </a:xfrm>
          <a:prstGeom prst="rect">
            <a:avLst/>
          </a:prstGeom>
        </p:spPr>
      </p:pic>
    </p:spTree>
    <p:extLst>
      <p:ext uri="{BB962C8B-B14F-4D97-AF65-F5344CB8AC3E}">
        <p14:creationId xmlns:p14="http://schemas.microsoft.com/office/powerpoint/2010/main" val="3117487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Traffic Sensor (</a:t>
            </a:r>
            <a:r>
              <a:rPr lang="el-GR" sz="2400" b="1" dirty="0" smtClean="0"/>
              <a:t>Αισθητήρας</a:t>
            </a:r>
            <a:r>
              <a:rPr lang="en-US" sz="2400" b="1" dirty="0" smtClean="0"/>
              <a:t> </a:t>
            </a:r>
            <a:r>
              <a:rPr lang="el-GR" sz="2400" b="1" dirty="0" smtClean="0"/>
              <a:t>Φαναριού</a:t>
            </a:r>
            <a:r>
              <a:rPr lang="el-GR" sz="2400" b="1" dirty="0" smtClean="0"/>
              <a:t>)</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πληροφορίες αισθητήρων που σχετίζονται με τους φωτεινούς σηματοδότες</a:t>
            </a:r>
            <a:r>
              <a:rPr lang="el-GR" dirty="0">
                <a:sym typeface="Wingdings" panose="05000000000000000000" pitchFamily="2" charset="2"/>
              </a:rPr>
              <a:t>.</a:t>
            </a:r>
            <a:endParaRPr lang="en-US"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a:p>
            <a:pPr marL="0" indent="0">
              <a:buNone/>
            </a:pP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1166632308"/>
              </p:ext>
            </p:extLst>
          </p:nvPr>
        </p:nvGraphicFramePr>
        <p:xfrm>
          <a:off x="838200" y="2802659"/>
          <a:ext cx="8127999" cy="337430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64896431"/>
                    </a:ext>
                  </a:extLst>
                </a:gridCol>
                <a:gridCol w="2709333">
                  <a:extLst>
                    <a:ext uri="{9D8B030D-6E8A-4147-A177-3AD203B41FA5}">
                      <a16:colId xmlns:a16="http://schemas.microsoft.com/office/drawing/2014/main" val="3327479852"/>
                    </a:ext>
                  </a:extLst>
                </a:gridCol>
                <a:gridCol w="2709333">
                  <a:extLst>
                    <a:ext uri="{9D8B030D-6E8A-4147-A177-3AD203B41FA5}">
                      <a16:colId xmlns:a16="http://schemas.microsoft.com/office/drawing/2014/main" val="2796069663"/>
                    </a:ext>
                  </a:extLst>
                </a:gridCol>
              </a:tblGrid>
              <a:tr h="393611">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Πεδίο</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Τύπος</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Περιγραφή</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08899">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sensorId</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INT (PK)</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Μοναδικό αναγνωριστικό για έναν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726998">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INT (FK)</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Ο φωτεινός σηματοδότης που σχετίζεται με τον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726998">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sensorType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ENUM</a:t>
                      </a:r>
                      <a:r>
                        <a:rPr lang="en-US" sz="1200" baseline="0" dirty="0" smtClean="0">
                          <a:effectLst/>
                          <a:latin typeface="Calibri" panose="020F0502020204030204" pitchFamily="34" charset="0"/>
                          <a:ea typeface="Times New Roman" panose="02020603050405020304" pitchFamily="18" charset="0"/>
                        </a:rPr>
                        <a:t> (‘camera’, ‘radar’, ‘motion’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Τύπος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508899">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lastDataTimestamp</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TIMESTAMP</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Χρονοσφραγίδα των τελευταίων καταγεγραμμένων δεδομένων.</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508899">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s</a:t>
                      </a:r>
                      <a:r>
                        <a:rPr lang="el-GR" sz="1200" dirty="0" smtClean="0">
                          <a:effectLst/>
                          <a:latin typeface="Calibri" panose="020F0502020204030204" pitchFamily="34" charset="0"/>
                          <a:ea typeface="Times New Roman" panose="02020603050405020304" pitchFamily="18" charset="0"/>
                        </a:rPr>
                        <a:t>tatus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ENUM</a:t>
                      </a:r>
                      <a:r>
                        <a:rPr lang="en-US" sz="1200" baseline="0" dirty="0" smtClean="0">
                          <a:effectLst/>
                          <a:latin typeface="Calibri" panose="020F0502020204030204" pitchFamily="34" charset="0"/>
                          <a:ea typeface="Times New Roman" panose="02020603050405020304" pitchFamily="18" charset="0"/>
                        </a:rPr>
                        <a:t> (‘active’, ‘inactive’)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Κατάσταση του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bl>
          </a:graphicData>
        </a:graphic>
      </p:graphicFrame>
    </p:spTree>
    <p:extLst>
      <p:ext uri="{BB962C8B-B14F-4D97-AF65-F5344CB8AC3E}">
        <p14:creationId xmlns:p14="http://schemas.microsoft.com/office/powerpoint/2010/main" val="2288593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Traffic Data (</a:t>
            </a:r>
            <a:r>
              <a:rPr lang="el-GR" sz="2400" b="1" dirty="0" smtClean="0"/>
              <a:t>Δεδομένα Κυκλοφορίας</a:t>
            </a:r>
            <a:r>
              <a:rPr lang="el-GR" sz="2400" b="1" dirty="0" smtClean="0"/>
              <a:t>) </a:t>
            </a:r>
            <a:r>
              <a:rPr lang="el-GR" sz="2400" b="1" dirty="0">
                <a:sym typeface="Wingdings" panose="05000000000000000000" pitchFamily="2" charset="2"/>
              </a:rPr>
              <a:t> </a:t>
            </a:r>
            <a:r>
              <a:rPr lang="el-GR" sz="2400" dirty="0">
                <a:sym typeface="Wingdings" panose="05000000000000000000" pitchFamily="2" charset="2"/>
              </a:rPr>
              <a:t>Αποθηκεύει συγκεντρωτικά δεδομένα κίνησης από αισθητήρες.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3684420249"/>
              </p:ext>
            </p:extLst>
          </p:nvPr>
        </p:nvGraphicFramePr>
        <p:xfrm>
          <a:off x="838200" y="2795409"/>
          <a:ext cx="8754978" cy="3252466"/>
        </p:xfrm>
        <a:graphic>
          <a:graphicData uri="http://schemas.openxmlformats.org/drawingml/2006/table">
            <a:tbl>
              <a:tblPr firstRow="1" bandRow="1">
                <a:tableStyleId>{5C22544A-7EE6-4342-B048-85BDC9FD1C3A}</a:tableStyleId>
              </a:tblPr>
              <a:tblGrid>
                <a:gridCol w="2918326">
                  <a:extLst>
                    <a:ext uri="{9D8B030D-6E8A-4147-A177-3AD203B41FA5}">
                      <a16:colId xmlns:a16="http://schemas.microsoft.com/office/drawing/2014/main" val="4164896431"/>
                    </a:ext>
                  </a:extLst>
                </a:gridCol>
                <a:gridCol w="2918326">
                  <a:extLst>
                    <a:ext uri="{9D8B030D-6E8A-4147-A177-3AD203B41FA5}">
                      <a16:colId xmlns:a16="http://schemas.microsoft.com/office/drawing/2014/main" val="3327479852"/>
                    </a:ext>
                  </a:extLst>
                </a:gridCol>
                <a:gridCol w="2918326">
                  <a:extLst>
                    <a:ext uri="{9D8B030D-6E8A-4147-A177-3AD203B41FA5}">
                      <a16:colId xmlns:a16="http://schemas.microsoft.com/office/drawing/2014/main" val="2796069663"/>
                    </a:ext>
                  </a:extLst>
                </a:gridCol>
              </a:tblGrid>
              <a:tr h="329678">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dataId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μια εγγραφή δεδομένων κυκλοφορίας.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608914">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σύλλεγξε τα δεδομένα.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608914">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a:t>
                      </a:r>
                      <a:r>
                        <a:rPr lang="en-US" sz="120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κοντά στο σημείο συλλογής δεδομένων.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trafficDensity</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Η πυκνότητα των οχημάτων στην παρακολουθούμενη περιοχή.</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averageSpeed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FLOAT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Η μέση ταχύτητα των οχημάτων.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καταγραφή των δεδομένων.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bl>
          </a:graphicData>
        </a:graphic>
      </p:graphicFrame>
    </p:spTree>
    <p:extLst>
      <p:ext uri="{BB962C8B-B14F-4D97-AF65-F5344CB8AC3E}">
        <p14:creationId xmlns:p14="http://schemas.microsoft.com/office/powerpoint/2010/main" val="1392350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AI Traffic Prediction (</a:t>
            </a:r>
            <a:r>
              <a:rPr lang="el-GR" sz="2400" b="1" dirty="0" smtClean="0"/>
              <a:t>Αποφάσεις </a:t>
            </a:r>
            <a:r>
              <a:rPr lang="en-US" sz="2400" b="1" dirty="0" smtClean="0"/>
              <a:t>AI</a:t>
            </a:r>
            <a:r>
              <a:rPr lang="el-GR" sz="2400" b="1" dirty="0" smtClean="0"/>
              <a:t>) </a:t>
            </a:r>
            <a:r>
              <a:rPr lang="el-GR" sz="2400" b="1" dirty="0">
                <a:sym typeface="Wingdings" panose="05000000000000000000" pitchFamily="2" charset="2"/>
              </a:rPr>
              <a:t></a:t>
            </a:r>
            <a:r>
              <a:rPr lang="el-GR" b="1" dirty="0">
                <a:sym typeface="Wingdings" panose="05000000000000000000" pitchFamily="2" charset="2"/>
              </a:rPr>
              <a:t> </a:t>
            </a:r>
            <a:r>
              <a:rPr lang="el-GR" sz="2400" dirty="0">
                <a:sym typeface="Wingdings" panose="05000000000000000000" pitchFamily="2" charset="2"/>
              </a:rPr>
              <a:t>Αποθηκεύει προβλέψεις συμφόρησης με βάση την τεχνητή νοημοσύνη για τα φανάρια κυκλοφορίας.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574035771"/>
              </p:ext>
            </p:extLst>
          </p:nvPr>
        </p:nvGraphicFramePr>
        <p:xfrm>
          <a:off x="838200" y="2866928"/>
          <a:ext cx="8722897" cy="3059961"/>
        </p:xfrm>
        <a:graphic>
          <a:graphicData uri="http://schemas.openxmlformats.org/drawingml/2006/table">
            <a:tbl>
              <a:tblPr firstRow="1" bandRow="1">
                <a:tableStyleId>{5C22544A-7EE6-4342-B048-85BDC9FD1C3A}</a:tableStyleId>
              </a:tblPr>
              <a:tblGrid>
                <a:gridCol w="2956275">
                  <a:extLst>
                    <a:ext uri="{9D8B030D-6E8A-4147-A177-3AD203B41FA5}">
                      <a16:colId xmlns:a16="http://schemas.microsoft.com/office/drawing/2014/main" val="4164896431"/>
                    </a:ext>
                  </a:extLst>
                </a:gridCol>
                <a:gridCol w="2956275">
                  <a:extLst>
                    <a:ext uri="{9D8B030D-6E8A-4147-A177-3AD203B41FA5}">
                      <a16:colId xmlns:a16="http://schemas.microsoft.com/office/drawing/2014/main" val="3327479852"/>
                    </a:ext>
                  </a:extLst>
                </a:gridCol>
                <a:gridCol w="2810347">
                  <a:extLst>
                    <a:ext uri="{9D8B030D-6E8A-4147-A177-3AD203B41FA5}">
                      <a16:colId xmlns:a16="http://schemas.microsoft.com/office/drawing/2014/main" val="2796069663"/>
                    </a:ext>
                  </a:extLst>
                </a:gridCol>
              </a:tblGrid>
              <a:tr h="495813">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predictionId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μια πρόβλεψη.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πρόβλεψη.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predictedCongestionLevel</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Προβλεπόμενο επίπεδο συμφόρησης βάσει AI.</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οποία έγινε η πρόβλεψη.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94164333"/>
                  </a:ext>
                </a:extLst>
              </a:tr>
            </a:tbl>
          </a:graphicData>
        </a:graphic>
      </p:graphicFrame>
    </p:spTree>
    <p:extLst>
      <p:ext uri="{BB962C8B-B14F-4D97-AF65-F5344CB8AC3E}">
        <p14:creationId xmlns:p14="http://schemas.microsoft.com/office/powerpoint/2010/main" val="2892562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Vehicle</a:t>
            </a:r>
            <a:r>
              <a:rPr lang="el-GR" sz="2400" b="1" dirty="0" smtClean="0"/>
              <a:t> </a:t>
            </a:r>
            <a:r>
              <a:rPr lang="en-US" sz="2400" b="1" dirty="0" smtClean="0"/>
              <a:t>Detection (</a:t>
            </a:r>
            <a:r>
              <a:rPr lang="el-GR" sz="2400" b="1" dirty="0" smtClean="0"/>
              <a:t>Ανίχνευση Οχημάτων</a:t>
            </a:r>
            <a:r>
              <a:rPr lang="el-GR" sz="2400" b="1" dirty="0" smtClean="0"/>
              <a:t>)</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δεδομένα σχετικά με τα οχήματα που ανιχνεύονται στους φωτεινούς σηματοδότες.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1298961260"/>
              </p:ext>
            </p:extLst>
          </p:nvPr>
        </p:nvGraphicFramePr>
        <p:xfrm>
          <a:off x="838200" y="2748033"/>
          <a:ext cx="9011652" cy="3236425"/>
        </p:xfrm>
        <a:graphic>
          <a:graphicData uri="http://schemas.openxmlformats.org/drawingml/2006/table">
            <a:tbl>
              <a:tblPr firstRow="1" bandRow="1">
                <a:tableStyleId>{5C22544A-7EE6-4342-B048-85BDC9FD1C3A}</a:tableStyleId>
              </a:tblPr>
              <a:tblGrid>
                <a:gridCol w="3003884">
                  <a:extLst>
                    <a:ext uri="{9D8B030D-6E8A-4147-A177-3AD203B41FA5}">
                      <a16:colId xmlns:a16="http://schemas.microsoft.com/office/drawing/2014/main" val="4164896431"/>
                    </a:ext>
                  </a:extLst>
                </a:gridCol>
                <a:gridCol w="3003884">
                  <a:extLst>
                    <a:ext uri="{9D8B030D-6E8A-4147-A177-3AD203B41FA5}">
                      <a16:colId xmlns:a16="http://schemas.microsoft.com/office/drawing/2014/main" val="3327479852"/>
                    </a:ext>
                  </a:extLst>
                </a:gridCol>
                <a:gridCol w="3003884">
                  <a:extLst>
                    <a:ext uri="{9D8B030D-6E8A-4147-A177-3AD203B41FA5}">
                      <a16:colId xmlns:a16="http://schemas.microsoft.com/office/drawing/2014/main" val="2796069663"/>
                    </a:ext>
                  </a:extLst>
                </a:gridCol>
              </a:tblGrid>
              <a:tr h="328051">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vehicleDetectionId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 συμβάν ανίχνευσης οχήματος.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605911">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(FK)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εντόπισε το όχημα.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605911">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vehicleCount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αριθμός των οχημάτων που ανιχνεύθηκαν.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vehicleType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Τύπος του οχήματος που ανιχνεύθηκε (π.χ. αυτοκίνητο, λεωφορείο, μοτοσικλέτα).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bl>
          </a:graphicData>
        </a:graphic>
      </p:graphicFrame>
    </p:spTree>
    <p:extLst>
      <p:ext uri="{BB962C8B-B14F-4D97-AF65-F5344CB8AC3E}">
        <p14:creationId xmlns:p14="http://schemas.microsoft.com/office/powerpoint/2010/main" val="3724774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Weather Conditions</a:t>
            </a:r>
            <a:r>
              <a:rPr lang="el-GR" sz="2400" b="1" dirty="0" smtClean="0"/>
              <a:t> </a:t>
            </a:r>
            <a:r>
              <a:rPr lang="en-US" sz="2400" b="1" dirty="0" smtClean="0"/>
              <a:t>(</a:t>
            </a:r>
            <a:r>
              <a:rPr lang="el-GR" sz="2400" b="1" dirty="0" smtClean="0"/>
              <a:t>Καιρικές Συνθήκες</a:t>
            </a:r>
            <a:r>
              <a:rPr lang="el-GR" sz="2400" b="1" dirty="0" smtClean="0"/>
              <a:t>)</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Διατηρεί τις καιρικές συνθήκες που επηρεάζουν την κυκλοφορία.</a:t>
            </a:r>
            <a:endParaRPr lang="en-US" sz="2400" dirty="0" smtClean="0"/>
          </a:p>
          <a:p>
            <a:pPr marL="0" indent="0">
              <a:buNone/>
            </a:pPr>
            <a:endParaRPr lang="en-US" sz="2400"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468108042"/>
              </p:ext>
            </p:extLst>
          </p:nvPr>
        </p:nvGraphicFramePr>
        <p:xfrm>
          <a:off x="838200" y="2844285"/>
          <a:ext cx="9653337" cy="3303035"/>
        </p:xfrm>
        <a:graphic>
          <a:graphicData uri="http://schemas.openxmlformats.org/drawingml/2006/table">
            <a:tbl>
              <a:tblPr firstRow="1" bandRow="1">
                <a:tableStyleId>{5C22544A-7EE6-4342-B048-85BDC9FD1C3A}</a:tableStyleId>
              </a:tblPr>
              <a:tblGrid>
                <a:gridCol w="3217779">
                  <a:extLst>
                    <a:ext uri="{9D8B030D-6E8A-4147-A177-3AD203B41FA5}">
                      <a16:colId xmlns:a16="http://schemas.microsoft.com/office/drawing/2014/main" val="4164896431"/>
                    </a:ext>
                  </a:extLst>
                </a:gridCol>
                <a:gridCol w="3217779">
                  <a:extLst>
                    <a:ext uri="{9D8B030D-6E8A-4147-A177-3AD203B41FA5}">
                      <a16:colId xmlns:a16="http://schemas.microsoft.com/office/drawing/2014/main" val="3327479852"/>
                    </a:ext>
                  </a:extLst>
                </a:gridCol>
                <a:gridCol w="3217779">
                  <a:extLst>
                    <a:ext uri="{9D8B030D-6E8A-4147-A177-3AD203B41FA5}">
                      <a16:colId xmlns:a16="http://schemas.microsoft.com/office/drawing/2014/main" val="2796069663"/>
                    </a:ext>
                  </a:extLst>
                </a:gridCol>
              </a:tblGrid>
              <a:tr h="287166">
                <a:tc>
                  <a:txBody>
                    <a:bodyPr/>
                    <a:lstStyle/>
                    <a:p>
                      <a:pPr>
                        <a:lnSpc>
                          <a:spcPct val="115000"/>
                        </a:lnSpc>
                        <a:spcAft>
                          <a:spcPts val="0"/>
                        </a:spcAft>
                      </a:pPr>
                      <a:r>
                        <a:rPr lang="el-GR" sz="1200" dirty="0">
                          <a:effectLst/>
                          <a:latin typeface="Calibri" panose="020F0502020204030204" pitchFamily="34" charset="0"/>
                          <a:ea typeface="Times New Roman" panose="02020603050405020304" pitchFamily="18" charset="0"/>
                        </a:rPr>
                        <a:t>Πεδίο</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Calibri" panose="020F0502020204030204" pitchFamily="34" charset="0"/>
                          <a:ea typeface="Times New Roman" panose="02020603050405020304" pitchFamily="18" charset="0"/>
                        </a:rPr>
                        <a:t>Τύπος</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Περιγραφή</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371277">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weatherId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INT (PK)</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Μοναδικό αναγνωριστικό για τα δεδομένα καιρού.</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530395">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sensorId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INT</a:t>
                      </a:r>
                      <a:r>
                        <a:rPr lang="en-US" sz="1200" baseline="0" dirty="0" smtClean="0">
                          <a:effectLst/>
                          <a:latin typeface="Calibri" panose="020F0502020204030204" pitchFamily="34" charset="0"/>
                          <a:ea typeface="Times New Roman" panose="02020603050405020304" pitchFamily="18" charset="0"/>
                        </a:rPr>
                        <a:t> (FK)</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Ο αισθητήρας που συλλέγει δεδομένα καιρού</a:t>
                      </a:r>
                      <a:r>
                        <a:rPr lang="en-US" sz="1200" dirty="0" smtClean="0">
                          <a:effectLst/>
                          <a:latin typeface="Calibri" panose="020F0502020204030204" pitchFamily="34"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530395">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lightId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INT</a:t>
                      </a:r>
                      <a:r>
                        <a:rPr lang="en-US" sz="1200" baseline="0" dirty="0" smtClean="0">
                          <a:effectLst/>
                          <a:latin typeface="Calibri" panose="020F0502020204030204" pitchFamily="34" charset="0"/>
                          <a:ea typeface="Times New Roman" panose="02020603050405020304" pitchFamily="18" charset="0"/>
                        </a:rPr>
                        <a:t> (FK)</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Ο φωτεινός σηματοδότης κοντά στον αισθητήρα.</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371277">
                <a:tc>
                  <a:txBody>
                    <a:bodyPr/>
                    <a:lstStyle/>
                    <a:p>
                      <a:pPr>
                        <a:lnSpc>
                          <a:spcPct val="115000"/>
                        </a:lnSpc>
                        <a:spcAft>
                          <a:spcPts val="0"/>
                        </a:spcAft>
                      </a:pPr>
                      <a:r>
                        <a:rPr lang="en-US" sz="1100" dirty="0" smtClean="0">
                          <a:effectLst/>
                          <a:latin typeface="+mn-lt"/>
                          <a:ea typeface="Times New Roman" panose="02020603050405020304" pitchFamily="18" charset="0"/>
                        </a:rPr>
                        <a:t>temperature</a:t>
                      </a:r>
                      <a:endParaRPr lang="en-US" sz="11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FLOAT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Θερμοκρασία σε βαθμούς.</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371277">
                <a:tc>
                  <a:txBody>
                    <a:bodyPr/>
                    <a:lstStyle/>
                    <a:p>
                      <a:pPr>
                        <a:lnSpc>
                          <a:spcPct val="115000"/>
                        </a:lnSpc>
                        <a:spcAft>
                          <a:spcPts val="0"/>
                        </a:spcAft>
                      </a:pPr>
                      <a:r>
                        <a:rPr lang="en-US" sz="1100" dirty="0" smtClean="0">
                          <a:effectLst/>
                          <a:latin typeface="+mn-lt"/>
                          <a:ea typeface="Times New Roman" panose="02020603050405020304" pitchFamily="18" charset="0"/>
                        </a:rPr>
                        <a:t>humidity</a:t>
                      </a:r>
                      <a:endParaRPr lang="en-US" sz="11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FLOAT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Ποσοστό υγρασίας.</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r h="371277">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rainIntensity</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FLOAT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Επίπεδο έντασης βροχής.</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371277">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createdAt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TIMESTAMP</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Χρονοσφραγίδα κατά την οποία καταγράφηκαν τα δεδομένα καιρού.</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bl>
          </a:graphicData>
        </a:graphic>
      </p:graphicFrame>
    </p:spTree>
    <p:extLst>
      <p:ext uri="{BB962C8B-B14F-4D97-AF65-F5344CB8AC3E}">
        <p14:creationId xmlns:p14="http://schemas.microsoft.com/office/powerpoint/2010/main" val="3447357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Cyclist Detection (</a:t>
            </a:r>
            <a:r>
              <a:rPr lang="el-GR" sz="2400" b="1" dirty="0" smtClean="0"/>
              <a:t>Ανίχνευση Ποδηλάτων</a:t>
            </a:r>
            <a:r>
              <a:rPr lang="el-GR" sz="2400" b="1" dirty="0" smtClean="0"/>
              <a:t>)</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δεδομένα σχετικά με εντοπισμένους ποδηλάτες.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181863732"/>
              </p:ext>
            </p:extLst>
          </p:nvPr>
        </p:nvGraphicFramePr>
        <p:xfrm>
          <a:off x="838200" y="2828239"/>
          <a:ext cx="8851233" cy="3348724"/>
        </p:xfrm>
        <a:graphic>
          <a:graphicData uri="http://schemas.openxmlformats.org/drawingml/2006/table">
            <a:tbl>
              <a:tblPr firstRow="1" bandRow="1">
                <a:tableStyleId>{5C22544A-7EE6-4342-B048-85BDC9FD1C3A}</a:tableStyleId>
              </a:tblPr>
              <a:tblGrid>
                <a:gridCol w="2950411">
                  <a:extLst>
                    <a:ext uri="{9D8B030D-6E8A-4147-A177-3AD203B41FA5}">
                      <a16:colId xmlns:a16="http://schemas.microsoft.com/office/drawing/2014/main" val="4164896431"/>
                    </a:ext>
                  </a:extLst>
                </a:gridCol>
                <a:gridCol w="2950411">
                  <a:extLst>
                    <a:ext uri="{9D8B030D-6E8A-4147-A177-3AD203B41FA5}">
                      <a16:colId xmlns:a16="http://schemas.microsoft.com/office/drawing/2014/main" val="3327479852"/>
                    </a:ext>
                  </a:extLst>
                </a:gridCol>
                <a:gridCol w="2950411">
                  <a:extLst>
                    <a:ext uri="{9D8B030D-6E8A-4147-A177-3AD203B41FA5}">
                      <a16:colId xmlns:a16="http://schemas.microsoft.com/office/drawing/2014/main" val="2796069663"/>
                    </a:ext>
                  </a:extLst>
                </a:gridCol>
              </a:tblGrid>
              <a:tr h="448619">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Τύπος</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cycDetectionId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 συμβάν ανίχνευσης ποδηλάτη.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εντόπισε τον ποδηλάτη.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 (</a:t>
                      </a:r>
                      <a:r>
                        <a:rPr lang="en-US" sz="1200" dirty="0" smtClean="0">
                          <a:effectLst/>
                          <a:latin typeface="+mn-lt"/>
                          <a:ea typeface="Times New Roman" panose="02020603050405020304" pitchFamily="18" charset="0"/>
                        </a:rPr>
                        <a:t>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cycCount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Αριθμός ποδηλατών που ανιχνεύθηκαν.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446017599"/>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11632791"/>
                  </a:ext>
                </a:extLst>
              </a:tr>
            </a:tbl>
          </a:graphicData>
        </a:graphic>
      </p:graphicFrame>
    </p:spTree>
    <p:extLst>
      <p:ext uri="{BB962C8B-B14F-4D97-AF65-F5344CB8AC3E}">
        <p14:creationId xmlns:p14="http://schemas.microsoft.com/office/powerpoint/2010/main" val="342606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Pedestrian Detection (</a:t>
            </a:r>
            <a:r>
              <a:rPr lang="el-GR" sz="2400" b="1" dirty="0" smtClean="0"/>
              <a:t>Ανίχνευση Πεζών</a:t>
            </a:r>
            <a:r>
              <a:rPr lang="el-GR" sz="2400" b="1" dirty="0" smtClean="0"/>
              <a:t>)</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δεδομένα σχετικά με τους πεζούς που εντοπίστηκαν.</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3862622356"/>
              </p:ext>
            </p:extLst>
          </p:nvPr>
        </p:nvGraphicFramePr>
        <p:xfrm>
          <a:off x="1110916" y="2828239"/>
          <a:ext cx="8851233" cy="3348724"/>
        </p:xfrm>
        <a:graphic>
          <a:graphicData uri="http://schemas.openxmlformats.org/drawingml/2006/table">
            <a:tbl>
              <a:tblPr firstRow="1" bandRow="1">
                <a:tableStyleId>{5C22544A-7EE6-4342-B048-85BDC9FD1C3A}</a:tableStyleId>
              </a:tblPr>
              <a:tblGrid>
                <a:gridCol w="2950411">
                  <a:extLst>
                    <a:ext uri="{9D8B030D-6E8A-4147-A177-3AD203B41FA5}">
                      <a16:colId xmlns:a16="http://schemas.microsoft.com/office/drawing/2014/main" val="4164896431"/>
                    </a:ext>
                  </a:extLst>
                </a:gridCol>
                <a:gridCol w="2950411">
                  <a:extLst>
                    <a:ext uri="{9D8B030D-6E8A-4147-A177-3AD203B41FA5}">
                      <a16:colId xmlns:a16="http://schemas.microsoft.com/office/drawing/2014/main" val="3327479852"/>
                    </a:ext>
                  </a:extLst>
                </a:gridCol>
                <a:gridCol w="2950411">
                  <a:extLst>
                    <a:ext uri="{9D8B030D-6E8A-4147-A177-3AD203B41FA5}">
                      <a16:colId xmlns:a16="http://schemas.microsoft.com/office/drawing/2014/main" val="2796069663"/>
                    </a:ext>
                  </a:extLst>
                </a:gridCol>
              </a:tblGrid>
              <a:tr h="448619">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pedDetectionId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 συμβάν ανίχνευσης πεζών.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εντόπισε τον πεζό.</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 (</a:t>
                      </a:r>
                      <a:r>
                        <a:rPr lang="en-US" sz="1200" dirty="0" smtClean="0">
                          <a:effectLst/>
                          <a:latin typeface="+mn-lt"/>
                          <a:ea typeface="Times New Roman" panose="02020603050405020304" pitchFamily="18" charset="0"/>
                        </a:rPr>
                        <a:t>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pedCount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Αριθμός πεζών που ανιχνεύθηκαν.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446017599"/>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11632791"/>
                  </a:ext>
                </a:extLst>
              </a:tr>
            </a:tbl>
          </a:graphicData>
        </a:graphic>
      </p:graphicFrame>
    </p:spTree>
    <p:extLst>
      <p:ext uri="{BB962C8B-B14F-4D97-AF65-F5344CB8AC3E}">
        <p14:creationId xmlns:p14="http://schemas.microsoft.com/office/powerpoint/2010/main" val="2975529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Emergency Vehicle Detection (</a:t>
            </a:r>
            <a:r>
              <a:rPr lang="el-GR" sz="2400" b="1" dirty="0" smtClean="0"/>
              <a:t>Ανίχνευση Οχημάτων Έκτακτης Ανάγκης</a:t>
            </a:r>
            <a:r>
              <a:rPr lang="el-GR" sz="2400" b="1" dirty="0" smtClean="0"/>
              <a:t>)</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δεδομένα σχετικά με εντοπισμένα οχήματα έκτακτης ανάγκης.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endParaRPr lang="el-GR"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890024035"/>
              </p:ext>
            </p:extLst>
          </p:nvPr>
        </p:nvGraphicFramePr>
        <p:xfrm>
          <a:off x="838200" y="2943056"/>
          <a:ext cx="8803104" cy="3368844"/>
        </p:xfrm>
        <a:graphic>
          <a:graphicData uri="http://schemas.openxmlformats.org/drawingml/2006/table">
            <a:tbl>
              <a:tblPr firstRow="1" bandRow="1">
                <a:tableStyleId>{5C22544A-7EE6-4342-B048-85BDC9FD1C3A}</a:tableStyleId>
              </a:tblPr>
              <a:tblGrid>
                <a:gridCol w="2934368">
                  <a:extLst>
                    <a:ext uri="{9D8B030D-6E8A-4147-A177-3AD203B41FA5}">
                      <a16:colId xmlns:a16="http://schemas.microsoft.com/office/drawing/2014/main" val="4164896431"/>
                    </a:ext>
                  </a:extLst>
                </a:gridCol>
                <a:gridCol w="2934368">
                  <a:extLst>
                    <a:ext uri="{9D8B030D-6E8A-4147-A177-3AD203B41FA5}">
                      <a16:colId xmlns:a16="http://schemas.microsoft.com/office/drawing/2014/main" val="3327479852"/>
                    </a:ext>
                  </a:extLst>
                </a:gridCol>
                <a:gridCol w="2934368">
                  <a:extLst>
                    <a:ext uri="{9D8B030D-6E8A-4147-A177-3AD203B41FA5}">
                      <a16:colId xmlns:a16="http://schemas.microsoft.com/office/drawing/2014/main" val="2796069663"/>
                    </a:ext>
                  </a:extLst>
                </a:gridCol>
              </a:tblGrid>
              <a:tr h="451314">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Τύπος</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emergencyId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 συμβάν ανίχνευσης οχήματος έκτακτης ανάγκης.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εντόπισε το όχημα έκτακτης ανάγκης.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 (</a:t>
                      </a:r>
                      <a:r>
                        <a:rPr lang="en-US" sz="1200" dirty="0" smtClean="0">
                          <a:effectLst/>
                          <a:latin typeface="+mn-lt"/>
                          <a:ea typeface="Times New Roman" panose="02020603050405020304" pitchFamily="18" charset="0"/>
                        </a:rPr>
                        <a:t>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vehicleType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Τύπος οχήματος έκτακτης ανάγκης (π.χ. ασθενοφόρο, πυροσβεστικό όχημα).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446017599"/>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11632791"/>
                  </a:ext>
                </a:extLst>
              </a:tr>
            </a:tbl>
          </a:graphicData>
        </a:graphic>
      </p:graphicFrame>
    </p:spTree>
    <p:extLst>
      <p:ext uri="{BB962C8B-B14F-4D97-AF65-F5344CB8AC3E}">
        <p14:creationId xmlns:p14="http://schemas.microsoft.com/office/powerpoint/2010/main" val="3889091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Real-Time Synchronization (</a:t>
            </a:r>
            <a:r>
              <a:rPr lang="el-GR" sz="2400" b="1" dirty="0" smtClean="0"/>
              <a:t>Συγχρονισμός Κυκλοφορίας</a:t>
            </a:r>
            <a:r>
              <a:rPr lang="el-GR" sz="2400" b="1" dirty="0" smtClean="0"/>
              <a:t>) </a:t>
            </a:r>
            <a:r>
              <a:rPr lang="el-GR" sz="2400" b="1" dirty="0">
                <a:sym typeface="Wingdings" panose="05000000000000000000" pitchFamily="2" charset="2"/>
              </a:rPr>
              <a:t> </a:t>
            </a:r>
            <a:r>
              <a:rPr lang="el-GR" sz="2400" dirty="0">
                <a:sym typeface="Wingdings" panose="05000000000000000000" pitchFamily="2" charset="2"/>
              </a:rPr>
              <a:t>Εξασφαλίζει ότι τα φανάρια κυκλοφορίας παραμένουν συγχρονισμένα με βάση τις συνθήκες πραγματικού χρόνου.</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1588092193"/>
              </p:ext>
            </p:extLst>
          </p:nvPr>
        </p:nvGraphicFramePr>
        <p:xfrm>
          <a:off x="838200" y="2988664"/>
          <a:ext cx="8931444" cy="3188299"/>
        </p:xfrm>
        <a:graphic>
          <a:graphicData uri="http://schemas.openxmlformats.org/drawingml/2006/table">
            <a:tbl>
              <a:tblPr firstRow="1" bandRow="1">
                <a:tableStyleId>{5C22544A-7EE6-4342-B048-85BDC9FD1C3A}</a:tableStyleId>
              </a:tblPr>
              <a:tblGrid>
                <a:gridCol w="2977148">
                  <a:extLst>
                    <a:ext uri="{9D8B030D-6E8A-4147-A177-3AD203B41FA5}">
                      <a16:colId xmlns:a16="http://schemas.microsoft.com/office/drawing/2014/main" val="4164896431"/>
                    </a:ext>
                  </a:extLst>
                </a:gridCol>
                <a:gridCol w="2977148">
                  <a:extLst>
                    <a:ext uri="{9D8B030D-6E8A-4147-A177-3AD203B41FA5}">
                      <a16:colId xmlns:a16="http://schemas.microsoft.com/office/drawing/2014/main" val="3327479852"/>
                    </a:ext>
                  </a:extLst>
                </a:gridCol>
                <a:gridCol w="2977148">
                  <a:extLst>
                    <a:ext uri="{9D8B030D-6E8A-4147-A177-3AD203B41FA5}">
                      <a16:colId xmlns:a16="http://schemas.microsoft.com/office/drawing/2014/main" val="2796069663"/>
                    </a:ext>
                  </a:extLst>
                </a:gridCol>
              </a:tblGrid>
              <a:tr h="364069">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470705">
                <a:tc>
                  <a:txBody>
                    <a:bodyPr/>
                    <a:lstStyle/>
                    <a:p>
                      <a:pPr>
                        <a:lnSpc>
                          <a:spcPct val="115000"/>
                        </a:lnSpc>
                        <a:spcAft>
                          <a:spcPts val="0"/>
                        </a:spcAft>
                      </a:pPr>
                      <a:r>
                        <a:rPr lang="en-US" sz="1200" dirty="0" err="1" smtClean="0">
                          <a:effectLst/>
                          <a:latin typeface="+mn-lt"/>
                          <a:ea typeface="Times New Roman" panose="02020603050405020304" pitchFamily="18" charset="0"/>
                        </a:rPr>
                        <a:t>syncId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κάθε συμβάν συγχρονισμού.</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470705">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ενεργοποίηση του συγχρονισμού.</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470705">
                <a:tc>
                  <a:txBody>
                    <a:bodyPr/>
                    <a:lstStyle/>
                    <a:p>
                      <a:pPr>
                        <a:lnSpc>
                          <a:spcPct val="115000"/>
                        </a:lnSpc>
                        <a:spcAft>
                          <a:spcPts val="0"/>
                        </a:spcAft>
                      </a:pPr>
                      <a:r>
                        <a:rPr lang="en-US" sz="1200" dirty="0" err="1" smtClean="0">
                          <a:effectLst/>
                          <a:latin typeface="+mn-lt"/>
                          <a:ea typeface="Times New Roman" panose="02020603050405020304" pitchFamily="18" charset="0"/>
                        </a:rPr>
                        <a:t>updatedAt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T</a:t>
                      </a:r>
                      <a:r>
                        <a:rPr lang="en-US" sz="1200" dirty="0" smtClean="0">
                          <a:effectLst/>
                          <a:latin typeface="+mn-lt"/>
                          <a:ea typeface="Times New Roman" panose="02020603050405020304" pitchFamily="18" charset="0"/>
                        </a:rPr>
                        <a: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της τελευταίας ενημέρωσης των δεδομένων συγχρονισμού.</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470705">
                <a:tc>
                  <a:txBody>
                    <a:bodyPr/>
                    <a:lstStyle/>
                    <a:p>
                      <a:pPr>
                        <a:lnSpc>
                          <a:spcPct val="115000"/>
                        </a:lnSpc>
                        <a:spcAft>
                          <a:spcPts val="0"/>
                        </a:spcAft>
                      </a:pPr>
                      <a:r>
                        <a:rPr lang="en-US" sz="1200" dirty="0" smtClean="0">
                          <a:effectLst/>
                          <a:latin typeface="+mn-lt"/>
                          <a:ea typeface="Times New Roman" panose="02020603050405020304" pitchFamily="18" charset="0"/>
                        </a:rPr>
                        <a:t>light1Id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Πρώτος φωτεινός σηματοδότης που εμπλέκεται στο συγχρονισμό.</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658312031"/>
                  </a:ext>
                </a:extLst>
              </a:tr>
              <a:tr h="470705">
                <a:tc>
                  <a:txBody>
                    <a:bodyPr/>
                    <a:lstStyle/>
                    <a:p>
                      <a:pPr>
                        <a:lnSpc>
                          <a:spcPct val="115000"/>
                        </a:lnSpc>
                        <a:spcAft>
                          <a:spcPts val="0"/>
                        </a:spcAft>
                      </a:pPr>
                      <a:r>
                        <a:rPr lang="en-US" sz="1200" dirty="0" smtClean="0">
                          <a:effectLst/>
                          <a:latin typeface="+mn-lt"/>
                          <a:ea typeface="Times New Roman" panose="02020603050405020304" pitchFamily="18" charset="0"/>
                        </a:rPr>
                        <a:t>light2id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Δεύτερος φωτεινός σηματοδότης που συμμετέχει στο συγχρονισμό.</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992027257"/>
                  </a:ext>
                </a:extLst>
              </a:tr>
              <a:tr h="470705">
                <a:tc>
                  <a:txBody>
                    <a:bodyPr/>
                    <a:lstStyle/>
                    <a:p>
                      <a:pPr>
                        <a:lnSpc>
                          <a:spcPct val="115000"/>
                        </a:lnSpc>
                        <a:spcAft>
                          <a:spcPts val="0"/>
                        </a:spcAft>
                      </a:pPr>
                      <a:r>
                        <a:rPr lang="en-US" sz="1200" dirty="0" err="1" smtClean="0">
                          <a:effectLst/>
                          <a:latin typeface="+mn-lt"/>
                          <a:ea typeface="Times New Roman" panose="02020603050405020304" pitchFamily="18" charset="0"/>
                        </a:rPr>
                        <a:t>userId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Χρήστης που ενεργοποίησε ή διαμόρφωσε τον συγχρονισμό.</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26225234"/>
                  </a:ext>
                </a:extLst>
              </a:tr>
            </a:tbl>
          </a:graphicData>
        </a:graphic>
      </p:graphicFrame>
    </p:spTree>
    <p:extLst>
      <p:ext uri="{BB962C8B-B14F-4D97-AF65-F5344CB8AC3E}">
        <p14:creationId xmlns:p14="http://schemas.microsoft.com/office/powerpoint/2010/main" val="3647589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User (</a:t>
            </a:r>
            <a:r>
              <a:rPr lang="el-GR" sz="2400" b="1" dirty="0" smtClean="0"/>
              <a:t>Χρήστης</a:t>
            </a:r>
            <a:r>
              <a:rPr lang="el-GR" sz="2400" b="1" dirty="0" smtClean="0"/>
              <a:t>) </a:t>
            </a:r>
            <a:r>
              <a:rPr lang="el-GR" sz="2400" b="1" dirty="0">
                <a:sym typeface="Wingdings" panose="05000000000000000000" pitchFamily="2" charset="2"/>
              </a:rPr>
              <a:t> </a:t>
            </a:r>
            <a:r>
              <a:rPr lang="el-GR" sz="2400" dirty="0">
                <a:sym typeface="Wingdings" panose="05000000000000000000" pitchFamily="2" charset="2"/>
              </a:rPr>
              <a:t>Αποθηκεύει τους χρήστες του συστήματος (π.χ. διαχειριστές, χειριστές).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846993421"/>
              </p:ext>
            </p:extLst>
          </p:nvPr>
        </p:nvGraphicFramePr>
        <p:xfrm>
          <a:off x="838200" y="2868039"/>
          <a:ext cx="9508959" cy="3327839"/>
        </p:xfrm>
        <a:graphic>
          <a:graphicData uri="http://schemas.openxmlformats.org/drawingml/2006/table">
            <a:tbl>
              <a:tblPr firstRow="1" bandRow="1">
                <a:tableStyleId>{5C22544A-7EE6-4342-B048-85BDC9FD1C3A}</a:tableStyleId>
              </a:tblPr>
              <a:tblGrid>
                <a:gridCol w="3222679">
                  <a:extLst>
                    <a:ext uri="{9D8B030D-6E8A-4147-A177-3AD203B41FA5}">
                      <a16:colId xmlns:a16="http://schemas.microsoft.com/office/drawing/2014/main" val="4164896431"/>
                    </a:ext>
                  </a:extLst>
                </a:gridCol>
                <a:gridCol w="3222679">
                  <a:extLst>
                    <a:ext uri="{9D8B030D-6E8A-4147-A177-3AD203B41FA5}">
                      <a16:colId xmlns:a16="http://schemas.microsoft.com/office/drawing/2014/main" val="3327479852"/>
                    </a:ext>
                  </a:extLst>
                </a:gridCol>
                <a:gridCol w="3063601">
                  <a:extLst>
                    <a:ext uri="{9D8B030D-6E8A-4147-A177-3AD203B41FA5}">
                      <a16:colId xmlns:a16="http://schemas.microsoft.com/office/drawing/2014/main" val="2796069663"/>
                    </a:ext>
                  </a:extLst>
                </a:gridCol>
              </a:tblGrid>
              <a:tr h="254628">
                <a:tc>
                  <a:txBody>
                    <a:bodyPr/>
                    <a:lstStyle/>
                    <a:p>
                      <a:pPr>
                        <a:lnSpc>
                          <a:spcPct val="115000"/>
                        </a:lnSpc>
                        <a:spcAft>
                          <a:spcPts val="0"/>
                        </a:spcAft>
                      </a:pPr>
                      <a:r>
                        <a:rPr lang="el-GR" sz="1200">
                          <a:effectLst/>
                          <a:latin typeface="+mn-lt"/>
                          <a:ea typeface="Times New Roman" panose="02020603050405020304" pitchFamily="18" charset="0"/>
                        </a:rPr>
                        <a:t>Πεδίο</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userId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έναν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firstName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Όνομα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lastName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Επώνυμο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329209">
                <a:tc>
                  <a:txBody>
                    <a:bodyPr/>
                    <a:lstStyle/>
                    <a:p>
                      <a:pPr>
                        <a:lnSpc>
                          <a:spcPct val="115000"/>
                        </a:lnSpc>
                        <a:spcAft>
                          <a:spcPts val="0"/>
                        </a:spcAft>
                      </a:pPr>
                      <a:r>
                        <a:rPr lang="en-US" sz="1200" dirty="0" smtClean="0">
                          <a:effectLst/>
                          <a:latin typeface="+mn-lt"/>
                          <a:ea typeface="Times New Roman" panose="02020603050405020304" pitchFamily="18" charset="0"/>
                        </a:rPr>
                        <a:t>email</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Το ηλεκτρονικό ταχυδρομείο του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94164333"/>
                  </a:ext>
                </a:extLst>
              </a:tr>
              <a:tr h="348124">
                <a:tc>
                  <a:txBody>
                    <a:bodyPr/>
                    <a:lstStyle/>
                    <a:p>
                      <a:pPr>
                        <a:lnSpc>
                          <a:spcPct val="115000"/>
                        </a:lnSpc>
                        <a:spcAft>
                          <a:spcPts val="0"/>
                        </a:spcAft>
                      </a:pPr>
                      <a:r>
                        <a:rPr lang="en-US" sz="1200" dirty="0" smtClean="0">
                          <a:effectLst/>
                          <a:latin typeface="+mn-lt"/>
                          <a:ea typeface="Times New Roman" panose="02020603050405020304" pitchFamily="18" charset="0"/>
                        </a:rPr>
                        <a:t>birthdate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DATE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Ημερομηνία γέννησης του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94821631"/>
                  </a:ext>
                </a:extLst>
              </a:tr>
              <a:tr h="329209">
                <a:tc>
                  <a:txBody>
                    <a:bodyPr/>
                    <a:lstStyle/>
                    <a:p>
                      <a:pPr>
                        <a:lnSpc>
                          <a:spcPct val="115000"/>
                        </a:lnSpc>
                        <a:spcAft>
                          <a:spcPts val="0"/>
                        </a:spcAft>
                      </a:pPr>
                      <a:r>
                        <a:rPr lang="en-US" sz="1200" dirty="0" smtClean="0">
                          <a:effectLst/>
                          <a:latin typeface="+mn-lt"/>
                          <a:ea typeface="Times New Roman" panose="02020603050405020304" pitchFamily="18" charset="0"/>
                        </a:rPr>
                        <a:t>username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όνομα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939606470"/>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passwordHash</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Κατακερματισμένος κωδικός πρόσβασης.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88347231"/>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smtClean="0">
                          <a:effectLst/>
                          <a:latin typeface="+mn-lt"/>
                          <a:ea typeface="Times New Roman" panose="02020603050405020304" pitchFamily="18" charset="0"/>
                        </a:rPr>
                        <a:t>Χρονοσφραγίδα κατά την προσθήκη του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909622727"/>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updatedAt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τελευταίας ενημέρωσης.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244130595"/>
                  </a:ext>
                </a:extLst>
              </a:tr>
            </a:tbl>
          </a:graphicData>
        </a:graphic>
      </p:graphicFrame>
    </p:spTree>
    <p:extLst>
      <p:ext uri="{BB962C8B-B14F-4D97-AF65-F5344CB8AC3E}">
        <p14:creationId xmlns:p14="http://schemas.microsoft.com/office/powerpoint/2010/main" val="394918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8" y="0"/>
            <a:ext cx="12053963" cy="6858000"/>
          </a:xfrm>
          <a:prstGeom prst="rect">
            <a:avLst/>
          </a:prstGeom>
        </p:spPr>
      </p:pic>
    </p:spTree>
    <p:extLst>
      <p:ext uri="{BB962C8B-B14F-4D97-AF65-F5344CB8AC3E}">
        <p14:creationId xmlns:p14="http://schemas.microsoft.com/office/powerpoint/2010/main" val="826709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User Action Log (</a:t>
            </a:r>
            <a:r>
              <a:rPr lang="el-GR" sz="2400" b="1" dirty="0"/>
              <a:t>Καταγραφή Δραστηριοτήτων Χρήστη</a:t>
            </a:r>
            <a:r>
              <a:rPr lang="el-GR" sz="2400" b="1" dirty="0" smtClean="0"/>
              <a:t>)</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Καταγράφει τις ενέργειες που εκτελούν οι χρήστες.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180358099"/>
              </p:ext>
            </p:extLst>
          </p:nvPr>
        </p:nvGraphicFramePr>
        <p:xfrm>
          <a:off x="838200" y="2956577"/>
          <a:ext cx="8482264" cy="2883502"/>
        </p:xfrm>
        <a:graphic>
          <a:graphicData uri="http://schemas.openxmlformats.org/drawingml/2006/table">
            <a:tbl>
              <a:tblPr firstRow="1" bandRow="1">
                <a:tableStyleId>{5C22544A-7EE6-4342-B048-85BDC9FD1C3A}</a:tableStyleId>
              </a:tblPr>
              <a:tblGrid>
                <a:gridCol w="2874722">
                  <a:extLst>
                    <a:ext uri="{9D8B030D-6E8A-4147-A177-3AD203B41FA5}">
                      <a16:colId xmlns:a16="http://schemas.microsoft.com/office/drawing/2014/main" val="4164896431"/>
                    </a:ext>
                  </a:extLst>
                </a:gridCol>
                <a:gridCol w="2874722">
                  <a:extLst>
                    <a:ext uri="{9D8B030D-6E8A-4147-A177-3AD203B41FA5}">
                      <a16:colId xmlns:a16="http://schemas.microsoft.com/office/drawing/2014/main" val="3327479852"/>
                    </a:ext>
                  </a:extLst>
                </a:gridCol>
                <a:gridCol w="2732820">
                  <a:extLst>
                    <a:ext uri="{9D8B030D-6E8A-4147-A177-3AD203B41FA5}">
                      <a16:colId xmlns:a16="http://schemas.microsoft.com/office/drawing/2014/main" val="2796069663"/>
                    </a:ext>
                  </a:extLst>
                </a:gridCol>
              </a:tblGrid>
              <a:tr h="467222">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604070">
                <a:tc>
                  <a:txBody>
                    <a:bodyPr/>
                    <a:lstStyle/>
                    <a:p>
                      <a:pPr>
                        <a:lnSpc>
                          <a:spcPct val="115000"/>
                        </a:lnSpc>
                        <a:spcAft>
                          <a:spcPts val="0"/>
                        </a:spcAft>
                      </a:pPr>
                      <a:r>
                        <a:rPr lang="en-US" sz="1200" dirty="0" smtClean="0">
                          <a:effectLst/>
                          <a:latin typeface="+mn-lt"/>
                          <a:ea typeface="Times New Roman" panose="02020603050405020304" pitchFamily="18" charset="0"/>
                        </a:rPr>
                        <a:t>l</a:t>
                      </a:r>
                      <a:r>
                        <a:rPr lang="el-GR" sz="1200" dirty="0" smtClean="0">
                          <a:effectLst/>
                          <a:latin typeface="+mn-lt"/>
                          <a:ea typeface="Times New Roman" panose="02020603050405020304" pitchFamily="18" charset="0"/>
                        </a:rPr>
                        <a:t>ogID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μια εγγραφή καταγραφής.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604070">
                <a:tc>
                  <a:txBody>
                    <a:bodyPr/>
                    <a:lstStyle/>
                    <a:p>
                      <a:pPr>
                        <a:lnSpc>
                          <a:spcPct val="115000"/>
                        </a:lnSpc>
                        <a:spcAft>
                          <a:spcPts val="0"/>
                        </a:spcAft>
                      </a:pPr>
                      <a:r>
                        <a:rPr lang="en-US" sz="1200" dirty="0" smtClean="0">
                          <a:effectLst/>
                          <a:latin typeface="+mn-lt"/>
                          <a:ea typeface="Times New Roman" panose="02020603050405020304" pitchFamily="18" charset="0"/>
                        </a:rPr>
                        <a:t>u</a:t>
                      </a:r>
                      <a:r>
                        <a:rPr lang="el-GR" sz="1200" dirty="0" smtClean="0">
                          <a:effectLst/>
                          <a:latin typeface="+mn-lt"/>
                          <a:ea typeface="Times New Roman" panose="02020603050405020304" pitchFamily="18" charset="0"/>
                        </a:rPr>
                        <a:t>serID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(FK)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Χρήστης που εκτέλεσε την ενέργεια.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604070">
                <a:tc>
                  <a:txBody>
                    <a:bodyPr/>
                    <a:lstStyle/>
                    <a:p>
                      <a:pPr>
                        <a:lnSpc>
                          <a:spcPct val="115000"/>
                        </a:lnSpc>
                        <a:spcAft>
                          <a:spcPts val="0"/>
                        </a:spcAft>
                      </a:pPr>
                      <a:r>
                        <a:rPr lang="en-US" sz="1200" dirty="0" err="1" smtClean="0">
                          <a:effectLst/>
                          <a:latin typeface="+mn-lt"/>
                          <a:ea typeface="Times New Roman" panose="02020603050405020304" pitchFamily="18" charset="0"/>
                        </a:rPr>
                        <a:t>actionType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Τύπος της ενέργειας που εκτελέστηκε.</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604070">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της ενέργειας.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94164333"/>
                  </a:ext>
                </a:extLst>
              </a:tr>
            </a:tbl>
          </a:graphicData>
        </a:graphic>
      </p:graphicFrame>
    </p:spTree>
    <p:extLst>
      <p:ext uri="{BB962C8B-B14F-4D97-AF65-F5344CB8AC3E}">
        <p14:creationId xmlns:p14="http://schemas.microsoft.com/office/powerpoint/2010/main" val="3825101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a:t>
            </a:r>
            <a:r>
              <a:rPr lang="en-US" b="1" dirty="0" smtClean="0"/>
              <a:t>Diagram</a:t>
            </a:r>
            <a:r>
              <a:rPr lang="el-GR" b="1" dirty="0" smtClean="0"/>
              <a:t/>
            </a:r>
            <a:br>
              <a:rPr lang="el-GR" b="1" dirty="0" smtClean="0"/>
            </a:br>
            <a:r>
              <a:rPr lang="el-GR" b="1" dirty="0" smtClean="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User Role (</a:t>
            </a:r>
            <a:r>
              <a:rPr lang="el-GR" sz="2400" b="1" dirty="0" smtClean="0"/>
              <a:t>Ρόλο</a:t>
            </a:r>
            <a:r>
              <a:rPr lang="el-GR" sz="2400" b="1" dirty="0"/>
              <a:t>ς</a:t>
            </a:r>
            <a:r>
              <a:rPr lang="el-GR" sz="2400" b="1" dirty="0" smtClean="0"/>
              <a:t> Χρήστη</a:t>
            </a:r>
            <a:r>
              <a:rPr lang="el-GR" sz="2400" b="1" dirty="0" smtClean="0"/>
              <a:t>)</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Καθορίζει ρόλους για τους χρήστες (π.χ. διαχειριστής, χειριστής κυκλοφορίας, αναλυτής).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048766014"/>
              </p:ext>
            </p:extLst>
          </p:nvPr>
        </p:nvGraphicFramePr>
        <p:xfrm>
          <a:off x="838200" y="2837535"/>
          <a:ext cx="6717632" cy="3027880"/>
        </p:xfrm>
        <a:graphic>
          <a:graphicData uri="http://schemas.openxmlformats.org/drawingml/2006/table">
            <a:tbl>
              <a:tblPr firstRow="1" bandRow="1">
                <a:tableStyleId>{5C22544A-7EE6-4342-B048-85BDC9FD1C3A}</a:tableStyleId>
              </a:tblPr>
              <a:tblGrid>
                <a:gridCol w="2276671">
                  <a:extLst>
                    <a:ext uri="{9D8B030D-6E8A-4147-A177-3AD203B41FA5}">
                      <a16:colId xmlns:a16="http://schemas.microsoft.com/office/drawing/2014/main" val="4164896431"/>
                    </a:ext>
                  </a:extLst>
                </a:gridCol>
                <a:gridCol w="2276671">
                  <a:extLst>
                    <a:ext uri="{9D8B030D-6E8A-4147-A177-3AD203B41FA5}">
                      <a16:colId xmlns:a16="http://schemas.microsoft.com/office/drawing/2014/main" val="3327479852"/>
                    </a:ext>
                  </a:extLst>
                </a:gridCol>
                <a:gridCol w="2164290">
                  <a:extLst>
                    <a:ext uri="{9D8B030D-6E8A-4147-A177-3AD203B41FA5}">
                      <a16:colId xmlns:a16="http://schemas.microsoft.com/office/drawing/2014/main" val="2796069663"/>
                    </a:ext>
                  </a:extLst>
                </a:gridCol>
              </a:tblGrid>
              <a:tr h="620632">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802416">
                <a:tc>
                  <a:txBody>
                    <a:bodyPr/>
                    <a:lstStyle/>
                    <a:p>
                      <a:pPr>
                        <a:lnSpc>
                          <a:spcPct val="115000"/>
                        </a:lnSpc>
                        <a:spcAft>
                          <a:spcPts val="0"/>
                        </a:spcAft>
                      </a:pPr>
                      <a:r>
                        <a:rPr lang="en-US" sz="1200" dirty="0" smtClean="0">
                          <a:effectLst/>
                          <a:latin typeface="+mn-lt"/>
                          <a:ea typeface="Times New Roman" panose="02020603050405020304" pitchFamily="18" charset="0"/>
                        </a:rPr>
                        <a:t>r</a:t>
                      </a:r>
                      <a:r>
                        <a:rPr lang="el-GR" sz="1200" dirty="0" smtClean="0">
                          <a:effectLst/>
                          <a:latin typeface="+mn-lt"/>
                          <a:ea typeface="Times New Roman" panose="02020603050405020304" pitchFamily="18" charset="0"/>
                        </a:rPr>
                        <a:t>oleID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έναν ρόλο.</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802416">
                <a:tc>
                  <a:txBody>
                    <a:bodyPr/>
                    <a:lstStyle/>
                    <a:p>
                      <a:pPr>
                        <a:lnSpc>
                          <a:spcPct val="115000"/>
                        </a:lnSpc>
                        <a:spcAft>
                          <a:spcPts val="0"/>
                        </a:spcAft>
                      </a:pPr>
                      <a:r>
                        <a:rPr lang="en-US" sz="1200" dirty="0" err="1" smtClean="0">
                          <a:effectLst/>
                          <a:latin typeface="+mn-lt"/>
                          <a:ea typeface="Times New Roman" panose="02020603050405020304" pitchFamily="18" charset="0"/>
                        </a:rPr>
                        <a:t>roleName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VARCHAR</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Όνομα του ρόλου (π.χ. διαχειριστής, χειριστής).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802416">
                <a:tc>
                  <a:txBody>
                    <a:bodyPr/>
                    <a:lstStyle/>
                    <a:p>
                      <a:pPr>
                        <a:lnSpc>
                          <a:spcPct val="115000"/>
                        </a:lnSpc>
                        <a:spcAft>
                          <a:spcPts val="0"/>
                        </a:spcAft>
                      </a:pPr>
                      <a:r>
                        <a:rPr lang="en-US" sz="1200" dirty="0" err="1" smtClean="0">
                          <a:effectLst/>
                          <a:latin typeface="+mn-lt"/>
                          <a:ea typeface="Times New Roman" panose="02020603050405020304" pitchFamily="18" charset="0"/>
                        </a:rPr>
                        <a:t>roleDescription</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Περιγραφή των αρμοδιοτήτων του ρόλου.</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bl>
          </a:graphicData>
        </a:graphic>
      </p:graphicFrame>
    </p:spTree>
    <p:extLst>
      <p:ext uri="{BB962C8B-B14F-4D97-AF65-F5344CB8AC3E}">
        <p14:creationId xmlns:p14="http://schemas.microsoft.com/office/powerpoint/2010/main" val="3700909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Έλεγχος διασταυρώσεων και </a:t>
            </a:r>
            <a:r>
              <a:rPr lang="el-GR" b="1" dirty="0" smtClean="0"/>
              <a:t>κυκλοφορίας</a:t>
            </a:r>
            <a:r>
              <a:rPr lang="en-US" b="1" dirty="0" smtClean="0"/>
              <a:t> </a:t>
            </a:r>
            <a:r>
              <a:rPr lang="en-US" b="1" dirty="0"/>
              <a:t>(</a:t>
            </a:r>
            <a:r>
              <a:rPr lang="el-GR" b="1" dirty="0"/>
              <a:t>Βασική Υποδομή</a:t>
            </a:r>
            <a:r>
              <a:rPr lang="el-GR" b="1" dirty="0" smtClean="0"/>
              <a:t>)</a:t>
            </a:r>
          </a:p>
          <a:p>
            <a:pPr marL="0" indent="0">
              <a:buNone/>
            </a:pPr>
            <a:endParaRPr lang="el-GR" b="1" dirty="0"/>
          </a:p>
          <a:p>
            <a:pPr marL="0" indent="0">
              <a:buNone/>
            </a:pPr>
            <a:r>
              <a:rPr lang="el-GR" b="1" dirty="0" smtClean="0"/>
              <a:t>(1:Ν) </a:t>
            </a:r>
            <a:r>
              <a:rPr lang="en-US" dirty="0" smtClean="0"/>
              <a:t>Intersection </a:t>
            </a:r>
            <a:r>
              <a:rPr lang="en-US" dirty="0" smtClean="0">
                <a:sym typeface="Wingdings" panose="05000000000000000000" pitchFamily="2" charset="2"/>
              </a:rPr>
              <a:t> </a:t>
            </a:r>
            <a:r>
              <a:rPr lang="en-US" dirty="0" err="1" smtClean="0">
                <a:sym typeface="Wingdings" panose="05000000000000000000" pitchFamily="2" charset="2"/>
              </a:rPr>
              <a:t>TrafficLight</a:t>
            </a:r>
            <a:r>
              <a:rPr lang="en-US" dirty="0" smtClean="0">
                <a:sym typeface="Wingdings" panose="05000000000000000000" pitchFamily="2" charset="2"/>
              </a:rPr>
              <a:t> (</a:t>
            </a:r>
            <a:r>
              <a:rPr lang="el-GR" dirty="0" smtClean="0">
                <a:sym typeface="Wingdings" panose="05000000000000000000" pitchFamily="2" charset="2"/>
              </a:rPr>
              <a:t>Μία διασταύρωση έχει πολλά φανάρια)</a:t>
            </a:r>
          </a:p>
          <a:p>
            <a:pPr marL="0" indent="0">
              <a:buNone/>
            </a:pPr>
            <a:r>
              <a:rPr lang="el-GR" b="1" dirty="0">
                <a:sym typeface="Wingdings" panose="05000000000000000000" pitchFamily="2" charset="2"/>
              </a:rPr>
              <a:t>(1:Ν) </a:t>
            </a:r>
            <a:r>
              <a:rPr lang="el-GR" dirty="0">
                <a:sym typeface="Wingdings" panose="05000000000000000000" pitchFamily="2" charset="2"/>
              </a:rPr>
              <a:t>TrafficLight → TrafficSensor (Ένα φανάρι μπορεί να έχει πολλούς αισθητήρες</a:t>
            </a:r>
            <a:r>
              <a:rPr lang="el-GR" dirty="0" smtClean="0">
                <a:sym typeface="Wingdings" panose="05000000000000000000" pitchFamily="2" charset="2"/>
              </a:rPr>
              <a:t>).</a:t>
            </a:r>
            <a:endParaRPr lang="en-US" dirty="0" smtClean="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l-GR" b="1" dirty="0" smtClean="0"/>
              <a:t>Σκοπός</a:t>
            </a:r>
            <a:r>
              <a:rPr lang="el-GR" b="1" dirty="0"/>
              <a:t>:</a:t>
            </a:r>
            <a:r>
              <a:rPr lang="el-GR" dirty="0"/>
              <a:t> Καθορίζει τη βασική υποδομή ελέγχου της κυκλοφορίας.</a:t>
            </a:r>
            <a:endParaRPr lang="en-US"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18247601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lnSpcReduction="10000"/>
          </a:bodyPr>
          <a:lstStyle/>
          <a:p>
            <a:r>
              <a:rPr lang="el-GR" b="1" dirty="0"/>
              <a:t> Κυκλοφοριακά και περιβαλλοντικά δεδομένα (Συλλογή και παρακολούθηση δεδομένων</a:t>
            </a:r>
            <a:r>
              <a:rPr lang="el-GR" b="1" dirty="0" smtClean="0"/>
              <a:t>)</a:t>
            </a:r>
          </a:p>
          <a:p>
            <a:pPr marL="0" indent="0">
              <a:buNone/>
            </a:pPr>
            <a:endParaRPr lang="el-GR" b="1" dirty="0"/>
          </a:p>
          <a:p>
            <a:pPr marL="0" indent="0">
              <a:buNone/>
            </a:pPr>
            <a:r>
              <a:rPr lang="en-US" b="1" dirty="0" smtClean="0"/>
              <a:t>(1:N) </a:t>
            </a:r>
            <a:r>
              <a:rPr lang="en-US" dirty="0" err="1"/>
              <a:t>TrafficSensor</a:t>
            </a:r>
            <a:r>
              <a:rPr lang="en-US" dirty="0"/>
              <a:t> → </a:t>
            </a:r>
            <a:r>
              <a:rPr lang="en-US" dirty="0" err="1"/>
              <a:t>TrafficData</a:t>
            </a:r>
            <a:r>
              <a:rPr lang="en-US" dirty="0"/>
              <a:t> (</a:t>
            </a:r>
            <a:r>
              <a:rPr lang="el-GR" dirty="0"/>
              <a:t>Κάθε αισθητήρας συλλέγει πολλαπλές εγγραφές δεδομένων</a:t>
            </a:r>
            <a:r>
              <a:rPr lang="el-GR" dirty="0" smtClean="0"/>
              <a:t>).</a:t>
            </a:r>
            <a:endParaRPr lang="en-US" dirty="0" smtClean="0"/>
          </a:p>
          <a:p>
            <a:pPr marL="0" indent="0">
              <a:buNone/>
            </a:pPr>
            <a:r>
              <a:rPr lang="en-US" b="1" dirty="0"/>
              <a:t>(</a:t>
            </a:r>
            <a:r>
              <a:rPr lang="el-GR" b="1" dirty="0" smtClean="0"/>
              <a:t>1:</a:t>
            </a:r>
            <a:r>
              <a:rPr lang="en-US" b="1" dirty="0" smtClean="0"/>
              <a:t>N) </a:t>
            </a:r>
            <a:r>
              <a:rPr lang="en-US" dirty="0" err="1" smtClean="0"/>
              <a:t>TrafficSensor</a:t>
            </a:r>
            <a:r>
              <a:rPr lang="en-US" dirty="0" smtClean="0"/>
              <a:t> </a:t>
            </a:r>
            <a:r>
              <a:rPr lang="en-US" dirty="0"/>
              <a:t>→ </a:t>
            </a:r>
            <a:r>
              <a:rPr lang="en-US" dirty="0" err="1"/>
              <a:t>WeatherConditions</a:t>
            </a:r>
            <a:r>
              <a:rPr lang="en-US" dirty="0"/>
              <a:t> (</a:t>
            </a:r>
            <a:r>
              <a:rPr lang="el-GR" dirty="0"/>
              <a:t>Κάθε </a:t>
            </a:r>
            <a:r>
              <a:rPr lang="el-GR" dirty="0" smtClean="0"/>
              <a:t>αισθητήρας μπορεί </a:t>
            </a:r>
            <a:r>
              <a:rPr lang="el-GR" dirty="0"/>
              <a:t>να έχει δεδομένα καιρού</a:t>
            </a:r>
            <a:r>
              <a:rPr lang="el-GR" dirty="0" smtClean="0"/>
              <a:t>).</a:t>
            </a:r>
            <a:endParaRPr lang="en-US" dirty="0" smtClean="0"/>
          </a:p>
          <a:p>
            <a:pPr marL="0" indent="0">
              <a:buNone/>
            </a:pPr>
            <a:endParaRPr lang="en-US" dirty="0">
              <a:sym typeface="Wingdings" panose="05000000000000000000" pitchFamily="2" charset="2"/>
            </a:endParaRPr>
          </a:p>
          <a:p>
            <a:pPr marL="0" indent="0">
              <a:buNone/>
            </a:pPr>
            <a:r>
              <a:rPr lang="el-GR" b="1" dirty="0" smtClean="0"/>
              <a:t>Σκοπός</a:t>
            </a:r>
            <a:r>
              <a:rPr lang="el-GR" b="1" dirty="0"/>
              <a:t>:</a:t>
            </a:r>
            <a:r>
              <a:rPr lang="el-GR" dirty="0"/>
              <a:t> Συγκεντρώνει σε πραγματικό χρόνο τις συνθήκες κυκλοφορίας και τις καιρικές συνθήκες</a:t>
            </a:r>
            <a:r>
              <a:rPr lang="el-GR" dirty="0" smtClean="0"/>
              <a:t>.</a:t>
            </a:r>
            <a:endParaRPr lang="en-US"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14907136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fontScale="85000" lnSpcReduction="20000"/>
          </a:bodyPr>
          <a:lstStyle/>
          <a:p>
            <a:r>
              <a:rPr lang="el-GR" b="1" dirty="0"/>
              <a:t> Ανίχνευση και χρήστες του δρόμου (ροή οχημάτων και πεζών</a:t>
            </a:r>
            <a:r>
              <a:rPr lang="el-GR" b="1" dirty="0" smtClean="0"/>
              <a:t>)</a:t>
            </a:r>
          </a:p>
          <a:p>
            <a:pPr marL="0" indent="0">
              <a:buNone/>
            </a:pPr>
            <a:endParaRPr lang="el-GR" b="1" dirty="0"/>
          </a:p>
          <a:p>
            <a:pPr marL="0" indent="0">
              <a:buNone/>
            </a:pPr>
            <a:r>
              <a:rPr lang="en-US" b="1" dirty="0" smtClean="0"/>
              <a:t>(1:N)</a:t>
            </a:r>
            <a:r>
              <a:rPr lang="en-US" dirty="0" smtClean="0"/>
              <a:t> </a:t>
            </a:r>
            <a:r>
              <a:rPr lang="en-US" dirty="0" err="1" smtClean="0"/>
              <a:t>TrafficSensor</a:t>
            </a:r>
            <a:r>
              <a:rPr lang="en-US" dirty="0" smtClean="0"/>
              <a:t> </a:t>
            </a:r>
            <a:r>
              <a:rPr lang="en-US" dirty="0"/>
              <a:t>→ </a:t>
            </a:r>
            <a:r>
              <a:rPr lang="en-US" dirty="0" err="1"/>
              <a:t>VehicleDetection</a:t>
            </a:r>
            <a:r>
              <a:rPr lang="en-US" dirty="0"/>
              <a:t> (</a:t>
            </a:r>
            <a:r>
              <a:rPr lang="el-GR" dirty="0"/>
              <a:t>Κάθε αισθητήρας ανιχνεύει πολλαπλά οχήματα</a:t>
            </a:r>
            <a:r>
              <a:rPr lang="el-GR" dirty="0" smtClean="0"/>
              <a:t>).</a:t>
            </a:r>
            <a:endParaRPr lang="en-US" dirty="0" smtClean="0"/>
          </a:p>
          <a:p>
            <a:pPr marL="0" indent="0">
              <a:buNone/>
            </a:pPr>
            <a:r>
              <a:rPr lang="en-US" b="1" dirty="0" smtClean="0"/>
              <a:t>(</a:t>
            </a:r>
            <a:r>
              <a:rPr lang="el-GR" b="1" dirty="0" smtClean="0"/>
              <a:t>1:</a:t>
            </a:r>
            <a:r>
              <a:rPr lang="en-US" b="1" dirty="0" smtClean="0"/>
              <a:t>N) </a:t>
            </a:r>
            <a:r>
              <a:rPr lang="en-US" dirty="0" err="1" smtClean="0"/>
              <a:t>TrafficSensor</a:t>
            </a:r>
            <a:r>
              <a:rPr lang="en-US" dirty="0" smtClean="0"/>
              <a:t> </a:t>
            </a:r>
            <a:r>
              <a:rPr lang="en-US" dirty="0"/>
              <a:t>→ </a:t>
            </a:r>
            <a:r>
              <a:rPr lang="en-US" dirty="0" err="1"/>
              <a:t>PedestrianDetection</a:t>
            </a:r>
            <a:r>
              <a:rPr lang="en-US" dirty="0"/>
              <a:t> (</a:t>
            </a:r>
            <a:r>
              <a:rPr lang="el-GR" dirty="0"/>
              <a:t>Κάθε αισθητήρας ανιχνεύει πολλαπλούς πεζούς</a:t>
            </a:r>
            <a:r>
              <a:rPr lang="el-GR" dirty="0" smtClean="0"/>
              <a:t>).</a:t>
            </a:r>
            <a:endParaRPr lang="en-US" dirty="0" smtClean="0"/>
          </a:p>
          <a:p>
            <a:pPr marL="0" indent="0">
              <a:buNone/>
            </a:pPr>
            <a:r>
              <a:rPr lang="en-US" b="1" dirty="0"/>
              <a:t>(</a:t>
            </a:r>
            <a:r>
              <a:rPr lang="el-GR" b="1" dirty="0" smtClean="0"/>
              <a:t>1:</a:t>
            </a:r>
            <a:r>
              <a:rPr lang="en-US" b="1" dirty="0" smtClean="0"/>
              <a:t>N) </a:t>
            </a:r>
            <a:r>
              <a:rPr lang="en-US" dirty="0" err="1" smtClean="0"/>
              <a:t>TrafficSensor</a:t>
            </a:r>
            <a:r>
              <a:rPr lang="en-US" dirty="0" smtClean="0"/>
              <a:t> </a:t>
            </a:r>
            <a:r>
              <a:rPr lang="en-US" dirty="0"/>
              <a:t>→ </a:t>
            </a:r>
            <a:r>
              <a:rPr lang="en-US" dirty="0" err="1"/>
              <a:t>CyclistDetection</a:t>
            </a:r>
            <a:r>
              <a:rPr lang="en-US" dirty="0"/>
              <a:t> (</a:t>
            </a:r>
            <a:r>
              <a:rPr lang="el-GR" dirty="0"/>
              <a:t>Κάθε αισθητήρας ανιχνεύει πολλαπλούς ποδηλάτες</a:t>
            </a:r>
            <a:r>
              <a:rPr lang="el-GR" dirty="0" smtClean="0"/>
              <a:t>).</a:t>
            </a:r>
            <a:endParaRPr lang="en-US" dirty="0" smtClean="0"/>
          </a:p>
          <a:p>
            <a:pPr marL="0" indent="0">
              <a:buNone/>
            </a:pPr>
            <a:r>
              <a:rPr lang="en-US" b="1" dirty="0"/>
              <a:t>(</a:t>
            </a:r>
            <a:r>
              <a:rPr lang="el-GR" b="1" dirty="0" smtClean="0"/>
              <a:t>1:</a:t>
            </a:r>
            <a:r>
              <a:rPr lang="en-US" b="1" dirty="0" smtClean="0"/>
              <a:t>N)</a:t>
            </a:r>
            <a:r>
              <a:rPr lang="en-US" dirty="0" smtClean="0"/>
              <a:t> </a:t>
            </a:r>
            <a:r>
              <a:rPr lang="en-US" dirty="0" err="1" smtClean="0"/>
              <a:t>TrafficSensor</a:t>
            </a:r>
            <a:r>
              <a:rPr lang="en-US" dirty="0" smtClean="0"/>
              <a:t> </a:t>
            </a:r>
            <a:r>
              <a:rPr lang="en-US" dirty="0"/>
              <a:t>→ </a:t>
            </a:r>
            <a:r>
              <a:rPr lang="en-US" dirty="0" err="1" smtClean="0"/>
              <a:t>EmergencyVehicleDetection</a:t>
            </a:r>
            <a:r>
              <a:rPr lang="en-US" dirty="0" smtClean="0"/>
              <a:t> </a:t>
            </a:r>
            <a:r>
              <a:rPr lang="en-US" dirty="0"/>
              <a:t>(</a:t>
            </a:r>
            <a:r>
              <a:rPr lang="el-GR" dirty="0"/>
              <a:t>Κάθε αισθητήρας ανιχνεύει οχήματα έκτακτης ανάγκης</a:t>
            </a:r>
            <a:r>
              <a:rPr lang="el-GR" dirty="0" smtClean="0"/>
              <a:t>).</a:t>
            </a:r>
          </a:p>
          <a:p>
            <a:pPr marL="0" indent="0">
              <a:buNone/>
            </a:pPr>
            <a:endParaRPr lang="en-US" b="1" dirty="0" smtClean="0"/>
          </a:p>
          <a:p>
            <a:pPr marL="0" indent="0">
              <a:buNone/>
            </a:pPr>
            <a:r>
              <a:rPr lang="el-GR" b="1" dirty="0" smtClean="0"/>
              <a:t>Σκοπός</a:t>
            </a:r>
            <a:r>
              <a:rPr lang="el-GR" b="1" dirty="0"/>
              <a:t>:</a:t>
            </a:r>
            <a:r>
              <a:rPr lang="el-GR" dirty="0"/>
              <a:t> Διαχειρίζεται την ανίχνευση χρηστών του δρόμου, συμπεριλαμβανομένων οχημάτων, πεζών και οχημάτων έκτακτης ανάγκης.</a:t>
            </a: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2792104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lnSpcReduction="10000"/>
          </a:bodyPr>
          <a:lstStyle/>
          <a:p>
            <a:r>
              <a:rPr lang="el-GR" b="1" dirty="0"/>
              <a:t> Τεχνητή νοημοσύνη &amp; έξυπνη διαχείριση της κυκλοφορίας (ευφυής λήψη αποφάσεων</a:t>
            </a:r>
            <a:r>
              <a:rPr lang="el-GR" b="1" dirty="0" smtClean="0"/>
              <a:t>)</a:t>
            </a:r>
            <a:endParaRPr lang="en-US" b="1" dirty="0" smtClean="0"/>
          </a:p>
          <a:p>
            <a:pPr marL="0" indent="0">
              <a:buNone/>
            </a:pPr>
            <a:endParaRPr lang="el-GR" b="1" dirty="0"/>
          </a:p>
          <a:p>
            <a:pPr marL="0" indent="0">
              <a:buNone/>
            </a:pPr>
            <a:r>
              <a:rPr lang="en-US" b="1" dirty="0" smtClean="0"/>
              <a:t>(1:N) </a:t>
            </a:r>
            <a:r>
              <a:rPr lang="en-US" dirty="0" err="1" smtClean="0"/>
              <a:t>TrafficLight</a:t>
            </a:r>
            <a:r>
              <a:rPr lang="en-US" dirty="0" smtClean="0"/>
              <a:t> </a:t>
            </a:r>
            <a:r>
              <a:rPr lang="en-US" dirty="0"/>
              <a:t>→ </a:t>
            </a:r>
            <a:r>
              <a:rPr lang="en-US" dirty="0" err="1"/>
              <a:t>AI_TrafficPrediction</a:t>
            </a:r>
            <a:r>
              <a:rPr lang="en-US" dirty="0"/>
              <a:t> (</a:t>
            </a:r>
            <a:r>
              <a:rPr lang="el-GR" dirty="0"/>
              <a:t>Κάθε φανάρι έχει προβλέψεις συμφόρησης</a:t>
            </a:r>
            <a:r>
              <a:rPr lang="el-GR" dirty="0" smtClean="0"/>
              <a:t>).</a:t>
            </a:r>
            <a:endParaRPr lang="en-US" dirty="0" smtClean="0"/>
          </a:p>
          <a:p>
            <a:pPr marL="0" indent="0">
              <a:buNone/>
            </a:pPr>
            <a:r>
              <a:rPr lang="en-US" b="1" dirty="0" smtClean="0"/>
              <a:t>(N:N) </a:t>
            </a:r>
            <a:r>
              <a:rPr lang="en-US" dirty="0" err="1" smtClean="0"/>
              <a:t>TrafficLight</a:t>
            </a:r>
            <a:r>
              <a:rPr lang="en-US" dirty="0" smtClean="0"/>
              <a:t> ↔ </a:t>
            </a:r>
            <a:r>
              <a:rPr lang="en-US" dirty="0" err="1" smtClean="0"/>
              <a:t>RealTimeSynchronization</a:t>
            </a:r>
            <a:r>
              <a:rPr lang="en-US" dirty="0" smtClean="0"/>
              <a:t> (</a:t>
            </a:r>
            <a:r>
              <a:rPr lang="el-GR" dirty="0" smtClean="0"/>
              <a:t>Κάθε φανάρι μπορεί να συγχρονιστεί με πολλά άλλα).</a:t>
            </a:r>
            <a:endParaRPr lang="en-US" dirty="0" smtClean="0"/>
          </a:p>
          <a:p>
            <a:pPr marL="0" indent="0">
              <a:buNone/>
            </a:pPr>
            <a:endParaRPr lang="en-US" dirty="0">
              <a:sym typeface="Wingdings" panose="05000000000000000000" pitchFamily="2" charset="2"/>
            </a:endParaRPr>
          </a:p>
          <a:p>
            <a:pPr marL="0" indent="0">
              <a:buNone/>
            </a:pPr>
            <a:r>
              <a:rPr lang="el-GR" b="1" dirty="0" smtClean="0"/>
              <a:t>Σκοπός</a:t>
            </a:r>
            <a:r>
              <a:rPr lang="el-GR" b="1" dirty="0"/>
              <a:t>:</a:t>
            </a:r>
            <a:r>
              <a:rPr lang="el-GR" dirty="0"/>
              <a:t> </a:t>
            </a:r>
            <a:r>
              <a:rPr lang="el-GR" dirty="0" smtClean="0"/>
              <a:t>Χρησιμοποιεί </a:t>
            </a:r>
            <a:r>
              <a:rPr lang="el-GR" dirty="0"/>
              <a:t>τεχνητή νοημοσύνη για την πρόβλεψη της συμφόρησης και τη βελτιστοποίηση του συγχρονισμού των </a:t>
            </a:r>
            <a:r>
              <a:rPr lang="el-GR" dirty="0" smtClean="0"/>
              <a:t>φαναριών.</a:t>
            </a: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32855967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Διαχείριση χρηστών και καταγραφή (πρόσβαση στο σύστημα και ασφάλεια</a:t>
            </a:r>
            <a:r>
              <a:rPr lang="el-GR" b="1" dirty="0" smtClean="0"/>
              <a:t>)</a:t>
            </a:r>
          </a:p>
          <a:p>
            <a:pPr marL="0" indent="0">
              <a:buNone/>
            </a:pPr>
            <a:endParaRPr lang="el-GR" b="1" dirty="0"/>
          </a:p>
          <a:p>
            <a:pPr marL="0" indent="0">
              <a:buNone/>
            </a:pPr>
            <a:r>
              <a:rPr lang="el-GR" b="1" dirty="0" smtClean="0"/>
              <a:t>(1:1) </a:t>
            </a:r>
            <a:r>
              <a:rPr lang="el-GR" dirty="0"/>
              <a:t>User → UserRole (Κάθε χρήστης έχει έναν ρόλο</a:t>
            </a:r>
            <a:r>
              <a:rPr lang="el-GR" dirty="0" smtClean="0"/>
              <a:t>).</a:t>
            </a:r>
          </a:p>
          <a:p>
            <a:pPr marL="0" indent="0">
              <a:buNone/>
            </a:pPr>
            <a:r>
              <a:rPr lang="el-GR" b="1" dirty="0"/>
              <a:t>(</a:t>
            </a:r>
            <a:r>
              <a:rPr lang="el-GR" b="1" dirty="0" smtClean="0"/>
              <a:t>1:N) </a:t>
            </a:r>
            <a:r>
              <a:rPr lang="el-GR" dirty="0" smtClean="0"/>
              <a:t>User </a:t>
            </a:r>
            <a:r>
              <a:rPr lang="el-GR" dirty="0"/>
              <a:t>→ UserActionLog (Ένας χρήστης μπορεί να έχει πολλαπλές καταγεγραμμένες ενέργειες</a:t>
            </a:r>
            <a:r>
              <a:rPr lang="el-GR" dirty="0" smtClean="0"/>
              <a:t>).</a:t>
            </a:r>
          </a:p>
          <a:p>
            <a:pPr marL="0" indent="0">
              <a:buNone/>
            </a:pPr>
            <a:endParaRPr lang="en-US" dirty="0">
              <a:sym typeface="Wingdings" panose="05000000000000000000" pitchFamily="2" charset="2"/>
            </a:endParaRPr>
          </a:p>
          <a:p>
            <a:pPr marL="0" indent="0">
              <a:buNone/>
            </a:pPr>
            <a:r>
              <a:rPr lang="el-GR" b="1" dirty="0" smtClean="0"/>
              <a:t>Σκοπός</a:t>
            </a:r>
            <a:r>
              <a:rPr lang="el-GR" b="1" dirty="0"/>
              <a:t>:</a:t>
            </a:r>
            <a:r>
              <a:rPr lang="el-GR" dirty="0"/>
              <a:t> Διαχειρίζεται τους χρήστες του συστήματος, τους ρόλους τους και καταγράφει τις ενέργειές τους.</a:t>
            </a: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17111211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 – </a:t>
            </a:r>
            <a:r>
              <a:rPr lang="en-US" b="1" dirty="0" err="1" smtClean="0"/>
              <a:t>Microservices</a:t>
            </a:r>
            <a:r>
              <a:rPr lang="en-US" b="1" dirty="0" smtClean="0"/>
              <a:t> Architecture Diagram</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a:t>
            </a:r>
            <a:r>
              <a:rPr lang="el-GR" sz="2400" b="1" dirty="0"/>
              <a:t>το επιλέξαμε:</a:t>
            </a:r>
            <a:r>
              <a:rPr lang="el-GR" sz="2400" dirty="0"/>
              <a:t> Το σύστημα βασίζεται σε κατανεμημένες </a:t>
            </a:r>
            <a:r>
              <a:rPr lang="el-GR" sz="2400" dirty="0" smtClean="0"/>
              <a:t>μικρο</a:t>
            </a:r>
            <a:r>
              <a:rPr lang="el-GR" sz="2400" dirty="0"/>
              <a:t>ϋ</a:t>
            </a:r>
            <a:r>
              <a:rPr lang="el-GR" sz="2400" dirty="0" smtClean="0"/>
              <a:t>πηρεσίες </a:t>
            </a:r>
            <a:r>
              <a:rPr lang="el-GR" sz="2400" dirty="0"/>
              <a:t>για τη διαχείριση διαφορετικών λειτουργιών, όπως η επεξεργασία δεδομένων κυκλοφορίας, οι προβλέψεις τεχνητής νοημοσύνης, ο συγχρονισμός σε πραγματικό χρόνο και η επικοινωνία IoT.</a:t>
            </a:r>
            <a:endParaRPr lang="en-US" sz="2400" dirty="0" smtClean="0"/>
          </a:p>
          <a:p>
            <a:r>
              <a:rPr lang="el-GR" sz="2400" b="1" dirty="0" smtClean="0"/>
              <a:t>Χρήση</a:t>
            </a:r>
            <a:r>
              <a:rPr lang="el-GR" sz="2400" b="1" dirty="0"/>
              <a:t>:</a:t>
            </a:r>
            <a:r>
              <a:rPr lang="el-GR" sz="2400" dirty="0"/>
              <a:t> Δείχνει πώς αλληλεπιδρούν οι ανεξάρτητες υπηρεσίες, τα API που εκθέτουν και πώς κλιμακώνονται σε ένα περιβάλλον που βασίζεται στο cloud. Αυτό είναι ζωτικής σημασίας για ένα σύστημα που πρέπει να επεξεργάζεται την κυκλοφορία σε πραγματικό χρόνο και να προσαρμόζει δυναμικά </a:t>
            </a:r>
            <a:r>
              <a:rPr lang="el-GR" sz="2400" dirty="0" smtClean="0"/>
              <a:t>τ</a:t>
            </a:r>
            <a:r>
              <a:rPr lang="en-US" sz="2400" dirty="0" smtClean="0"/>
              <a:t>o</a:t>
            </a:r>
            <a:r>
              <a:rPr lang="el-GR" sz="2400" dirty="0" smtClean="0"/>
              <a:t>υς σηματοδότες.</a:t>
            </a:r>
            <a:endParaRPr lang="en-US" sz="2400" dirty="0" smtClean="0"/>
          </a:p>
        </p:txBody>
      </p:sp>
    </p:spTree>
    <p:extLst>
      <p:ext uri="{BB962C8B-B14F-4D97-AF65-F5344CB8AC3E}">
        <p14:creationId xmlns:p14="http://schemas.microsoft.com/office/powerpoint/2010/main" val="17203249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 UML Deployment Diagram</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το επιλέξαμε:</a:t>
            </a:r>
            <a:r>
              <a:rPr lang="el-GR" sz="2400" dirty="0"/>
              <a:t> </a:t>
            </a:r>
            <a:r>
              <a:rPr lang="el-GR" sz="2400" dirty="0" smtClean="0"/>
              <a:t>Το έξυπνο σύστημα φαναριών λειτουργεί </a:t>
            </a:r>
            <a:r>
              <a:rPr lang="el-GR" sz="2400" dirty="0"/>
              <a:t>σε ένα </a:t>
            </a:r>
            <a:r>
              <a:rPr lang="el-GR" sz="2400" dirty="0" smtClean="0"/>
              <a:t>μοντέλο </a:t>
            </a:r>
            <a:r>
              <a:rPr lang="en-US" sz="2400" dirty="0" smtClean="0"/>
              <a:t>edge computing</a:t>
            </a:r>
            <a:r>
              <a:rPr lang="el-GR" sz="2400" dirty="0" smtClean="0"/>
              <a:t> </a:t>
            </a:r>
            <a:r>
              <a:rPr lang="el-GR" sz="2400" dirty="0"/>
              <a:t>με αισθητήρες στους δρόμους, κέντρα ελέγχου της κυκλοφορίας και επεξεργασία στο cloud για προβλέψεις τεχνητής νοημοσύνης.</a:t>
            </a:r>
            <a:endParaRPr lang="en-US" sz="2400" dirty="0" smtClean="0"/>
          </a:p>
          <a:p>
            <a:r>
              <a:rPr lang="el-GR" sz="2400" b="1" dirty="0" smtClean="0"/>
              <a:t>Χρήση:</a:t>
            </a:r>
            <a:r>
              <a:rPr lang="el-GR" sz="2400" dirty="0"/>
              <a:t> Απεικονίζει τον τρόπο με τον οποίο το σύστημα αναπτύσσεται σε διαφορετικά περιβάλλοντα (cloud, edge computing, </a:t>
            </a:r>
            <a:r>
              <a:rPr lang="el-GR" sz="2400" dirty="0" smtClean="0"/>
              <a:t>IoT</a:t>
            </a:r>
            <a:r>
              <a:rPr lang="en-US" sz="2400" dirty="0" smtClean="0"/>
              <a:t> gateways</a:t>
            </a:r>
            <a:r>
              <a:rPr lang="el-GR" sz="2400" dirty="0" smtClean="0"/>
              <a:t>), </a:t>
            </a:r>
            <a:r>
              <a:rPr lang="el-GR" sz="2400" dirty="0"/>
              <a:t>εξασφαλίζοντας αποτελεσματική επεξεργασία και λήψη αποφάσεων.</a:t>
            </a:r>
            <a:endParaRPr lang="en-US" sz="2400" dirty="0" smtClean="0"/>
          </a:p>
        </p:txBody>
      </p:sp>
    </p:spTree>
    <p:extLst>
      <p:ext uri="{BB962C8B-B14F-4D97-AF65-F5344CB8AC3E}">
        <p14:creationId xmlns:p14="http://schemas.microsoft.com/office/powerpoint/2010/main" val="29428185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PEOPLE – UML Sequence Diagram</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a:t>
            </a:r>
            <a:r>
              <a:rPr lang="el-GR" sz="2400" b="1" dirty="0"/>
              <a:t>το επιλέξαμε:</a:t>
            </a:r>
            <a:r>
              <a:rPr lang="el-GR" sz="2400" dirty="0"/>
              <a:t> Το σύστημα περιλαμβάνει πολλαπλές αλληλεπιδράσεις σε πραγματικό χρόνο μεταξύ αισθητήρων, βάσεων δεδομένων, </a:t>
            </a:r>
            <a:r>
              <a:rPr lang="el-GR" sz="2400" dirty="0" smtClean="0"/>
              <a:t>μικρο</a:t>
            </a:r>
            <a:r>
              <a:rPr lang="el-GR" sz="2400" dirty="0"/>
              <a:t>ϋ</a:t>
            </a:r>
            <a:r>
              <a:rPr lang="el-GR" sz="2400" dirty="0" smtClean="0"/>
              <a:t>πηρεσιών </a:t>
            </a:r>
            <a:r>
              <a:rPr lang="el-GR" sz="2400" dirty="0"/>
              <a:t>και λογικής ελέγχου της κυκλοφορίας</a:t>
            </a:r>
            <a:r>
              <a:rPr lang="el-GR" sz="2400" dirty="0" smtClean="0"/>
              <a:t>.</a:t>
            </a:r>
            <a:endParaRPr lang="en-US" sz="2400" dirty="0" smtClean="0"/>
          </a:p>
          <a:p>
            <a:r>
              <a:rPr lang="el-GR" sz="2400" b="1" dirty="0" smtClean="0"/>
              <a:t>Χρήση</a:t>
            </a:r>
            <a:r>
              <a:rPr lang="el-GR" sz="2400" b="1" dirty="0"/>
              <a:t>:</a:t>
            </a:r>
            <a:r>
              <a:rPr lang="el-GR" sz="2400" dirty="0"/>
              <a:t> Αναπαριστά τη ροή των μηνυμάτων μεταξύ των στοιχείων του συστήματος (π.χ., ο αισθητήρας ανιχνεύει την κυκλοφορία → στέλνει δεδομένα σε </a:t>
            </a:r>
            <a:r>
              <a:rPr lang="en-US" sz="2400" dirty="0" smtClean="0"/>
              <a:t>remote server </a:t>
            </a:r>
            <a:r>
              <a:rPr lang="el-GR" sz="2400" dirty="0" smtClean="0"/>
              <a:t>στο </a:t>
            </a:r>
            <a:r>
              <a:rPr lang="en-US" sz="2400" dirty="0" smtClean="0"/>
              <a:t>cloud</a:t>
            </a:r>
            <a:r>
              <a:rPr lang="el-GR" sz="2400" dirty="0" smtClean="0"/>
              <a:t> </a:t>
            </a:r>
            <a:r>
              <a:rPr lang="el-GR" sz="2400" dirty="0"/>
              <a:t>→ η ΤΝ προβλέπει τη συμφόρηση → προσαρμόζει τα φανάρια). Αυτό βοηθά στη βελτιστοποίηση της καθυστέρησης και της επικοινωνίας.</a:t>
            </a:r>
            <a:endParaRPr lang="en-US" sz="2400" dirty="0" smtClean="0"/>
          </a:p>
        </p:txBody>
      </p:sp>
    </p:spTree>
    <p:extLst>
      <p:ext uri="{BB962C8B-B14F-4D97-AF65-F5344CB8AC3E}">
        <p14:creationId xmlns:p14="http://schemas.microsoft.com/office/powerpoint/2010/main" val="3252582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8" y="0"/>
            <a:ext cx="12053963" cy="6858000"/>
          </a:xfrm>
          <a:prstGeom prst="rect">
            <a:avLst/>
          </a:prstGeom>
        </p:spPr>
      </p:pic>
    </p:spTree>
    <p:extLst>
      <p:ext uri="{BB962C8B-B14F-4D97-AF65-F5344CB8AC3E}">
        <p14:creationId xmlns:p14="http://schemas.microsoft.com/office/powerpoint/2010/main" val="35844679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l-GR" sz="3200" dirty="0" smtClean="0">
              <a:effectLst>
                <a:outerShdw blurRad="38100" dist="38100" dir="2700000" algn="tl">
                  <a:srgbClr val="000000">
                    <a:alpha val="43137"/>
                  </a:srgbClr>
                </a:outerShdw>
              </a:effectLst>
            </a:endParaRPr>
          </a:p>
          <a:p>
            <a:pPr marL="0" indent="0" algn="ctr">
              <a:buNone/>
            </a:pPr>
            <a:endParaRPr lang="el-GR" sz="3200" dirty="0">
              <a:effectLst>
                <a:outerShdw blurRad="38100" dist="38100" dir="2700000" algn="tl">
                  <a:srgbClr val="000000">
                    <a:alpha val="43137"/>
                  </a:srgbClr>
                </a:outerShdw>
              </a:effectLst>
            </a:endParaRPr>
          </a:p>
          <a:p>
            <a:pPr marL="0" indent="0" algn="ctr">
              <a:buNone/>
            </a:pPr>
            <a:r>
              <a:rPr lang="el-GR" sz="3200" dirty="0" smtClean="0">
                <a:effectLst>
                  <a:outerShdw blurRad="38100" dist="38100" dir="2700000" algn="tl">
                    <a:srgbClr val="000000">
                      <a:alpha val="43137"/>
                    </a:srgbClr>
                  </a:outerShdw>
                </a:effectLst>
              </a:rPr>
              <a:t>Σας ευχαριστώ για την προσοχή σας.</a:t>
            </a:r>
            <a:endParaRPr 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13216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7" y="0"/>
            <a:ext cx="11995205" cy="6858000"/>
          </a:xfrm>
          <a:prstGeom prst="rect">
            <a:avLst/>
          </a:prstGeom>
        </p:spPr>
      </p:pic>
    </p:spTree>
    <p:extLst>
      <p:ext uri="{BB962C8B-B14F-4D97-AF65-F5344CB8AC3E}">
        <p14:creationId xmlns:p14="http://schemas.microsoft.com/office/powerpoint/2010/main" val="753159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7" y="0"/>
            <a:ext cx="11995205" cy="6858000"/>
          </a:xfrm>
          <a:prstGeom prst="rect">
            <a:avLst/>
          </a:prstGeom>
        </p:spPr>
      </p:pic>
    </p:spTree>
    <p:extLst>
      <p:ext uri="{BB962C8B-B14F-4D97-AF65-F5344CB8AC3E}">
        <p14:creationId xmlns:p14="http://schemas.microsoft.com/office/powerpoint/2010/main" val="4042196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 Database Schema Diagram</a:t>
            </a:r>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a:t>
            </a:r>
            <a:r>
              <a:rPr lang="el-GR" sz="2400" b="1" dirty="0"/>
              <a:t>το επιλέξαμε:</a:t>
            </a:r>
            <a:r>
              <a:rPr lang="el-GR" sz="2400" dirty="0"/>
              <a:t> Το σχήμα της βάσης δεδομένων είναι θεμελιώδους σημασίας για τον καθορισμό του τρόπου με τον οποίο το σύστημα θα αποθηκεύει, θα οργανώνει και θα συσχετίζει διαφορετικούς τύπους δεδομένων κυκλοφορίας. Αυτό διασφαλίζει την αποτελεσματική ανάκτηση και ακεραιότητα των δεδομένων</a:t>
            </a:r>
            <a:r>
              <a:rPr lang="el-GR" sz="2400" dirty="0" smtClean="0"/>
              <a:t>.</a:t>
            </a:r>
            <a:endParaRPr lang="en-US" sz="2400" dirty="0" smtClean="0"/>
          </a:p>
          <a:p>
            <a:r>
              <a:rPr lang="el-GR" sz="2400" b="1" dirty="0" smtClean="0"/>
              <a:t>Χρήση</a:t>
            </a:r>
            <a:r>
              <a:rPr lang="el-GR" sz="2400" b="1" dirty="0"/>
              <a:t>:</a:t>
            </a:r>
            <a:r>
              <a:rPr lang="el-GR" sz="2400" dirty="0"/>
              <a:t> Παρέχει μια δομημένη αναπαράσταση των πινάκων, των σχέσεων, των κλειδιών και των περιορισμών, διασφαλίζοντας ότι το σύστημα χειρίζεται αποτελεσματικά τα δεδομένα κυκλοφορίας σε πραγματικό χρόνο, τις ενδείξεις των αισθητήρων και τις ανιχνεύσεις (οχήματα, ποδηλάτες, πεζοί</a:t>
            </a:r>
            <a:r>
              <a:rPr lang="el-GR" sz="2400" dirty="0" smtClean="0"/>
              <a:t>).</a:t>
            </a:r>
            <a:endParaRPr lang="en-US" sz="2400" dirty="0" smtClean="0"/>
          </a:p>
        </p:txBody>
      </p:sp>
    </p:spTree>
    <p:extLst>
      <p:ext uri="{BB962C8B-B14F-4D97-AF65-F5344CB8AC3E}">
        <p14:creationId xmlns:p14="http://schemas.microsoft.com/office/powerpoint/2010/main" val="3864814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370" y="0"/>
            <a:ext cx="7107260" cy="6858000"/>
          </a:xfrm>
          <a:prstGeom prst="rect">
            <a:avLst/>
          </a:prstGeom>
        </p:spPr>
      </p:pic>
    </p:spTree>
    <p:extLst>
      <p:ext uri="{BB962C8B-B14F-4D97-AF65-F5344CB8AC3E}">
        <p14:creationId xmlns:p14="http://schemas.microsoft.com/office/powerpoint/2010/main" val="1182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000" b="1" dirty="0" smtClean="0"/>
              <a:t>Traffic Light (</a:t>
            </a:r>
            <a:r>
              <a:rPr lang="el-GR" sz="2000" b="1" dirty="0" smtClean="0"/>
              <a:t>Φανάρι</a:t>
            </a:r>
            <a:r>
              <a:rPr lang="el-GR" sz="2000" b="1" dirty="0" smtClean="0"/>
              <a:t>)</a:t>
            </a:r>
            <a:r>
              <a:rPr lang="en-US" sz="2000" b="1" dirty="0" smtClean="0"/>
              <a:t> </a:t>
            </a:r>
            <a:r>
              <a:rPr lang="en-US" sz="2000" b="1" dirty="0" smtClean="0">
                <a:sym typeface="Wingdings" panose="05000000000000000000" pitchFamily="2" charset="2"/>
              </a:rPr>
              <a:t> </a:t>
            </a:r>
            <a:r>
              <a:rPr lang="el-GR" sz="2000" dirty="0"/>
              <a:t>Αντιπροσωπεύει κάθε φωτεινό σηματοδότη σε μια διασταύρωση.</a:t>
            </a:r>
            <a:endParaRPr lang="en-US" sz="2000"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934099880"/>
              </p:ext>
            </p:extLst>
          </p:nvPr>
        </p:nvGraphicFramePr>
        <p:xfrm>
          <a:off x="838197" y="2515035"/>
          <a:ext cx="10515603" cy="3796865"/>
        </p:xfrm>
        <a:graphic>
          <a:graphicData uri="http://schemas.openxmlformats.org/drawingml/2006/table">
            <a:tbl>
              <a:tblPr firstRow="1" bandRow="1">
                <a:tableStyleId>{5C22544A-7EE6-4342-B048-85BDC9FD1C3A}</a:tableStyleId>
              </a:tblPr>
              <a:tblGrid>
                <a:gridCol w="3505201">
                  <a:extLst>
                    <a:ext uri="{9D8B030D-6E8A-4147-A177-3AD203B41FA5}">
                      <a16:colId xmlns:a16="http://schemas.microsoft.com/office/drawing/2014/main" val="4164896431"/>
                    </a:ext>
                  </a:extLst>
                </a:gridCol>
                <a:gridCol w="3505201">
                  <a:extLst>
                    <a:ext uri="{9D8B030D-6E8A-4147-A177-3AD203B41FA5}">
                      <a16:colId xmlns:a16="http://schemas.microsoft.com/office/drawing/2014/main" val="3327479852"/>
                    </a:ext>
                  </a:extLst>
                </a:gridCol>
                <a:gridCol w="3505201">
                  <a:extLst>
                    <a:ext uri="{9D8B030D-6E8A-4147-A177-3AD203B41FA5}">
                      <a16:colId xmlns:a16="http://schemas.microsoft.com/office/drawing/2014/main" val="2796069663"/>
                    </a:ext>
                  </a:extLst>
                </a:gridCol>
              </a:tblGrid>
              <a:tr h="227539">
                <a:tc>
                  <a:txBody>
                    <a:bodyPr/>
                    <a:lstStyle/>
                    <a:p>
                      <a:r>
                        <a:rPr lang="el-GR" sz="1200" b="1" dirty="0"/>
                        <a:t>Πεδίο</a:t>
                      </a:r>
                      <a:endParaRPr lang="el-GR" sz="1200" dirty="0"/>
                    </a:p>
                  </a:txBody>
                  <a:tcPr anchor="ctr"/>
                </a:tc>
                <a:tc>
                  <a:txBody>
                    <a:bodyPr/>
                    <a:lstStyle/>
                    <a:p>
                      <a:r>
                        <a:rPr lang="el-GR" sz="1200" b="1" dirty="0"/>
                        <a:t>Τύπος</a:t>
                      </a:r>
                      <a:endParaRPr lang="el-GR" sz="1200" dirty="0"/>
                    </a:p>
                  </a:txBody>
                  <a:tcPr anchor="ctr"/>
                </a:tc>
                <a:tc>
                  <a:txBody>
                    <a:bodyPr/>
                    <a:lstStyle/>
                    <a:p>
                      <a:r>
                        <a:rPr lang="el-GR" sz="1200" b="1"/>
                        <a:t>Περιγραφή</a:t>
                      </a:r>
                      <a:endParaRPr lang="el-GR" sz="1200"/>
                    </a:p>
                  </a:txBody>
                  <a:tcPr anchor="ctr"/>
                </a:tc>
                <a:extLst>
                  <a:ext uri="{0D108BD9-81ED-4DB2-BD59-A6C34878D82A}">
                    <a16:rowId xmlns:a16="http://schemas.microsoft.com/office/drawing/2014/main" val="1089218281"/>
                  </a:ext>
                </a:extLst>
              </a:tr>
              <a:tr h="357037">
                <a:tc>
                  <a:txBody>
                    <a:bodyPr/>
                    <a:lstStyle/>
                    <a:p>
                      <a:r>
                        <a:rPr lang="en-US" sz="1200" dirty="0" err="1" smtClean="0"/>
                        <a:t>lightId</a:t>
                      </a:r>
                      <a:endParaRPr lang="en-US" sz="1200" dirty="0"/>
                    </a:p>
                  </a:txBody>
                  <a:tcPr anchor="ctr"/>
                </a:tc>
                <a:tc>
                  <a:txBody>
                    <a:bodyPr/>
                    <a:lstStyle/>
                    <a:p>
                      <a:r>
                        <a:rPr lang="en-US" sz="1200" dirty="0"/>
                        <a:t>INT (PK)</a:t>
                      </a:r>
                    </a:p>
                  </a:txBody>
                  <a:tcPr anchor="ctr"/>
                </a:tc>
                <a:tc>
                  <a:txBody>
                    <a:bodyPr/>
                    <a:lstStyle/>
                    <a:p>
                      <a:r>
                        <a:rPr lang="el-GR" sz="1200" dirty="0" smtClean="0"/>
                        <a:t>Μοναδικό αναγνωριστικό για έναν φωτεινό σηματοδότη</a:t>
                      </a:r>
                      <a:endParaRPr lang="el-GR" sz="1200" dirty="0"/>
                    </a:p>
                  </a:txBody>
                  <a:tcPr anchor="ctr"/>
                </a:tc>
                <a:extLst>
                  <a:ext uri="{0D108BD9-81ED-4DB2-BD59-A6C34878D82A}">
                    <a16:rowId xmlns:a16="http://schemas.microsoft.com/office/drawing/2014/main" val="2100808702"/>
                  </a:ext>
                </a:extLst>
              </a:tr>
              <a:tr h="357037">
                <a:tc>
                  <a:txBody>
                    <a:bodyPr/>
                    <a:lstStyle/>
                    <a:p>
                      <a:r>
                        <a:rPr lang="en-US" sz="1200" dirty="0" err="1" smtClean="0"/>
                        <a:t>intersectionId</a:t>
                      </a:r>
                      <a:endParaRPr lang="en-US" sz="1200" dirty="0"/>
                    </a:p>
                  </a:txBody>
                  <a:tcPr anchor="ctr"/>
                </a:tc>
                <a:tc>
                  <a:txBody>
                    <a:bodyPr/>
                    <a:lstStyle/>
                    <a:p>
                      <a:r>
                        <a:rPr lang="en-US" sz="1200" dirty="0"/>
                        <a:t>INT (FK)</a:t>
                      </a:r>
                    </a:p>
                  </a:txBody>
                  <a:tcPr anchor="ctr"/>
                </a:tc>
                <a:tc>
                  <a:txBody>
                    <a:bodyPr/>
                    <a:lstStyle/>
                    <a:p>
                      <a:r>
                        <a:rPr lang="el-GR" sz="1200" dirty="0"/>
                        <a:t>Συσχέτιση με τη διασταύρωση στην οποία ανήκει.</a:t>
                      </a:r>
                    </a:p>
                  </a:txBody>
                  <a:tcPr anchor="ctr"/>
                </a:tc>
                <a:extLst>
                  <a:ext uri="{0D108BD9-81ED-4DB2-BD59-A6C34878D82A}">
                    <a16:rowId xmlns:a16="http://schemas.microsoft.com/office/drawing/2014/main" val="2039902990"/>
                  </a:ext>
                </a:extLst>
              </a:tr>
              <a:tr h="357037">
                <a:tc>
                  <a:txBody>
                    <a:bodyPr/>
                    <a:lstStyle/>
                    <a:p>
                      <a:r>
                        <a:rPr lang="en-US" sz="1200" dirty="0" err="1" smtClean="0"/>
                        <a:t>userId</a:t>
                      </a:r>
                      <a:endParaRPr lang="en-US" sz="1200" dirty="0"/>
                    </a:p>
                  </a:txBody>
                  <a:tcPr anchor="ctr"/>
                </a:tc>
                <a:tc>
                  <a:txBody>
                    <a:bodyPr/>
                    <a:lstStyle/>
                    <a:p>
                      <a:r>
                        <a:rPr lang="en-US" sz="1200" dirty="0" smtClean="0"/>
                        <a:t>INT (FK)</a:t>
                      </a:r>
                      <a:endParaRPr lang="en-US" sz="1200" dirty="0"/>
                    </a:p>
                  </a:txBody>
                  <a:tcPr anchor="ctr"/>
                </a:tc>
                <a:tc>
                  <a:txBody>
                    <a:bodyPr/>
                    <a:lstStyle/>
                    <a:p>
                      <a:r>
                        <a:rPr lang="el-GR" sz="1200" dirty="0"/>
                        <a:t>Κατεύθυνση του φαναριού (π.χ., Βόρεια, Νότια).</a:t>
                      </a:r>
                    </a:p>
                  </a:txBody>
                  <a:tcPr anchor="ctr"/>
                </a:tc>
                <a:extLst>
                  <a:ext uri="{0D108BD9-81ED-4DB2-BD59-A6C34878D82A}">
                    <a16:rowId xmlns:a16="http://schemas.microsoft.com/office/drawing/2014/main" val="1980669078"/>
                  </a:ext>
                </a:extLst>
              </a:tr>
              <a:tr h="214222">
                <a:tc>
                  <a:txBody>
                    <a:bodyPr/>
                    <a:lstStyle/>
                    <a:p>
                      <a:r>
                        <a:rPr lang="en-US" sz="1200" dirty="0" err="1" smtClean="0"/>
                        <a:t>lightType</a:t>
                      </a:r>
                      <a:endParaRPr lang="en-US" sz="1200" dirty="0"/>
                    </a:p>
                  </a:txBody>
                  <a:tcPr anchor="ctr"/>
                </a:tc>
                <a:tc>
                  <a:txBody>
                    <a:bodyPr/>
                    <a:lstStyle/>
                    <a:p>
                      <a:r>
                        <a:rPr lang="en-US" sz="1200" dirty="0" smtClean="0"/>
                        <a:t>ENUM</a:t>
                      </a:r>
                      <a:r>
                        <a:rPr lang="en-US" sz="1200" baseline="0" dirty="0" smtClean="0"/>
                        <a:t> (‘vehicle’, ‘pedestrian’, ‘cyclist’)</a:t>
                      </a:r>
                      <a:endParaRPr lang="en-US" sz="1200" dirty="0"/>
                    </a:p>
                  </a:txBody>
                  <a:tcPr anchor="ctr"/>
                </a:tc>
                <a:tc>
                  <a:txBody>
                    <a:bodyPr/>
                    <a:lstStyle/>
                    <a:p>
                      <a:r>
                        <a:rPr lang="el-GR" sz="1200" dirty="0" smtClean="0"/>
                        <a:t>Τύπος φαναριού (π.χ., Πεζών, Οχημάτων).</a:t>
                      </a:r>
                      <a:endParaRPr lang="en-US" sz="1200" dirty="0"/>
                    </a:p>
                  </a:txBody>
                  <a:tcPr anchor="ctr"/>
                </a:tc>
                <a:extLst>
                  <a:ext uri="{0D108BD9-81ED-4DB2-BD59-A6C34878D82A}">
                    <a16:rowId xmlns:a16="http://schemas.microsoft.com/office/drawing/2014/main" val="1979389858"/>
                  </a:ext>
                </a:extLst>
              </a:tr>
              <a:tr h="357037">
                <a:tc>
                  <a:txBody>
                    <a:bodyPr/>
                    <a:lstStyle/>
                    <a:p>
                      <a:r>
                        <a:rPr lang="en-US" sz="1200" dirty="0" err="1" smtClean="0"/>
                        <a:t>redDuration</a:t>
                      </a:r>
                      <a:endParaRPr lang="en-US" sz="1200" dirty="0"/>
                    </a:p>
                  </a:txBody>
                  <a:tcPr anchor="ctr"/>
                </a:tc>
                <a:tc>
                  <a:txBody>
                    <a:bodyPr/>
                    <a:lstStyle/>
                    <a:p>
                      <a:r>
                        <a:rPr lang="en-US" sz="1200" dirty="0" smtClean="0"/>
                        <a:t>INT</a:t>
                      </a:r>
                      <a:endParaRPr lang="en-US" sz="1200" dirty="0"/>
                    </a:p>
                  </a:txBody>
                  <a:tcPr anchor="ctr"/>
                </a:tc>
                <a:tc>
                  <a:txBody>
                    <a:bodyPr/>
                    <a:lstStyle/>
                    <a:p>
                      <a:r>
                        <a:rPr lang="el-GR" sz="1200" dirty="0" smtClean="0"/>
                        <a:t>Διάρκεια σε δευτερόλεπτα για το κόκκινο φανάρι.</a:t>
                      </a:r>
                      <a:endParaRPr lang="en-US" sz="1200" dirty="0"/>
                    </a:p>
                  </a:txBody>
                  <a:tcPr anchor="ctr"/>
                </a:tc>
                <a:extLst>
                  <a:ext uri="{0D108BD9-81ED-4DB2-BD59-A6C34878D82A}">
                    <a16:rowId xmlns:a16="http://schemas.microsoft.com/office/drawing/2014/main" val="1097312772"/>
                  </a:ext>
                </a:extLst>
              </a:tr>
              <a:tr h="357037">
                <a:tc>
                  <a:txBody>
                    <a:bodyPr/>
                    <a:lstStyle/>
                    <a:p>
                      <a:r>
                        <a:rPr lang="en-US" sz="1200" dirty="0" err="1" smtClean="0"/>
                        <a:t>orangeDuration</a:t>
                      </a:r>
                      <a:endParaRPr lang="en-US" sz="1200" dirty="0"/>
                    </a:p>
                  </a:txBody>
                  <a:tcPr anchor="ctr"/>
                </a:tc>
                <a:tc>
                  <a:txBody>
                    <a:bodyPr/>
                    <a:lstStyle/>
                    <a:p>
                      <a:r>
                        <a:rPr lang="en-US" sz="1200" dirty="0" smtClean="0"/>
                        <a:t>INT</a:t>
                      </a:r>
                      <a:endParaRPr lang="en-US" sz="1200" dirty="0"/>
                    </a:p>
                  </a:txBody>
                  <a:tcPr anchor="ctr"/>
                </a:tc>
                <a:tc>
                  <a:txBody>
                    <a:bodyPr/>
                    <a:lstStyle/>
                    <a:p>
                      <a:r>
                        <a:rPr lang="el-GR" sz="1200" dirty="0" smtClean="0"/>
                        <a:t>Διάρκεια σε δευτερόλεπτα για το πορτοκάλι φως.</a:t>
                      </a:r>
                      <a:endParaRPr lang="en-US" sz="1200" dirty="0"/>
                    </a:p>
                  </a:txBody>
                  <a:tcPr anchor="ctr"/>
                </a:tc>
                <a:extLst>
                  <a:ext uri="{0D108BD9-81ED-4DB2-BD59-A6C34878D82A}">
                    <a16:rowId xmlns:a16="http://schemas.microsoft.com/office/drawing/2014/main" val="1177187533"/>
                  </a:ext>
                </a:extLst>
              </a:tr>
              <a:tr h="214222">
                <a:tc>
                  <a:txBody>
                    <a:bodyPr/>
                    <a:lstStyle/>
                    <a:p>
                      <a:r>
                        <a:rPr lang="en-US" sz="1200" dirty="0" err="1" smtClean="0"/>
                        <a:t>greenDuration</a:t>
                      </a:r>
                      <a:endParaRPr lang="en-US" sz="1200" dirty="0"/>
                    </a:p>
                  </a:txBody>
                  <a:tcPr anchor="ctr"/>
                </a:tc>
                <a:tc>
                  <a:txBody>
                    <a:bodyPr/>
                    <a:lstStyle/>
                    <a:p>
                      <a:r>
                        <a:rPr lang="en-US" sz="1200" dirty="0" smtClean="0"/>
                        <a:t>INT</a:t>
                      </a:r>
                      <a:endParaRPr lang="en-US" sz="1200" dirty="0"/>
                    </a:p>
                  </a:txBody>
                  <a:tcPr anchor="ctr"/>
                </a:tc>
                <a:tc>
                  <a:txBody>
                    <a:bodyPr/>
                    <a:lstStyle/>
                    <a:p>
                      <a:r>
                        <a:rPr lang="el-GR" sz="1200" dirty="0" smtClean="0"/>
                        <a:t>Διάρκεια σε δευτερόλεπτα για το πράσινο φως.</a:t>
                      </a:r>
                      <a:endParaRPr lang="en-US" sz="1200" dirty="0"/>
                    </a:p>
                  </a:txBody>
                  <a:tcPr anchor="ctr"/>
                </a:tc>
                <a:extLst>
                  <a:ext uri="{0D108BD9-81ED-4DB2-BD59-A6C34878D82A}">
                    <a16:rowId xmlns:a16="http://schemas.microsoft.com/office/drawing/2014/main" val="741247232"/>
                  </a:ext>
                </a:extLst>
              </a:tr>
              <a:tr h="357037">
                <a:tc>
                  <a:txBody>
                    <a:bodyPr/>
                    <a:lstStyle/>
                    <a:p>
                      <a:r>
                        <a:rPr lang="en-US" sz="1200" dirty="0" err="1" smtClean="0"/>
                        <a:t>createdAt</a:t>
                      </a:r>
                      <a:endParaRPr lang="en-US" sz="1200" dirty="0"/>
                    </a:p>
                  </a:txBody>
                  <a:tcPr anchor="ctr"/>
                </a:tc>
                <a:tc>
                  <a:txBody>
                    <a:bodyPr/>
                    <a:lstStyle/>
                    <a:p>
                      <a:r>
                        <a:rPr lang="en-US" sz="1200" dirty="0" smtClean="0"/>
                        <a:t>TIMESTAMP</a:t>
                      </a:r>
                      <a:endParaRPr lang="en-US" sz="1200" dirty="0"/>
                    </a:p>
                  </a:txBody>
                  <a:tcPr anchor="ctr"/>
                </a:tc>
                <a:tc>
                  <a:txBody>
                    <a:bodyPr/>
                    <a:lstStyle/>
                    <a:p>
                      <a:r>
                        <a:rPr lang="el-GR" sz="1200" dirty="0" smtClean="0"/>
                        <a:t>Χρονοσφραγίδα κατά την προσθήκη του φωτεινού σηματοδότη.</a:t>
                      </a:r>
                      <a:endParaRPr lang="en-US" sz="1200" dirty="0"/>
                    </a:p>
                  </a:txBody>
                  <a:tcPr anchor="ctr"/>
                </a:tc>
                <a:extLst>
                  <a:ext uri="{0D108BD9-81ED-4DB2-BD59-A6C34878D82A}">
                    <a16:rowId xmlns:a16="http://schemas.microsoft.com/office/drawing/2014/main" val="2909269227"/>
                  </a:ext>
                </a:extLst>
              </a:tr>
              <a:tr h="214222">
                <a:tc>
                  <a:txBody>
                    <a:bodyPr/>
                    <a:lstStyle/>
                    <a:p>
                      <a:r>
                        <a:rPr lang="en-US" sz="1200" dirty="0" err="1" smtClean="0"/>
                        <a:t>updatedAt</a:t>
                      </a:r>
                      <a:endParaRPr lang="en-US" sz="1200" dirty="0"/>
                    </a:p>
                  </a:txBody>
                  <a:tcPr anchor="ctr"/>
                </a:tc>
                <a:tc>
                  <a:txBody>
                    <a:bodyPr/>
                    <a:lstStyle/>
                    <a:p>
                      <a:r>
                        <a:rPr lang="en-US" sz="1200" dirty="0" smtClean="0"/>
                        <a:t>TIMESTAMP</a:t>
                      </a:r>
                      <a:endParaRPr lang="en-US" sz="1200" dirty="0"/>
                    </a:p>
                  </a:txBody>
                  <a:tcPr anchor="ctr"/>
                </a:tc>
                <a:tc>
                  <a:txBody>
                    <a:bodyPr/>
                    <a:lstStyle/>
                    <a:p>
                      <a:r>
                        <a:rPr lang="el-GR" sz="1200" dirty="0" smtClean="0"/>
                        <a:t>Χρονοσφραγίδα τελευταίας ενημέρωσης.</a:t>
                      </a:r>
                      <a:endParaRPr lang="en-US" sz="1200" dirty="0"/>
                    </a:p>
                  </a:txBody>
                  <a:tcPr anchor="ctr"/>
                </a:tc>
                <a:extLst>
                  <a:ext uri="{0D108BD9-81ED-4DB2-BD59-A6C34878D82A}">
                    <a16:rowId xmlns:a16="http://schemas.microsoft.com/office/drawing/2014/main" val="228517324"/>
                  </a:ext>
                </a:extLst>
              </a:tr>
              <a:tr h="357037">
                <a:tc>
                  <a:txBody>
                    <a:bodyPr/>
                    <a:lstStyle/>
                    <a:p>
                      <a:r>
                        <a:rPr lang="en-US" sz="1200" dirty="0" smtClean="0"/>
                        <a:t>status</a:t>
                      </a:r>
                      <a:endParaRPr lang="en-US"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Calibri" panose="020F0502020204030204" pitchFamily="34" charset="0"/>
                          <a:ea typeface="Times New Roman" panose="02020603050405020304" pitchFamily="18" charset="0"/>
                        </a:rPr>
                        <a:t>ENUM</a:t>
                      </a:r>
                      <a:r>
                        <a:rPr lang="en-US" sz="1200" baseline="0" dirty="0" smtClean="0">
                          <a:effectLst/>
                          <a:latin typeface="Calibri" panose="020F0502020204030204" pitchFamily="34" charset="0"/>
                          <a:ea typeface="Times New Roman" panose="02020603050405020304" pitchFamily="18" charset="0"/>
                        </a:rPr>
                        <a:t> (‘active’, ‘inactive’)</a:t>
                      </a:r>
                      <a:endParaRPr lang="en-US" sz="1200" dirty="0" smtClean="0">
                        <a:effectLst/>
                        <a:latin typeface="Times New Roman" panose="02020603050405020304" pitchFamily="18" charset="0"/>
                        <a:ea typeface="Times New Roman" panose="02020603050405020304" pitchFamily="18" charset="0"/>
                      </a:endParaRPr>
                    </a:p>
                  </a:txBody>
                  <a:tcPr anchor="ctr"/>
                </a:tc>
                <a:tc>
                  <a:txBody>
                    <a:bodyPr/>
                    <a:lstStyle/>
                    <a:p>
                      <a:r>
                        <a:rPr lang="el-GR" sz="1200" dirty="0" smtClean="0"/>
                        <a:t>Τρέχουσα κατάσταση του φωτεινού σηματοδότη.</a:t>
                      </a:r>
                      <a:endParaRPr lang="en-US" sz="1200" dirty="0"/>
                    </a:p>
                  </a:txBody>
                  <a:tcPr anchor="ctr"/>
                </a:tc>
                <a:extLst>
                  <a:ext uri="{0D108BD9-81ED-4DB2-BD59-A6C34878D82A}">
                    <a16:rowId xmlns:a16="http://schemas.microsoft.com/office/drawing/2014/main" val="2150857241"/>
                  </a:ext>
                </a:extLst>
              </a:tr>
            </a:tbl>
          </a:graphicData>
        </a:graphic>
      </p:graphicFrame>
    </p:spTree>
    <p:extLst>
      <p:ext uri="{BB962C8B-B14F-4D97-AF65-F5344CB8AC3E}">
        <p14:creationId xmlns:p14="http://schemas.microsoft.com/office/powerpoint/2010/main" val="4054181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Intersection (</a:t>
            </a:r>
            <a:r>
              <a:rPr lang="el-GR" sz="2400" b="1" dirty="0" smtClean="0"/>
              <a:t>Διασταύρωση</a:t>
            </a:r>
            <a:r>
              <a:rPr lang="el-GR" sz="2400" b="1" dirty="0" smtClean="0"/>
              <a:t>)</a:t>
            </a:r>
            <a:r>
              <a:rPr lang="en-US" sz="2400" b="1" dirty="0" smtClean="0"/>
              <a:t> </a:t>
            </a:r>
            <a:r>
              <a:rPr lang="en-US" sz="2400" b="1" dirty="0" smtClean="0">
                <a:sym typeface="Wingdings" panose="05000000000000000000" pitchFamily="2" charset="2"/>
              </a:rPr>
              <a:t> </a:t>
            </a:r>
            <a:r>
              <a:rPr lang="el-GR" sz="2400" dirty="0" smtClean="0">
                <a:sym typeface="Wingdings" panose="05000000000000000000" pitchFamily="2" charset="2"/>
              </a:rPr>
              <a:t>Αποθηκεύει </a:t>
            </a:r>
            <a:r>
              <a:rPr lang="el-GR" sz="2400" dirty="0">
                <a:sym typeface="Wingdings" panose="05000000000000000000" pitchFamily="2" charset="2"/>
              </a:rPr>
              <a:t>πληροφορίες για κάθε διασταύρωση κυκλοφορίας.</a:t>
            </a:r>
            <a:endParaRPr lang="el-GR" sz="2400" dirty="0"/>
          </a:p>
          <a:p>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3862365171"/>
              </p:ext>
            </p:extLst>
          </p:nvPr>
        </p:nvGraphicFramePr>
        <p:xfrm>
          <a:off x="838200" y="2850675"/>
          <a:ext cx="8658726" cy="2828229"/>
        </p:xfrm>
        <a:graphic>
          <a:graphicData uri="http://schemas.openxmlformats.org/drawingml/2006/table">
            <a:tbl>
              <a:tblPr firstRow="1" bandRow="1">
                <a:tableStyleId>{5C22544A-7EE6-4342-B048-85BDC9FD1C3A}</a:tableStyleId>
              </a:tblPr>
              <a:tblGrid>
                <a:gridCol w="2886242">
                  <a:extLst>
                    <a:ext uri="{9D8B030D-6E8A-4147-A177-3AD203B41FA5}">
                      <a16:colId xmlns:a16="http://schemas.microsoft.com/office/drawing/2014/main" val="4164896431"/>
                    </a:ext>
                  </a:extLst>
                </a:gridCol>
                <a:gridCol w="2886242">
                  <a:extLst>
                    <a:ext uri="{9D8B030D-6E8A-4147-A177-3AD203B41FA5}">
                      <a16:colId xmlns:a16="http://schemas.microsoft.com/office/drawing/2014/main" val="3327479852"/>
                    </a:ext>
                  </a:extLst>
                </a:gridCol>
                <a:gridCol w="2886242">
                  <a:extLst>
                    <a:ext uri="{9D8B030D-6E8A-4147-A177-3AD203B41FA5}">
                      <a16:colId xmlns:a16="http://schemas.microsoft.com/office/drawing/2014/main" val="2796069663"/>
                    </a:ext>
                  </a:extLst>
                </a:gridCol>
              </a:tblGrid>
              <a:tr h="337140">
                <a:tc>
                  <a:txBody>
                    <a:bodyPr/>
                    <a:lstStyle/>
                    <a:p>
                      <a:r>
                        <a:rPr lang="el-GR" sz="1200" b="1" dirty="0"/>
                        <a:t>Πεδίο</a:t>
                      </a:r>
                      <a:endParaRPr lang="el-GR" sz="1200" dirty="0"/>
                    </a:p>
                  </a:txBody>
                  <a:tcPr anchor="ctr"/>
                </a:tc>
                <a:tc>
                  <a:txBody>
                    <a:bodyPr/>
                    <a:lstStyle/>
                    <a:p>
                      <a:r>
                        <a:rPr lang="el-GR" sz="1200" b="1"/>
                        <a:t>Τύπος</a:t>
                      </a:r>
                      <a:endParaRPr lang="el-GR" sz="1200"/>
                    </a:p>
                  </a:txBody>
                  <a:tcPr anchor="ctr"/>
                </a:tc>
                <a:tc>
                  <a:txBody>
                    <a:bodyPr/>
                    <a:lstStyle/>
                    <a:p>
                      <a:r>
                        <a:rPr lang="el-GR" sz="1200" b="1"/>
                        <a:t>Περιγραφή</a:t>
                      </a:r>
                      <a:endParaRPr lang="el-GR" sz="1200"/>
                    </a:p>
                  </a:txBody>
                  <a:tcPr anchor="ctr"/>
                </a:tc>
                <a:extLst>
                  <a:ext uri="{0D108BD9-81ED-4DB2-BD59-A6C34878D82A}">
                    <a16:rowId xmlns:a16="http://schemas.microsoft.com/office/drawing/2014/main" val="1089218281"/>
                  </a:ext>
                </a:extLst>
              </a:tr>
              <a:tr h="561900">
                <a:tc>
                  <a:txBody>
                    <a:bodyPr/>
                    <a:lstStyle/>
                    <a:p>
                      <a:r>
                        <a:rPr lang="en-US" sz="1200" dirty="0" err="1" smtClean="0"/>
                        <a:t>intersectionId</a:t>
                      </a:r>
                      <a:endParaRPr lang="en-US" sz="1200" dirty="0"/>
                    </a:p>
                  </a:txBody>
                  <a:tcPr anchor="ctr"/>
                </a:tc>
                <a:tc>
                  <a:txBody>
                    <a:bodyPr/>
                    <a:lstStyle/>
                    <a:p>
                      <a:r>
                        <a:rPr lang="en-US" sz="1200" dirty="0"/>
                        <a:t>INT (PK)</a:t>
                      </a:r>
                    </a:p>
                  </a:txBody>
                  <a:tcPr anchor="ctr"/>
                </a:tc>
                <a:tc>
                  <a:txBody>
                    <a:bodyPr/>
                    <a:lstStyle/>
                    <a:p>
                      <a:r>
                        <a:rPr lang="el-GR" sz="1200" dirty="0" smtClean="0"/>
                        <a:t>Μοναδικό αναγνωριστικό για μια διασταύρωση</a:t>
                      </a:r>
                      <a:endParaRPr lang="el-GR" sz="1200" dirty="0"/>
                    </a:p>
                  </a:txBody>
                  <a:tcPr anchor="ctr"/>
                </a:tc>
                <a:extLst>
                  <a:ext uri="{0D108BD9-81ED-4DB2-BD59-A6C34878D82A}">
                    <a16:rowId xmlns:a16="http://schemas.microsoft.com/office/drawing/2014/main" val="2100808702"/>
                  </a:ext>
                </a:extLst>
              </a:tr>
              <a:tr h="455763">
                <a:tc>
                  <a:txBody>
                    <a:bodyPr/>
                    <a:lstStyle/>
                    <a:p>
                      <a:r>
                        <a:rPr lang="en-US" sz="1200" dirty="0" err="1" smtClean="0"/>
                        <a:t>intersectionName</a:t>
                      </a:r>
                      <a:endParaRPr lang="en-US" sz="1200" dirty="0"/>
                    </a:p>
                  </a:txBody>
                  <a:tcPr anchor="ctr"/>
                </a:tc>
                <a:tc>
                  <a:txBody>
                    <a:bodyPr/>
                    <a:lstStyle/>
                    <a:p>
                      <a:r>
                        <a:rPr lang="en-US" sz="1200" dirty="0"/>
                        <a:t>VARCHAR</a:t>
                      </a:r>
                    </a:p>
                  </a:txBody>
                  <a:tcPr anchor="ctr"/>
                </a:tc>
                <a:tc>
                  <a:txBody>
                    <a:bodyPr/>
                    <a:lstStyle/>
                    <a:p>
                      <a:r>
                        <a:rPr lang="el-GR" sz="1200" dirty="0" smtClean="0"/>
                        <a:t>Όνομα της διασταύρωσης.</a:t>
                      </a:r>
                      <a:endParaRPr lang="el-GR" sz="1200" dirty="0"/>
                    </a:p>
                  </a:txBody>
                  <a:tcPr anchor="ctr"/>
                </a:tc>
                <a:extLst>
                  <a:ext uri="{0D108BD9-81ED-4DB2-BD59-A6C34878D82A}">
                    <a16:rowId xmlns:a16="http://schemas.microsoft.com/office/drawing/2014/main" val="2039902990"/>
                  </a:ext>
                </a:extLst>
              </a:tr>
              <a:tr h="561900">
                <a:tc>
                  <a:txBody>
                    <a:bodyPr/>
                    <a:lstStyle/>
                    <a:p>
                      <a:r>
                        <a:rPr lang="en-US" sz="1200" dirty="0" smtClean="0"/>
                        <a:t>city</a:t>
                      </a:r>
                      <a:endParaRPr lang="en-US" sz="1200" dirty="0"/>
                    </a:p>
                  </a:txBody>
                  <a:tcPr anchor="ctr"/>
                </a:tc>
                <a:tc>
                  <a:txBody>
                    <a:bodyPr/>
                    <a:lstStyle/>
                    <a:p>
                      <a:r>
                        <a:rPr lang="en-US" sz="1200" dirty="0"/>
                        <a:t>VARCHAR</a:t>
                      </a:r>
                    </a:p>
                  </a:txBody>
                  <a:tcPr anchor="ctr"/>
                </a:tc>
                <a:tc>
                  <a:txBody>
                    <a:bodyPr/>
                    <a:lstStyle/>
                    <a:p>
                      <a:r>
                        <a:rPr lang="el-GR" sz="1200" dirty="0" smtClean="0"/>
                        <a:t>Πόλη στην οποία βρίσκεται η διασταύρωση.</a:t>
                      </a:r>
                      <a:endParaRPr lang="el-GR" sz="1200" dirty="0"/>
                    </a:p>
                  </a:txBody>
                  <a:tcPr anchor="ctr"/>
                </a:tc>
                <a:extLst>
                  <a:ext uri="{0D108BD9-81ED-4DB2-BD59-A6C34878D82A}">
                    <a16:rowId xmlns:a16="http://schemas.microsoft.com/office/drawing/2014/main" val="1980669078"/>
                  </a:ext>
                </a:extLst>
              </a:tr>
              <a:tr h="455763">
                <a:tc>
                  <a:txBody>
                    <a:bodyPr/>
                    <a:lstStyle/>
                    <a:p>
                      <a:r>
                        <a:rPr lang="en-US" sz="1200" dirty="0" smtClean="0"/>
                        <a:t>latitude</a:t>
                      </a:r>
                      <a:endParaRPr lang="en-US" sz="1200" dirty="0"/>
                    </a:p>
                  </a:txBody>
                  <a:tcPr anchor="ctr"/>
                </a:tc>
                <a:tc>
                  <a:txBody>
                    <a:bodyPr/>
                    <a:lstStyle/>
                    <a:p>
                      <a:r>
                        <a:rPr lang="en-US" sz="1200" dirty="0" smtClean="0"/>
                        <a:t>FLOAT</a:t>
                      </a:r>
                      <a:endParaRPr lang="en-US" sz="1200" dirty="0"/>
                    </a:p>
                  </a:txBody>
                  <a:tcPr anchor="ctr"/>
                </a:tc>
                <a:tc>
                  <a:txBody>
                    <a:bodyPr/>
                    <a:lstStyle/>
                    <a:p>
                      <a:r>
                        <a:rPr lang="el-GR" sz="1200" dirty="0" smtClean="0"/>
                        <a:t>Γεωγραφικό πλάτος.</a:t>
                      </a:r>
                      <a:endParaRPr lang="en-US" sz="1200" dirty="0"/>
                    </a:p>
                  </a:txBody>
                  <a:tcPr anchor="ctr"/>
                </a:tc>
                <a:extLst>
                  <a:ext uri="{0D108BD9-81ED-4DB2-BD59-A6C34878D82A}">
                    <a16:rowId xmlns:a16="http://schemas.microsoft.com/office/drawing/2014/main" val="1979389858"/>
                  </a:ext>
                </a:extLst>
              </a:tr>
              <a:tr h="455763">
                <a:tc>
                  <a:txBody>
                    <a:bodyPr/>
                    <a:lstStyle/>
                    <a:p>
                      <a:r>
                        <a:rPr lang="en-US" sz="1200" dirty="0" smtClean="0"/>
                        <a:t>longitude</a:t>
                      </a:r>
                      <a:endParaRPr lang="en-US" sz="1200" dirty="0"/>
                    </a:p>
                  </a:txBody>
                  <a:tcPr anchor="ctr"/>
                </a:tc>
                <a:tc>
                  <a:txBody>
                    <a:bodyPr/>
                    <a:lstStyle/>
                    <a:p>
                      <a:r>
                        <a:rPr lang="en-US" sz="1200" dirty="0" smtClean="0"/>
                        <a:t>FLOAT</a:t>
                      </a:r>
                      <a:endParaRPr lang="en-US" sz="1200" dirty="0"/>
                    </a:p>
                  </a:txBody>
                  <a:tcPr anchor="ctr"/>
                </a:tc>
                <a:tc>
                  <a:txBody>
                    <a:bodyPr/>
                    <a:lstStyle/>
                    <a:p>
                      <a:r>
                        <a:rPr lang="el-GR" sz="1200" dirty="0" smtClean="0"/>
                        <a:t>Γεωγραφικό μήκος</a:t>
                      </a:r>
                      <a:endParaRPr lang="en-US" sz="1200" dirty="0"/>
                    </a:p>
                  </a:txBody>
                  <a:tcPr anchor="ctr"/>
                </a:tc>
                <a:extLst>
                  <a:ext uri="{0D108BD9-81ED-4DB2-BD59-A6C34878D82A}">
                    <a16:rowId xmlns:a16="http://schemas.microsoft.com/office/drawing/2014/main" val="2861240294"/>
                  </a:ext>
                </a:extLst>
              </a:tr>
            </a:tbl>
          </a:graphicData>
        </a:graphic>
      </p:graphicFrame>
    </p:spTree>
    <p:extLst>
      <p:ext uri="{BB962C8B-B14F-4D97-AF65-F5344CB8AC3E}">
        <p14:creationId xmlns:p14="http://schemas.microsoft.com/office/powerpoint/2010/main" val="3938475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993</TotalTime>
  <Words>1900</Words>
  <Application>Microsoft Office PowerPoint</Application>
  <PresentationFormat>Widescreen</PresentationFormat>
  <Paragraphs>460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Times New Roman</vt:lpstr>
      <vt:lpstr>Wingdings</vt:lpstr>
      <vt:lpstr>Office Theme</vt:lpstr>
      <vt:lpstr>ΣΥΣΤΗΜΑ ΕΞΥΠΝΩΝ ΦΑΝΑΡΙΩΝ</vt:lpstr>
      <vt:lpstr>PowerPoint Presentation</vt:lpstr>
      <vt:lpstr>PowerPoint Presentation</vt:lpstr>
      <vt:lpstr>PowerPoint Presentation</vt:lpstr>
      <vt:lpstr>PowerPoint Presentation</vt:lpstr>
      <vt:lpstr>DATA - Database Schema Diagram</vt:lpstr>
      <vt:lpstr>PowerPoint Presentation</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FUNCTION – Microservices Architecture Diagram</vt:lpstr>
      <vt:lpstr>NETWORK – UML Deployment Diagram</vt:lpstr>
      <vt:lpstr>PEOPLE – UML Sequence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billath131908@gmail.com</dc:creator>
  <cp:lastModifiedBy>billath131908@gmail.com</cp:lastModifiedBy>
  <cp:revision>66</cp:revision>
  <dcterms:created xsi:type="dcterms:W3CDTF">2025-02-26T06:21:39Z</dcterms:created>
  <dcterms:modified xsi:type="dcterms:W3CDTF">2025-03-07T21:57:09Z</dcterms:modified>
</cp:coreProperties>
</file>